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21" r:id="rId3"/>
    <p:sldId id="336" r:id="rId4"/>
    <p:sldId id="337" r:id="rId5"/>
    <p:sldId id="342" r:id="rId6"/>
    <p:sldId id="354" r:id="rId7"/>
    <p:sldId id="362" r:id="rId8"/>
    <p:sldId id="365" r:id="rId9"/>
    <p:sldId id="364" r:id="rId10"/>
    <p:sldId id="366" r:id="rId11"/>
    <p:sldId id="361" r:id="rId12"/>
    <p:sldId id="367" r:id="rId13"/>
    <p:sldId id="357" r:id="rId14"/>
    <p:sldId id="355" r:id="rId15"/>
    <p:sldId id="368" r:id="rId16"/>
    <p:sldId id="384" r:id="rId17"/>
    <p:sldId id="385" r:id="rId18"/>
    <p:sldId id="344" r:id="rId19"/>
    <p:sldId id="343" r:id="rId20"/>
    <p:sldId id="386" r:id="rId21"/>
    <p:sldId id="382" r:id="rId22"/>
    <p:sldId id="383" r:id="rId23"/>
    <p:sldId id="345" r:id="rId24"/>
    <p:sldId id="370" r:id="rId25"/>
    <p:sldId id="346" r:id="rId26"/>
    <p:sldId id="347" r:id="rId27"/>
    <p:sldId id="378" r:id="rId28"/>
    <p:sldId id="348" r:id="rId29"/>
    <p:sldId id="349" r:id="rId30"/>
    <p:sldId id="372" r:id="rId31"/>
    <p:sldId id="379" r:id="rId32"/>
    <p:sldId id="380" r:id="rId33"/>
    <p:sldId id="374" r:id="rId34"/>
    <p:sldId id="350" r:id="rId35"/>
    <p:sldId id="375" r:id="rId36"/>
    <p:sldId id="376" r:id="rId37"/>
    <p:sldId id="377" r:id="rId38"/>
    <p:sldId id="341" r:id="rId39"/>
    <p:sldId id="387" r:id="rId40"/>
    <p:sldId id="394" r:id="rId41"/>
    <p:sldId id="388" r:id="rId42"/>
    <p:sldId id="389" r:id="rId43"/>
    <p:sldId id="390" r:id="rId44"/>
    <p:sldId id="395" r:id="rId45"/>
    <p:sldId id="396" r:id="rId46"/>
    <p:sldId id="392" r:id="rId47"/>
    <p:sldId id="393" r:id="rId48"/>
    <p:sldId id="329" r:id="rId49"/>
    <p:sldId id="32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804000"/>
    <a:srgbClr val="FF0000"/>
    <a:srgbClr val="FF6666"/>
    <a:srgbClr val="FFFF00"/>
    <a:srgbClr val="408000"/>
    <a:srgbClr val="66FF66"/>
    <a:srgbClr val="66FFCC"/>
    <a:srgbClr val="66FF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23" autoAdjust="0"/>
    <p:restoredTop sz="90169"/>
  </p:normalViewPr>
  <p:slideViewPr>
    <p:cSldViewPr showGuides="1">
      <p:cViewPr varScale="1">
        <p:scale>
          <a:sx n="101" d="100"/>
          <a:sy n="101" d="100"/>
        </p:scale>
        <p:origin x="1240" y="184"/>
      </p:cViewPr>
      <p:guideLst>
        <p:guide orient="horz" pos="2160"/>
        <p:guide pos="2880"/>
      </p:guideLst>
    </p:cSldViewPr>
  </p:slideViewPr>
  <p:notesTextViewPr>
    <p:cViewPr>
      <p:scale>
        <a:sx n="1" d="1"/>
        <a:sy n="1" d="1"/>
      </p:scale>
      <p:origin x="0" y="0"/>
    </p:cViewPr>
  </p:notesTextViewPr>
  <p:sorterViewPr>
    <p:cViewPr>
      <p:scale>
        <a:sx n="102" d="100"/>
        <a:sy n="102" d="100"/>
      </p:scale>
      <p:origin x="0" y="14160"/>
    </p:cViewPr>
  </p:sorterViewPr>
  <p:notesViewPr>
    <p:cSldViewPr snapToGrid="0" snapToObjects="1">
      <p:cViewPr varScale="1">
        <p:scale>
          <a:sx n="61" d="100"/>
          <a:sy n="61" d="100"/>
        </p:scale>
        <p:origin x="-2976" y="-1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761904761904803E-2"/>
          <c:y val="3.8062283737024201E-2"/>
          <c:w val="0.89523809523809506"/>
          <c:h val="0.82352941176470595"/>
        </c:manualLayout>
      </c:layout>
      <c:scatterChart>
        <c:scatterStyle val="lineMarker"/>
        <c:varyColors val="0"/>
        <c:ser>
          <c:idx val="0"/>
          <c:order val="0"/>
          <c:spPr>
            <a:ln w="36266">
              <a:solidFill>
                <a:srgbClr val="FF0000"/>
              </a:solidFill>
              <a:prstDash val="solid"/>
            </a:ln>
          </c:spPr>
          <c:marker>
            <c:symbol val="none"/>
          </c:marker>
          <c:xVal>
            <c:numRef>
              <c:f>stain02!$A:$A</c:f>
              <c:numCache>
                <c:formatCode>General</c:formatCode>
                <c:ptCount val="65536"/>
                <c:pt idx="0">
                  <c:v>503.35072572356279</c:v>
                </c:pt>
                <c:pt idx="1">
                  <c:v>505.93993525415209</c:v>
                </c:pt>
                <c:pt idx="2">
                  <c:v>508.5594620594992</c:v>
                </c:pt>
                <c:pt idx="3">
                  <c:v>511.20986278167248</c:v>
                </c:pt>
                <c:pt idx="4">
                  <c:v>513.8917080345044</c:v>
                </c:pt>
                <c:pt idx="5">
                  <c:v>516.60558284969795</c:v>
                </c:pt>
                <c:pt idx="6">
                  <c:v>519.35208714026294</c:v>
                </c:pt>
                <c:pt idx="7">
                  <c:v>522.13183618209803</c:v>
                </c:pt>
                <c:pt idx="8">
                  <c:v>524.94546111450211</c:v>
                </c:pt>
                <c:pt idx="9">
                  <c:v>527.79360946057204</c:v>
                </c:pt>
                <c:pt idx="10">
                  <c:v>530.67694566833597</c:v>
                </c:pt>
                <c:pt idx="11">
                  <c:v>533.59615167366655</c:v>
                </c:pt>
                <c:pt idx="12">
                  <c:v>536.55192748597085</c:v>
                </c:pt>
                <c:pt idx="13">
                  <c:v>539.54499179775701</c:v>
                </c:pt>
                <c:pt idx="14">
                  <c:v>542.57608261921246</c:v>
                </c:pt>
                <c:pt idx="15">
                  <c:v>545.64595793904562</c:v>
                </c:pt>
                <c:pt idx="16">
                  <c:v>548.75539641282558</c:v>
                </c:pt>
                <c:pt idx="17">
                  <c:v>551.90519808020088</c:v>
                </c:pt>
                <c:pt idx="18">
                  <c:v>555.09618511242786</c:v>
                </c:pt>
                <c:pt idx="19">
                  <c:v>558.32920259169839</c:v>
                </c:pt>
                <c:pt idx="20">
                  <c:v>561.6051193238992</c:v>
                </c:pt>
              </c:numCache>
            </c:numRef>
          </c:xVal>
          <c:yVal>
            <c:numRef>
              <c:f>stain02!$D:$D</c:f>
              <c:numCache>
                <c:formatCode>General</c:formatCode>
                <c:ptCount val="65536"/>
                <c:pt idx="0">
                  <c:v>0</c:v>
                </c:pt>
                <c:pt idx="1">
                  <c:v>4.1950203531225698</c:v>
                </c:pt>
                <c:pt idx="2">
                  <c:v>15.24472495768614</c:v>
                </c:pt>
                <c:pt idx="3">
                  <c:v>79.600525012631167</c:v>
                </c:pt>
                <c:pt idx="4">
                  <c:v>125.7998924495418</c:v>
                </c:pt>
                <c:pt idx="5">
                  <c:v>121.228850648726</c:v>
                </c:pt>
                <c:pt idx="6">
                  <c:v>109.39594298179099</c:v>
                </c:pt>
                <c:pt idx="7">
                  <c:v>105.2591545719345</c:v>
                </c:pt>
                <c:pt idx="8">
                  <c:v>96.989334651786947</c:v>
                </c:pt>
                <c:pt idx="9">
                  <c:v>94.732763977443028</c:v>
                </c:pt>
                <c:pt idx="10">
                  <c:v>88.180510141028876</c:v>
                </c:pt>
                <c:pt idx="11">
                  <c:v>76.960198097370906</c:v>
                </c:pt>
                <c:pt idx="12">
                  <c:v>73.439872707402856</c:v>
                </c:pt>
                <c:pt idx="13">
                  <c:v>70.229602028639079</c:v>
                </c:pt>
                <c:pt idx="14">
                  <c:v>65.565521715052839</c:v>
                </c:pt>
                <c:pt idx="15">
                  <c:v>59.6529352781969</c:v>
                </c:pt>
                <c:pt idx="16">
                  <c:v>52.825322803037082</c:v>
                </c:pt>
                <c:pt idx="17">
                  <c:v>46.590968968096242</c:v>
                </c:pt>
                <c:pt idx="18">
                  <c:v>40.124018851229373</c:v>
                </c:pt>
                <c:pt idx="19">
                  <c:v>32.466794554358913</c:v>
                </c:pt>
                <c:pt idx="20">
                  <c:v>23.045484917369869</c:v>
                </c:pt>
              </c:numCache>
            </c:numRef>
          </c:yVal>
          <c:smooth val="0"/>
          <c:extLst>
            <c:ext xmlns:c16="http://schemas.microsoft.com/office/drawing/2014/chart" uri="{C3380CC4-5D6E-409C-BE32-E72D297353CC}">
              <c16:uniqueId val="{00000000-EC5B-0C49-986F-80AFBE9F908D}"/>
            </c:ext>
          </c:extLst>
        </c:ser>
        <c:ser>
          <c:idx val="1"/>
          <c:order val="1"/>
          <c:spPr>
            <a:ln w="36266">
              <a:solidFill>
                <a:srgbClr val="00FF00"/>
              </a:solidFill>
              <a:prstDash val="solid"/>
            </a:ln>
          </c:spPr>
          <c:marker>
            <c:symbol val="none"/>
          </c:marker>
          <c:xVal>
            <c:numRef>
              <c:f>stain02!$A:$A</c:f>
              <c:numCache>
                <c:formatCode>General</c:formatCode>
                <c:ptCount val="65536"/>
                <c:pt idx="0">
                  <c:v>503.35072572356279</c:v>
                </c:pt>
                <c:pt idx="1">
                  <c:v>505.93993525415209</c:v>
                </c:pt>
                <c:pt idx="2">
                  <c:v>508.5594620594992</c:v>
                </c:pt>
                <c:pt idx="3">
                  <c:v>511.20986278167248</c:v>
                </c:pt>
                <c:pt idx="4">
                  <c:v>513.8917080345044</c:v>
                </c:pt>
                <c:pt idx="5">
                  <c:v>516.60558284969795</c:v>
                </c:pt>
                <c:pt idx="6">
                  <c:v>519.35208714026294</c:v>
                </c:pt>
                <c:pt idx="7">
                  <c:v>522.13183618209803</c:v>
                </c:pt>
                <c:pt idx="8">
                  <c:v>524.94546111450211</c:v>
                </c:pt>
                <c:pt idx="9">
                  <c:v>527.79360946057204</c:v>
                </c:pt>
                <c:pt idx="10">
                  <c:v>530.67694566833597</c:v>
                </c:pt>
                <c:pt idx="11">
                  <c:v>533.59615167366655</c:v>
                </c:pt>
                <c:pt idx="12">
                  <c:v>536.55192748597085</c:v>
                </c:pt>
                <c:pt idx="13">
                  <c:v>539.54499179775701</c:v>
                </c:pt>
                <c:pt idx="14">
                  <c:v>542.57608261921246</c:v>
                </c:pt>
                <c:pt idx="15">
                  <c:v>545.64595793904562</c:v>
                </c:pt>
                <c:pt idx="16">
                  <c:v>548.75539641282558</c:v>
                </c:pt>
                <c:pt idx="17">
                  <c:v>551.90519808020088</c:v>
                </c:pt>
                <c:pt idx="18">
                  <c:v>555.09618511242786</c:v>
                </c:pt>
                <c:pt idx="19">
                  <c:v>558.32920259169839</c:v>
                </c:pt>
                <c:pt idx="20">
                  <c:v>561.6051193238992</c:v>
                </c:pt>
              </c:numCache>
            </c:numRef>
          </c:xVal>
          <c:yVal>
            <c:numRef>
              <c:f>stain02!$E:$E</c:f>
              <c:numCache>
                <c:formatCode>General</c:formatCode>
                <c:ptCount val="65536"/>
                <c:pt idx="0">
                  <c:v>0</c:v>
                </c:pt>
                <c:pt idx="1">
                  <c:v>2.6133265180245702</c:v>
                </c:pt>
                <c:pt idx="2">
                  <c:v>9.7955174326379808</c:v>
                </c:pt>
                <c:pt idx="3">
                  <c:v>40.016289934420783</c:v>
                </c:pt>
                <c:pt idx="4">
                  <c:v>77.428629579165104</c:v>
                </c:pt>
                <c:pt idx="5">
                  <c:v>87.154683686294874</c:v>
                </c:pt>
                <c:pt idx="6">
                  <c:v>91.579867287916272</c:v>
                </c:pt>
                <c:pt idx="7">
                  <c:v>98.961204010260303</c:v>
                </c:pt>
                <c:pt idx="8">
                  <c:v>100.2771774678435</c:v>
                </c:pt>
                <c:pt idx="9">
                  <c:v>102.4503494917261</c:v>
                </c:pt>
                <c:pt idx="10">
                  <c:v>95.652848058491159</c:v>
                </c:pt>
                <c:pt idx="11">
                  <c:v>83.994498554336303</c:v>
                </c:pt>
                <c:pt idx="12">
                  <c:v>77.493470820276272</c:v>
                </c:pt>
                <c:pt idx="13">
                  <c:v>73.374137146177446</c:v>
                </c:pt>
                <c:pt idx="14">
                  <c:v>66.988925641149194</c:v>
                </c:pt>
                <c:pt idx="15">
                  <c:v>59.167302365108952</c:v>
                </c:pt>
                <c:pt idx="16">
                  <c:v>52.47161884816105</c:v>
                </c:pt>
                <c:pt idx="17">
                  <c:v>47.388514547525133</c:v>
                </c:pt>
                <c:pt idx="18">
                  <c:v>43.334022114537568</c:v>
                </c:pt>
                <c:pt idx="19">
                  <c:v>36.684691501113058</c:v>
                </c:pt>
                <c:pt idx="20">
                  <c:v>28.59432703228001</c:v>
                </c:pt>
              </c:numCache>
            </c:numRef>
          </c:yVal>
          <c:smooth val="0"/>
          <c:extLst>
            <c:ext xmlns:c16="http://schemas.microsoft.com/office/drawing/2014/chart" uri="{C3380CC4-5D6E-409C-BE32-E72D297353CC}">
              <c16:uniqueId val="{00000001-EC5B-0C49-986F-80AFBE9F908D}"/>
            </c:ext>
          </c:extLst>
        </c:ser>
        <c:dLbls>
          <c:showLegendKey val="0"/>
          <c:showVal val="0"/>
          <c:showCatName val="0"/>
          <c:showSerName val="0"/>
          <c:showPercent val="0"/>
          <c:showBubbleSize val="0"/>
        </c:dLbls>
        <c:axId val="2104647408"/>
        <c:axId val="2104945424"/>
      </c:scatterChart>
      <c:valAx>
        <c:axId val="2104647408"/>
        <c:scaling>
          <c:orientation val="minMax"/>
          <c:max val="565"/>
          <c:min val="505"/>
        </c:scaling>
        <c:delete val="0"/>
        <c:axPos val="b"/>
        <c:majorGridlines>
          <c:spPr>
            <a:ln w="3022">
              <a:solidFill>
                <a:srgbClr val="000000"/>
              </a:solidFill>
              <a:prstDash val="sysDash"/>
            </a:ln>
          </c:spPr>
        </c:majorGridlines>
        <c:numFmt formatCode="General" sourceLinked="1"/>
        <c:majorTickMark val="out"/>
        <c:minorTickMark val="none"/>
        <c:tickLblPos val="nextTo"/>
        <c:spPr>
          <a:ln w="3022">
            <a:solidFill>
              <a:srgbClr val="000000"/>
            </a:solidFill>
            <a:prstDash val="solid"/>
          </a:ln>
        </c:spPr>
        <c:txPr>
          <a:bodyPr rot="0" vert="horz"/>
          <a:lstStyle/>
          <a:p>
            <a:pPr>
              <a:defRPr sz="904" b="0" i="0" u="none" strike="noStrike" baseline="0">
                <a:solidFill>
                  <a:srgbClr val="000000"/>
                </a:solidFill>
                <a:latin typeface="Arial"/>
                <a:ea typeface="Arial"/>
                <a:cs typeface="Arial"/>
              </a:defRPr>
            </a:pPr>
            <a:endParaRPr lang="en-US"/>
          </a:p>
        </c:txPr>
        <c:crossAx val="2104945424"/>
        <c:crosses val="autoZero"/>
        <c:crossBetween val="midCat"/>
      </c:valAx>
      <c:valAx>
        <c:axId val="2104945424"/>
        <c:scaling>
          <c:orientation val="minMax"/>
          <c:min val="0.4"/>
        </c:scaling>
        <c:delete val="0"/>
        <c:axPos val="l"/>
        <c:majorGridlines>
          <c:spPr>
            <a:ln w="3022">
              <a:solidFill>
                <a:srgbClr val="000000"/>
              </a:solidFill>
              <a:prstDash val="sysDash"/>
            </a:ln>
          </c:spPr>
        </c:majorGridlines>
        <c:numFmt formatCode="General" sourceLinked="1"/>
        <c:majorTickMark val="out"/>
        <c:minorTickMark val="none"/>
        <c:tickLblPos val="none"/>
        <c:spPr>
          <a:ln w="3022">
            <a:solidFill>
              <a:srgbClr val="000000"/>
            </a:solidFill>
            <a:prstDash val="solid"/>
          </a:ln>
        </c:spPr>
        <c:crossAx val="2104647408"/>
        <c:crosses val="autoZero"/>
        <c:crossBetween val="midCat"/>
      </c:valAx>
      <c:spPr>
        <a:solidFill>
          <a:srgbClr val="FFFFFF"/>
        </a:solidFill>
        <a:ln w="12089">
          <a:solidFill>
            <a:srgbClr val="808080"/>
          </a:solidFill>
          <a:prstDash val="solid"/>
        </a:ln>
      </c:spPr>
    </c:plotArea>
    <c:plotVisOnly val="1"/>
    <c:dispBlanksAs val="gap"/>
    <c:showDLblsOverMax val="0"/>
  </c:chart>
  <c:spPr>
    <a:solidFill>
      <a:srgbClr val="FFFFFF"/>
    </a:solidFill>
    <a:ln w="3022">
      <a:solidFill>
        <a:srgbClr val="000000"/>
      </a:solidFill>
      <a:prstDash val="solid"/>
    </a:ln>
  </c:spPr>
  <c:txPr>
    <a:bodyPr/>
    <a:lstStyle/>
    <a:p>
      <a:pPr>
        <a:defRPr sz="904"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47.png"/><Relationship Id="rId4" Type="http://schemas.openxmlformats.org/officeDocument/2006/relationships/image" Target="../media/image6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F31A62-2CFE-4994-8EC1-FEFCD1EFCF83}" type="datetimeFigureOut">
              <a:rPr lang="en-US" smtClean="0"/>
              <a:t>4/5/20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7454A2-88F1-4136-8710-F9D0F1C6B05A}" type="slidenum">
              <a:rPr lang="en-US" smtClean="0"/>
              <a:t>‹#›</a:t>
            </a:fld>
            <a:endParaRPr lang="en-US"/>
          </a:p>
        </p:txBody>
      </p:sp>
    </p:spTree>
    <p:extLst>
      <p:ext uri="{BB962C8B-B14F-4D97-AF65-F5344CB8AC3E}">
        <p14:creationId xmlns:p14="http://schemas.microsoft.com/office/powerpoint/2010/main" val="3951996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454A2-88F1-4136-8710-F9D0F1C6B05A}" type="slidenum">
              <a:rPr lang="en-US" smtClean="0"/>
              <a:t>1</a:t>
            </a:fld>
            <a:endParaRPr lang="en-US"/>
          </a:p>
        </p:txBody>
      </p:sp>
    </p:spTree>
    <p:extLst>
      <p:ext uri="{BB962C8B-B14F-4D97-AF65-F5344CB8AC3E}">
        <p14:creationId xmlns:p14="http://schemas.microsoft.com/office/powerpoint/2010/main" val="302687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0D63FE38-252F-874E-9E27-D6E88D23CC4A}" type="slidenum">
              <a:rPr lang="en-US"/>
              <a:pPr/>
              <a:t>12</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312911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8836F47E-FB80-E94A-94C1-F117B7989E03}" type="slidenum">
              <a:rPr lang="en-US"/>
              <a:pPr/>
              <a:t>13</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068705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DE4DB00D-1C43-4B4C-BF8F-FCC5F395FCB0}" type="slidenum">
              <a:rPr lang="en-US"/>
              <a:pPr/>
              <a:t>14</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buFontTx/>
              <a:buChar char="•"/>
            </a:pPr>
            <a:r>
              <a:rPr lang="en-US">
                <a:latin typeface="Arial" charset="0"/>
              </a:rPr>
              <a:t>It is useful to begin within the context of the biomolecules that attenuate photonic flux.</a:t>
            </a:r>
          </a:p>
          <a:p>
            <a:pPr lvl="1" eaLnBrk="1" hangingPunct="1">
              <a:buFontTx/>
              <a:buChar char="•"/>
            </a:pPr>
            <a:r>
              <a:rPr lang="en-US">
                <a:latin typeface="Arial" charset="0"/>
              </a:rPr>
              <a:t>Many biomolecules are endogenous fluorophores with unique absorption and fluorescence emission spectra.</a:t>
            </a:r>
          </a:p>
          <a:p>
            <a:pPr lvl="1" eaLnBrk="1" hangingPunct="1">
              <a:buFontTx/>
              <a:buChar char="•"/>
            </a:pPr>
            <a:r>
              <a:rPr lang="en-US">
                <a:latin typeface="Arial" charset="0"/>
              </a:rPr>
              <a:t>The combination of these individual spectra yield the spectrum seen by the imaging detector.</a:t>
            </a:r>
          </a:p>
          <a:p>
            <a:pPr lvl="1" eaLnBrk="1" hangingPunct="1">
              <a:buFontTx/>
              <a:buChar char="•"/>
            </a:pPr>
            <a:r>
              <a:rPr lang="en-US">
                <a:latin typeface="Arial" charset="0"/>
              </a:rPr>
              <a:t>If the individual spectra contributing to this overall spectrum are known, it is possible to calculate the relative contribution of each of these individual spectra (given that an adequate number of wavelengths are sampled).</a:t>
            </a:r>
          </a:p>
          <a:p>
            <a:pPr lvl="1" eaLnBrk="1" hangingPunct="1">
              <a:buFontTx/>
              <a:buChar char="•"/>
            </a:pPr>
            <a:r>
              <a:rPr lang="en-US">
                <a:latin typeface="Arial" charset="0"/>
              </a:rPr>
              <a:t>The relative contribution of these individual spectrum may correlate to the biomolecule concentration.</a:t>
            </a:r>
          </a:p>
          <a:p>
            <a:pPr eaLnBrk="1" hangingPunct="1">
              <a:buFontTx/>
              <a:buChar char="•"/>
            </a:pPr>
            <a:r>
              <a:rPr lang="en-US">
                <a:latin typeface="Arial" charset="0"/>
              </a:rPr>
              <a:t>Thus, multispectral imaging suggests the possibility of mapping relative endogenous fluorophore concentration in a tissue sample.</a:t>
            </a:r>
          </a:p>
          <a:p>
            <a:pPr eaLnBrk="1" hangingPunct="1">
              <a:buFontTx/>
              <a:buChar char="•"/>
            </a:pPr>
            <a:r>
              <a:rPr lang="en-US">
                <a:latin typeface="Arial" charset="0"/>
              </a:rPr>
              <a:t>Furthermore, occurrence of some biomolecules can be correlated to cellular events.</a:t>
            </a:r>
          </a:p>
          <a:p>
            <a:pPr eaLnBrk="1" hangingPunct="1">
              <a:buFontTx/>
              <a:buChar char="•"/>
            </a:pPr>
            <a:r>
              <a:rPr lang="en-US">
                <a:latin typeface="Arial" charset="0"/>
              </a:rPr>
              <a:t>Here you see plots of the absorption and emission spectra for some relevant biomolecules.</a:t>
            </a:r>
          </a:p>
        </p:txBody>
      </p:sp>
    </p:spTree>
    <p:extLst>
      <p:ext uri="{BB962C8B-B14F-4D97-AF65-F5344CB8AC3E}">
        <p14:creationId xmlns:p14="http://schemas.microsoft.com/office/powerpoint/2010/main" val="967463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dirty="0">
              <a:latin typeface="Arial" charset="0"/>
            </a:endParaRPr>
          </a:p>
        </p:txBody>
      </p:sp>
      <p:sp>
        <p:nvSpPr>
          <p:cNvPr id="114692" name="Slide Number Placehold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F29E8B22-BDA2-EB40-8B49-766A0F6BF543}" type="slidenum">
              <a:rPr lang="en-US"/>
              <a:pPr/>
              <a:t>15</a:t>
            </a:fld>
            <a:endParaRPr lang="en-US"/>
          </a:p>
        </p:txBody>
      </p:sp>
    </p:spTree>
    <p:extLst>
      <p:ext uri="{BB962C8B-B14F-4D97-AF65-F5344CB8AC3E}">
        <p14:creationId xmlns:p14="http://schemas.microsoft.com/office/powerpoint/2010/main" val="1555731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4CAE91E-EE1D-4FA8-A27F-AA23B6405FF9}" type="slidenum">
              <a:rPr lang="en-US" altLang="en-US" smtClean="0"/>
              <a:pPr eaLnBrk="1" hangingPunct="1">
                <a:spcBef>
                  <a:spcPct val="0"/>
                </a:spcBef>
              </a:pPr>
              <a:t>16</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99528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B8A625-F8B8-4AC7-83C5-E783D2D1DC44}" type="slidenum">
              <a:rPr lang="en-US" altLang="en-US"/>
              <a:pPr/>
              <a:t>17</a:t>
            </a:fld>
            <a:endParaRPr lang="en-US" alt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69315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4A8-CB06-4A9F-B1F2-85554C3F82B6}" type="slidenum">
              <a:rPr lang="en-US" smtClean="0"/>
              <a:t>18</a:t>
            </a:fld>
            <a:endParaRPr lang="en-US"/>
          </a:p>
        </p:txBody>
      </p:sp>
    </p:spTree>
    <p:extLst>
      <p:ext uri="{BB962C8B-B14F-4D97-AF65-F5344CB8AC3E}">
        <p14:creationId xmlns:p14="http://schemas.microsoft.com/office/powerpoint/2010/main" val="4144439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1921A-AAC8-4F9C-945F-CA42B9EF42CB}" type="slidenum">
              <a:rPr lang="en-US" smtClean="0"/>
              <a:t>19</a:t>
            </a:fld>
            <a:endParaRPr lang="en-US"/>
          </a:p>
        </p:txBody>
      </p:sp>
    </p:spTree>
    <p:extLst>
      <p:ext uri="{BB962C8B-B14F-4D97-AF65-F5344CB8AC3E}">
        <p14:creationId xmlns:p14="http://schemas.microsoft.com/office/powerpoint/2010/main" val="407448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EAB281-5837-429F-9FF2-304A5C1E0567}" type="slidenum">
              <a:rPr lang="fr-FR" smtClean="0"/>
              <a:t>20</a:t>
            </a:fld>
            <a:endParaRPr lang="fr-FR"/>
          </a:p>
        </p:txBody>
      </p:sp>
    </p:spTree>
    <p:extLst>
      <p:ext uri="{BB962C8B-B14F-4D97-AF65-F5344CB8AC3E}">
        <p14:creationId xmlns:p14="http://schemas.microsoft.com/office/powerpoint/2010/main" val="42435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pPr eaLnBrk="1" hangingPunct="1"/>
            <a:endParaRPr lang="en-US" altLang="en-US"/>
          </a:p>
        </p:txBody>
      </p:sp>
      <p:sp>
        <p:nvSpPr>
          <p:cNvPr id="542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7A8958F-2458-477C-9796-F7C12F5A526F}" type="slidenum">
              <a:rPr lang="en-US" altLang="en-US" smtClean="0"/>
              <a:pPr eaLnBrk="1" hangingPunct="1">
                <a:spcBef>
                  <a:spcPct val="0"/>
                </a:spcBef>
              </a:pPr>
              <a:t>21</a:t>
            </a:fld>
            <a:endParaRPr lang="en-US" altLang="en-US"/>
          </a:p>
        </p:txBody>
      </p:sp>
    </p:spTree>
    <p:extLst>
      <p:ext uri="{BB962C8B-B14F-4D97-AF65-F5344CB8AC3E}">
        <p14:creationId xmlns:p14="http://schemas.microsoft.com/office/powerpoint/2010/main" val="51801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82924A4B-3781-40FF-AAF7-6D4839A4AEE8}" type="slidenum">
              <a:rPr lang="en-US" smtClean="0">
                <a:solidFill>
                  <a:prstClr val="black"/>
                </a:solidFill>
              </a:rPr>
              <a:pPr>
                <a:defRPr/>
              </a:pPr>
              <a:t>2</a:t>
            </a:fld>
            <a:endParaRPr lang="en-US">
              <a:solidFill>
                <a:prstClr val="black"/>
              </a:solidFill>
            </a:endParaRPr>
          </a:p>
        </p:txBody>
      </p:sp>
      <p:sp>
        <p:nvSpPr>
          <p:cNvPr id="112643" name="Rectangle 2"/>
          <p:cNvSpPr>
            <a:spLocks noGrp="1" noRot="1" noChangeAspect="1" noChangeArrowheads="1" noTextEdit="1"/>
          </p:cNvSpPr>
          <p:nvPr>
            <p:ph type="sldImg"/>
          </p:nvPr>
        </p:nvSpPr>
        <p:spPr>
          <a:xfrm>
            <a:off x="1144588" y="685800"/>
            <a:ext cx="4572000" cy="3429000"/>
          </a:xfrm>
          <a:ln/>
        </p:spPr>
      </p:sp>
      <p:sp>
        <p:nvSpPr>
          <p:cNvPr id="112644" name="Rectangle 3"/>
          <p:cNvSpPr>
            <a:spLocks noGrp="1" noChangeArrowheads="1"/>
          </p:cNvSpPr>
          <p:nvPr>
            <p:ph type="body" idx="1"/>
          </p:nvPr>
        </p:nvSpPr>
        <p:spPr>
          <a:xfrm>
            <a:off x="685800" y="4343401"/>
            <a:ext cx="5486400" cy="4116388"/>
          </a:xfrm>
          <a:noFill/>
          <a:ln/>
        </p:spPr>
        <p:txBody>
          <a:bodyPr/>
          <a:lstStyle/>
          <a:p>
            <a:pPr eaLnBrk="1" hangingPunct="1"/>
            <a:endParaRPr lang="en-US" dirty="0"/>
          </a:p>
        </p:txBody>
      </p:sp>
    </p:spTree>
    <p:extLst>
      <p:ext uri="{BB962C8B-B14F-4D97-AF65-F5344CB8AC3E}">
        <p14:creationId xmlns:p14="http://schemas.microsoft.com/office/powerpoint/2010/main" val="2019528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7721E18-C1A8-41CA-9EDA-A09256AE9F82}" type="slidenum">
              <a:rPr lang="en-US" altLang="en-US" smtClean="0"/>
              <a:pPr eaLnBrk="1" hangingPunct="1">
                <a:spcBef>
                  <a:spcPct val="0"/>
                </a:spcBef>
              </a:pPr>
              <a:t>22</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5550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52BBE-E72C-42BA-85F6-20202CDC9566}" type="slidenum">
              <a:rPr lang="en-US"/>
              <a:pPr/>
              <a:t>23</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47197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ABE95A-520C-4265-847B-A9C0BB4CC9CC}" type="slidenum">
              <a:rPr lang="en-US"/>
              <a:pPr/>
              <a:t>25</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1363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A38537-D7A5-49FE-BF5F-1B6A36E4F201}" type="slidenum">
              <a:rPr lang="en-US"/>
              <a:pPr/>
              <a:t>26</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9550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10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04FC79D1-2BA9-F640-A211-BA52546A490A}" type="slidenum">
              <a:rPr lang="en-US"/>
              <a:pPr/>
              <a:t>27</a:t>
            </a:fld>
            <a:endParaRPr lang="en-US"/>
          </a:p>
        </p:txBody>
      </p:sp>
      <p:sp>
        <p:nvSpPr>
          <p:cNvPr id="27651" name="Rectangle 2"/>
          <p:cNvSpPr>
            <a:spLocks noGrp="1" noRot="1" noChangeAspect="1" noChangeArrowheads="1" noTextEdit="1"/>
          </p:cNvSpPr>
          <p:nvPr>
            <p:ph type="sldImg"/>
          </p:nvPr>
        </p:nvSpPr>
        <p:spPr>
          <a:xfrm>
            <a:off x="1144588" y="685800"/>
            <a:ext cx="4572000" cy="3429000"/>
          </a:xfrm>
          <a:ln/>
        </p:spPr>
      </p:sp>
      <p:sp>
        <p:nvSpPr>
          <p:cNvPr id="2765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0613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01921A-AAC8-4F9C-945F-CA42B9EF42CB}" type="slidenum">
              <a:rPr lang="en-US" smtClean="0"/>
              <a:t>28</a:t>
            </a:fld>
            <a:endParaRPr lang="en-US"/>
          </a:p>
        </p:txBody>
      </p:sp>
    </p:spTree>
    <p:extLst>
      <p:ext uri="{BB962C8B-B14F-4D97-AF65-F5344CB8AC3E}">
        <p14:creationId xmlns:p14="http://schemas.microsoft.com/office/powerpoint/2010/main" val="553775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F97E50-319C-4171-87D7-56E225E258AC}" type="slidenum">
              <a:rPr lang="en-US" smtClean="0"/>
              <a:pPr/>
              <a:t>29</a:t>
            </a:fld>
            <a:endParaRPr lang="en-US"/>
          </a:p>
        </p:txBody>
      </p:sp>
    </p:spTree>
    <p:extLst>
      <p:ext uri="{BB962C8B-B14F-4D97-AF65-F5344CB8AC3E}">
        <p14:creationId xmlns:p14="http://schemas.microsoft.com/office/powerpoint/2010/main" val="1380897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10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C8047F3-8E11-1C4D-AA3D-8F1CB3D1E29A}" type="slidenum">
              <a:rPr lang="en-US"/>
              <a:pPr/>
              <a:t>30</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20007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10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980D554-A7B6-DA41-9EEF-5E266F6DA700}" type="slidenum">
              <a:rPr lang="en-US"/>
              <a:pPr/>
              <a:t>31</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83762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10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20B1BF4-FCA9-9C41-8D0E-7F2E26CCBEEF}" type="slidenum">
              <a:rPr lang="en-US"/>
              <a:pPr/>
              <a:t>32</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98648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4914A8-CB06-4A9F-B1F2-85554C3F82B6}" type="slidenum">
              <a:rPr lang="en-US" smtClean="0"/>
              <a:t>5</a:t>
            </a:fld>
            <a:endParaRPr lang="en-US"/>
          </a:p>
        </p:txBody>
      </p:sp>
    </p:spTree>
    <p:extLst>
      <p:ext uri="{BB962C8B-B14F-4D97-AF65-F5344CB8AC3E}">
        <p14:creationId xmlns:p14="http://schemas.microsoft.com/office/powerpoint/2010/main" val="2570215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10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2778B82-7B67-CA41-879B-C5BB1EED5569}" type="slidenum">
              <a:rPr lang="en-US"/>
              <a:pPr/>
              <a:t>33</a:t>
            </a:fld>
            <a:endParaRPr lang="en-US"/>
          </a:p>
        </p:txBody>
      </p:sp>
      <p:sp>
        <p:nvSpPr>
          <p:cNvPr id="28675" name="Rectangle 2"/>
          <p:cNvSpPr>
            <a:spLocks noGrp="1" noRot="1" noChangeAspect="1" noChangeArrowheads="1" noTextEdit="1"/>
          </p:cNvSpPr>
          <p:nvPr>
            <p:ph type="sldImg"/>
          </p:nvPr>
        </p:nvSpPr>
        <p:spPr>
          <a:xfrm>
            <a:off x="1144588" y="685800"/>
            <a:ext cx="4572000" cy="3429000"/>
          </a:xfrm>
          <a:ln/>
        </p:spPr>
      </p:sp>
      <p:sp>
        <p:nvSpPr>
          <p:cNvPr id="2867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76971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F97E50-319C-4171-87D7-56E225E258AC}" type="slidenum">
              <a:rPr lang="en-US" smtClean="0"/>
              <a:pPr/>
              <a:t>34</a:t>
            </a:fld>
            <a:endParaRPr lang="en-US"/>
          </a:p>
        </p:txBody>
      </p:sp>
    </p:spTree>
    <p:extLst>
      <p:ext uri="{BB962C8B-B14F-4D97-AF65-F5344CB8AC3E}">
        <p14:creationId xmlns:p14="http://schemas.microsoft.com/office/powerpoint/2010/main" val="415365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10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75EF024-960C-A54D-B406-E657C6E189AF}" type="slidenum">
              <a:rPr lang="en-US"/>
              <a:pPr/>
              <a:t>35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24062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71EC6BD-2BFA-0343-9253-8CBCDA86A700}" type="slidenum">
              <a:rPr lang="en-US"/>
              <a:pPr/>
              <a:t>36</a:t>
            </a:fld>
            <a:endParaRPr lang="en-US"/>
          </a:p>
        </p:txBody>
      </p:sp>
    </p:spTree>
    <p:extLst>
      <p:ext uri="{BB962C8B-B14F-4D97-AF65-F5344CB8AC3E}">
        <p14:creationId xmlns:p14="http://schemas.microsoft.com/office/powerpoint/2010/main" val="1282965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10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727D8BC-90ED-FA45-8900-01497B61E507}" type="slidenum">
              <a:rPr lang="en-US"/>
              <a:pPr/>
              <a:t>37</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68855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99D9-7143-4CC5-9E45-7D99DE782A4A}" type="slidenum">
              <a:rPr lang="en-US"/>
              <a:pPr/>
              <a:t>38</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3012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EAB281-5837-429F-9FF2-304A5C1E0567}" type="slidenum">
              <a:rPr lang="fr-FR" smtClean="0"/>
              <a:t>39</a:t>
            </a:fld>
            <a:endParaRPr lang="fr-FR"/>
          </a:p>
        </p:txBody>
      </p:sp>
    </p:spTree>
    <p:extLst>
      <p:ext uri="{BB962C8B-B14F-4D97-AF65-F5344CB8AC3E}">
        <p14:creationId xmlns:p14="http://schemas.microsoft.com/office/powerpoint/2010/main" val="1290258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EAB281-5837-429F-9FF2-304A5C1E0567}" type="slidenum">
              <a:rPr lang="fr-FR" smtClean="0"/>
              <a:t>41</a:t>
            </a:fld>
            <a:endParaRPr lang="fr-FR"/>
          </a:p>
        </p:txBody>
      </p:sp>
    </p:spTree>
    <p:extLst>
      <p:ext uri="{BB962C8B-B14F-4D97-AF65-F5344CB8AC3E}">
        <p14:creationId xmlns:p14="http://schemas.microsoft.com/office/powerpoint/2010/main" val="3971257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35FB5-B460-4B57-B21D-F523BEC77D56}" type="slidenum">
              <a:rPr lang="en-US" smtClean="0"/>
              <a:t>42</a:t>
            </a:fld>
            <a:endParaRPr lang="en-US"/>
          </a:p>
        </p:txBody>
      </p:sp>
    </p:spTree>
    <p:extLst>
      <p:ext uri="{BB962C8B-B14F-4D97-AF65-F5344CB8AC3E}">
        <p14:creationId xmlns:p14="http://schemas.microsoft.com/office/powerpoint/2010/main" val="2914797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E35FB5-B460-4B57-B21D-F523BEC77D56}" type="slidenum">
              <a:rPr lang="en-US" smtClean="0"/>
              <a:t>43</a:t>
            </a:fld>
            <a:endParaRPr lang="en-US"/>
          </a:p>
        </p:txBody>
      </p:sp>
    </p:spTree>
    <p:extLst>
      <p:ext uri="{BB962C8B-B14F-4D97-AF65-F5344CB8AC3E}">
        <p14:creationId xmlns:p14="http://schemas.microsoft.com/office/powerpoint/2010/main" val="290349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322AEAAC-A5B9-DC4F-861C-4158B317D504}" type="slidenum">
              <a:rPr lang="en-US"/>
              <a:pPr/>
              <a:t>6</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buFontTx/>
              <a:buChar char="•"/>
            </a:pPr>
            <a:r>
              <a:rPr lang="en-US" dirty="0">
                <a:latin typeface="Arial" charset="0"/>
              </a:rPr>
              <a:t>Multispectral imaging is a process in which a series of monochrome images are taken at multiple wavelengths.</a:t>
            </a:r>
          </a:p>
          <a:p>
            <a:pPr eaLnBrk="1" hangingPunct="1">
              <a:buFontTx/>
              <a:buChar char="•"/>
            </a:pPr>
            <a:r>
              <a:rPr lang="en-US" dirty="0">
                <a:latin typeface="Arial" charset="0"/>
              </a:rPr>
              <a:t>Multispectral imaging was pioneered by engineers such as David </a:t>
            </a:r>
            <a:r>
              <a:rPr lang="en-US" dirty="0" err="1">
                <a:latin typeface="Arial" charset="0"/>
              </a:rPr>
              <a:t>Landgrebe</a:t>
            </a:r>
            <a:r>
              <a:rPr lang="en-US" dirty="0">
                <a:latin typeface="Arial" charset="0"/>
              </a:rPr>
              <a:t>, at Purdue, as part of the </a:t>
            </a:r>
            <a:r>
              <a:rPr lang="en-US" dirty="0" err="1">
                <a:latin typeface="Arial" charset="0"/>
              </a:rPr>
              <a:t>LandSat</a:t>
            </a:r>
            <a:r>
              <a:rPr lang="en-US" dirty="0">
                <a:latin typeface="Arial" charset="0"/>
              </a:rPr>
              <a:t> project.</a:t>
            </a:r>
          </a:p>
          <a:p>
            <a:pPr eaLnBrk="1" hangingPunct="1">
              <a:buFontTx/>
              <a:buChar char="•"/>
            </a:pPr>
            <a:r>
              <a:rPr lang="en-US" dirty="0">
                <a:latin typeface="Arial" charset="0"/>
              </a:rPr>
              <a:t>Although originally developed for use in the space program, it has many applications in biology and medicine.</a:t>
            </a:r>
          </a:p>
          <a:p>
            <a:pPr eaLnBrk="1" hangingPunct="1">
              <a:buFontTx/>
              <a:buChar char="•"/>
            </a:pPr>
            <a:r>
              <a:rPr lang="en-US" dirty="0">
                <a:latin typeface="Arial" charset="0"/>
              </a:rPr>
              <a:t>This is because multispectral imaging can detect wavelength-dependent reflection or emission with a much higher spectral resolution than the human eye or RGB color imaging.</a:t>
            </a:r>
          </a:p>
          <a:p>
            <a:pPr eaLnBrk="1" hangingPunct="1">
              <a:buFontTx/>
              <a:buChar char="•"/>
            </a:pPr>
            <a:r>
              <a:rPr lang="en-US" dirty="0">
                <a:latin typeface="Arial" charset="0"/>
              </a:rPr>
              <a:t>Here is an example of multispectral images taken by NASA.  The image at left is a false color image of red and IR wavelengths.  The coloring enhances the contrast between vegetation and buildings.</a:t>
            </a:r>
          </a:p>
          <a:p>
            <a:pPr eaLnBrk="1" hangingPunct="1">
              <a:buFontTx/>
              <a:buChar char="•"/>
            </a:pPr>
            <a:r>
              <a:rPr lang="en-US" dirty="0">
                <a:latin typeface="Arial" charset="0"/>
              </a:rPr>
              <a:t>At right are sample spectra from a multispectral image set.  Clearly, certain wavelengths are better for differentiating vegetation than others.</a:t>
            </a:r>
          </a:p>
          <a:p>
            <a:pPr eaLnBrk="1" hangingPunct="1">
              <a:buFontTx/>
              <a:buChar char="•"/>
            </a:pPr>
            <a:r>
              <a:rPr lang="en-US" dirty="0">
                <a:latin typeface="Arial" charset="0"/>
              </a:rPr>
              <a:t>3-color RGB imaging often groups these wavelengths into the same color channel, resulting in a loss of data and an illusion of colors that may not be present in the original sample.</a:t>
            </a:r>
          </a:p>
        </p:txBody>
      </p:sp>
    </p:spTree>
    <p:extLst>
      <p:ext uri="{BB962C8B-B14F-4D97-AF65-F5344CB8AC3E}">
        <p14:creationId xmlns:p14="http://schemas.microsoft.com/office/powerpoint/2010/main" val="1731753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46</a:t>
            </a:fld>
            <a:endParaRPr lang="en-US"/>
          </a:p>
        </p:txBody>
      </p:sp>
    </p:spTree>
    <p:extLst>
      <p:ext uri="{BB962C8B-B14F-4D97-AF65-F5344CB8AC3E}">
        <p14:creationId xmlns:p14="http://schemas.microsoft.com/office/powerpoint/2010/main" val="23425905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B6BE6-C0A3-4FAB-B6F5-B3C9FA34263F}" type="slidenum">
              <a:rPr lang="en-US" smtClean="0"/>
              <a:pPr/>
              <a:t>47</a:t>
            </a:fld>
            <a:endParaRPr lang="en-US"/>
          </a:p>
        </p:txBody>
      </p:sp>
    </p:spTree>
    <p:extLst>
      <p:ext uri="{BB962C8B-B14F-4D97-AF65-F5344CB8AC3E}">
        <p14:creationId xmlns:p14="http://schemas.microsoft.com/office/powerpoint/2010/main" val="1225502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C64C25-6F8B-4780-848E-9C6DBEE2B941}" type="slidenum">
              <a:rPr lang="en-US" smtClean="0"/>
              <a:pPr/>
              <a:t>48</a:t>
            </a:fld>
            <a:endParaRPr lang="en-US"/>
          </a:p>
        </p:txBody>
      </p:sp>
    </p:spTree>
    <p:extLst>
      <p:ext uri="{BB962C8B-B14F-4D97-AF65-F5344CB8AC3E}">
        <p14:creationId xmlns:p14="http://schemas.microsoft.com/office/powerpoint/2010/main" val="1002526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083B3A-4108-4174-AAE7-534200160E1F}" type="slidenum">
              <a:rPr lang="en-US" smtClean="0"/>
              <a:t>49</a:t>
            </a:fld>
            <a:endParaRPr lang="en-US"/>
          </a:p>
        </p:txBody>
      </p:sp>
    </p:spTree>
    <p:extLst>
      <p:ext uri="{BB962C8B-B14F-4D97-AF65-F5344CB8AC3E}">
        <p14:creationId xmlns:p14="http://schemas.microsoft.com/office/powerpoint/2010/main" val="2465734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B3E5ACD9-7383-B24F-A975-9D8A33797448}" type="slidenum">
              <a:rPr lang="en-US"/>
              <a:pPr/>
              <a:t>7</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743139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30ADD3B7-A95E-F243-83C5-4D4D3F0EE1C1}" type="slidenum">
              <a:rPr lang="en-US"/>
              <a:pPr/>
              <a:t>8</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8258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8F1A5B5C-D0E3-574A-96FD-D451EDB9A6E8}" type="slidenum">
              <a:rPr lang="en-US"/>
              <a:pPr/>
              <a:t>9</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53922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7EAE6CE2-D35E-0C44-8683-0E063F34382B}" type="slidenum">
              <a:rPr lang="en-US"/>
              <a:pPr/>
              <a:t>10</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115962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extLst>
            <a:ext uri="{FAA26D3D-D897-4be2-8F04-BA451C77F1D7}">
              <ma14:placeholderFlag xmlns="" xmlns:ma14="http://schemas.microsoft.com/office/mac/drawingml/2011/main"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endParaRPr lang="en-US">
              <a:latin typeface="Arial" charset="0"/>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02756" indent="-270291">
              <a:defRPr>
                <a:solidFill>
                  <a:schemeClr val="tx1"/>
                </a:solidFill>
                <a:latin typeface="Arial" charset="0"/>
                <a:ea typeface="ＭＳ Ｐゴシック" charset="0"/>
              </a:defRPr>
            </a:lvl2pPr>
            <a:lvl3pPr marL="1081164" indent="-216233">
              <a:defRPr>
                <a:solidFill>
                  <a:schemeClr val="tx1"/>
                </a:solidFill>
                <a:latin typeface="Arial" charset="0"/>
                <a:ea typeface="ＭＳ Ｐゴシック" charset="0"/>
              </a:defRPr>
            </a:lvl3pPr>
            <a:lvl4pPr marL="1513629" indent="-216233">
              <a:defRPr>
                <a:solidFill>
                  <a:schemeClr val="tx1"/>
                </a:solidFill>
                <a:latin typeface="Arial" charset="0"/>
                <a:ea typeface="ＭＳ Ｐゴシック" charset="0"/>
              </a:defRPr>
            </a:lvl4pPr>
            <a:lvl5pPr marL="1946095" indent="-216233">
              <a:defRPr>
                <a:solidFill>
                  <a:schemeClr val="tx1"/>
                </a:solidFill>
                <a:latin typeface="Arial" charset="0"/>
                <a:ea typeface="ＭＳ Ｐゴシック" charset="0"/>
              </a:defRPr>
            </a:lvl5pPr>
            <a:lvl6pPr marL="2378560" indent="-216233" eaLnBrk="0" fontAlgn="base" hangingPunct="0">
              <a:spcBef>
                <a:spcPct val="0"/>
              </a:spcBef>
              <a:spcAft>
                <a:spcPct val="0"/>
              </a:spcAft>
              <a:defRPr>
                <a:solidFill>
                  <a:schemeClr val="tx1"/>
                </a:solidFill>
                <a:latin typeface="Arial" charset="0"/>
                <a:ea typeface="ＭＳ Ｐゴシック" charset="0"/>
              </a:defRPr>
            </a:lvl6pPr>
            <a:lvl7pPr marL="2811026" indent="-216233" eaLnBrk="0" fontAlgn="base" hangingPunct="0">
              <a:spcBef>
                <a:spcPct val="0"/>
              </a:spcBef>
              <a:spcAft>
                <a:spcPct val="0"/>
              </a:spcAft>
              <a:defRPr>
                <a:solidFill>
                  <a:schemeClr val="tx1"/>
                </a:solidFill>
                <a:latin typeface="Arial" charset="0"/>
                <a:ea typeface="ＭＳ Ｐゴシック" charset="0"/>
              </a:defRPr>
            </a:lvl7pPr>
            <a:lvl8pPr marL="3243491" indent="-216233" eaLnBrk="0" fontAlgn="base" hangingPunct="0">
              <a:spcBef>
                <a:spcPct val="0"/>
              </a:spcBef>
              <a:spcAft>
                <a:spcPct val="0"/>
              </a:spcAft>
              <a:defRPr>
                <a:solidFill>
                  <a:schemeClr val="tx1"/>
                </a:solidFill>
                <a:latin typeface="Arial" charset="0"/>
                <a:ea typeface="ＭＳ Ｐゴシック" charset="0"/>
              </a:defRPr>
            </a:lvl8pPr>
            <a:lvl9pPr marL="3675957" indent="-216233" eaLnBrk="0" fontAlgn="base" hangingPunct="0">
              <a:spcBef>
                <a:spcPct val="0"/>
              </a:spcBef>
              <a:spcAft>
                <a:spcPct val="0"/>
              </a:spcAft>
              <a:defRPr>
                <a:solidFill>
                  <a:schemeClr val="tx1"/>
                </a:solidFill>
                <a:latin typeface="Arial" charset="0"/>
                <a:ea typeface="ＭＳ Ｐゴシック" charset="0"/>
              </a:defRPr>
            </a:lvl9pPr>
          </a:lstStyle>
          <a:p>
            <a:fld id="{B24481AC-452E-B34F-A25E-F7862A9CBC2F}" type="slidenum">
              <a:rPr lang="en-US"/>
              <a:pPr/>
              <a:t>11</a:t>
            </a:fld>
            <a:endParaRPr lang="en-US"/>
          </a:p>
        </p:txBody>
      </p:sp>
    </p:spTree>
    <p:extLst>
      <p:ext uri="{BB962C8B-B14F-4D97-AF65-F5344CB8AC3E}">
        <p14:creationId xmlns:p14="http://schemas.microsoft.com/office/powerpoint/2010/main" val="212740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693A00-DB66-FC48-A9CE-2131DC7D3F35}" type="datetime13">
              <a:rPr lang="en-US" smtClean="0"/>
              <a:t>10:26:50 PM</a:t>
            </a:fld>
            <a:endParaRPr lang="en-US"/>
          </a:p>
        </p:txBody>
      </p:sp>
      <p:sp>
        <p:nvSpPr>
          <p:cNvPr id="5" name="Footer Placeholder 4"/>
          <p:cNvSpPr>
            <a:spLocks noGrp="1"/>
          </p:cNvSpPr>
          <p:nvPr>
            <p:ph type="ftr" sz="quarter" idx="11"/>
          </p:nvPr>
        </p:nvSpPr>
        <p:spPr/>
        <p:txBody>
          <a:bodyPr/>
          <a:lstStyle/>
          <a:p>
            <a:r>
              <a:rPr lang="en-US"/>
              <a:t>High Throughput-High-Content Flow Cytometry</a:t>
            </a:r>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411361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0348F5-33B2-2948-9DDA-AFA945D33D25}" type="datetime13">
              <a:rPr lang="en-US" smtClean="0"/>
              <a:t>10:26:50 PM</a:t>
            </a:fld>
            <a:endParaRPr lang="en-US"/>
          </a:p>
        </p:txBody>
      </p:sp>
      <p:sp>
        <p:nvSpPr>
          <p:cNvPr id="5" name="Footer Placeholder 4"/>
          <p:cNvSpPr>
            <a:spLocks noGrp="1"/>
          </p:cNvSpPr>
          <p:nvPr>
            <p:ph type="ftr" sz="quarter" idx="11"/>
          </p:nvPr>
        </p:nvSpPr>
        <p:spPr/>
        <p:txBody>
          <a:bodyPr/>
          <a:lstStyle/>
          <a:p>
            <a:r>
              <a:rPr lang="en-US"/>
              <a:t>High Throughput-High-Content Flow Cytometry</a:t>
            </a:r>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202829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B2D738-9E53-FB49-8204-B3ACC9F14C36}" type="datetime13">
              <a:rPr lang="en-US" smtClean="0"/>
              <a:t>10:26:50 PM</a:t>
            </a:fld>
            <a:endParaRPr lang="en-US"/>
          </a:p>
        </p:txBody>
      </p:sp>
      <p:sp>
        <p:nvSpPr>
          <p:cNvPr id="5" name="Footer Placeholder 4"/>
          <p:cNvSpPr>
            <a:spLocks noGrp="1"/>
          </p:cNvSpPr>
          <p:nvPr>
            <p:ph type="ftr" sz="quarter" idx="11"/>
          </p:nvPr>
        </p:nvSpPr>
        <p:spPr/>
        <p:txBody>
          <a:bodyPr/>
          <a:lstStyle/>
          <a:p>
            <a:r>
              <a:rPr lang="en-US"/>
              <a:t>High Throughput-High-Content Flow Cytometry</a:t>
            </a:r>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137939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762000"/>
          </a:xfrm>
        </p:spPr>
        <p:txBody>
          <a:bodyPr/>
          <a:lstStyle/>
          <a:p>
            <a:r>
              <a:rPr lang="en-US"/>
              <a:t>Click to edit Master title style</a:t>
            </a:r>
          </a:p>
        </p:txBody>
      </p:sp>
      <p:sp>
        <p:nvSpPr>
          <p:cNvPr id="3" name="Text Placeholder 2"/>
          <p:cNvSpPr>
            <a:spLocks noGrp="1"/>
          </p:cNvSpPr>
          <p:nvPr>
            <p:ph type="body" sz="half" idx="1"/>
          </p:nvPr>
        </p:nvSpPr>
        <p:spPr>
          <a:xfrm>
            <a:off x="228600" y="914400"/>
            <a:ext cx="4305300" cy="5211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914400"/>
            <a:ext cx="4305300" cy="2528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595688"/>
            <a:ext cx="4305300" cy="253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9A598BB7-7233-E644-B9E2-4EAF7034D564}" type="datetime13">
              <a:rPr lang="en-US" altLang="en-US" smtClean="0"/>
              <a:t>10:26:50 PM</a:t>
            </a:fld>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a:t>High Throughput-High-Content Flow Cytometry</a:t>
            </a:r>
          </a:p>
        </p:txBody>
      </p:sp>
      <p:sp>
        <p:nvSpPr>
          <p:cNvPr id="8" name="Rectangle 6"/>
          <p:cNvSpPr>
            <a:spLocks noGrp="1" noChangeArrowheads="1"/>
          </p:cNvSpPr>
          <p:nvPr>
            <p:ph type="sldNum" sz="quarter" idx="12"/>
          </p:nvPr>
        </p:nvSpPr>
        <p:spPr>
          <a:ln/>
        </p:spPr>
        <p:txBody>
          <a:bodyPr/>
          <a:lstStyle>
            <a:lvl1pPr>
              <a:defRPr/>
            </a:lvl1pPr>
          </a:lstStyle>
          <a:p>
            <a:r>
              <a:rPr lang="en-US"/>
              <a:t>Slide </a:t>
            </a:r>
            <a:fld id="{968CDCE4-FB53-2E4D-9167-4EA13CE33A07}" type="slidenum">
              <a:rPr lang="en-US"/>
              <a:pPr/>
              <a:t>‹#›</a:t>
            </a:fld>
            <a:endParaRPr lang="en-US"/>
          </a:p>
        </p:txBody>
      </p:sp>
    </p:spTree>
    <p:extLst>
      <p:ext uri="{BB962C8B-B14F-4D97-AF65-F5344CB8AC3E}">
        <p14:creationId xmlns:p14="http://schemas.microsoft.com/office/powerpoint/2010/main" val="3640243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762000"/>
          </a:xfrm>
        </p:spPr>
        <p:txBody>
          <a:bodyPr/>
          <a:lstStyle/>
          <a:p>
            <a:r>
              <a:rPr lang="en-US"/>
              <a:t>Click to edit Master title style</a:t>
            </a:r>
          </a:p>
        </p:txBody>
      </p:sp>
      <p:sp>
        <p:nvSpPr>
          <p:cNvPr id="3" name="Text Placeholder 2"/>
          <p:cNvSpPr>
            <a:spLocks noGrp="1"/>
          </p:cNvSpPr>
          <p:nvPr>
            <p:ph type="body" sz="half" idx="1"/>
          </p:nvPr>
        </p:nvSpPr>
        <p:spPr>
          <a:xfrm>
            <a:off x="228600" y="914400"/>
            <a:ext cx="4305300" cy="5211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914400"/>
            <a:ext cx="4305300" cy="5211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6DD46337-3EFA-5643-9C8E-424895981D91}" type="datetime13">
              <a:rPr lang="en-US" altLang="en-US" smtClean="0"/>
              <a:t>10:26:50 PM</a:t>
            </a:fld>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t>High Throughput-High-Content Flow Cytometry</a:t>
            </a:r>
          </a:p>
        </p:txBody>
      </p:sp>
      <p:sp>
        <p:nvSpPr>
          <p:cNvPr id="7" name="Rectangle 6"/>
          <p:cNvSpPr>
            <a:spLocks noGrp="1" noChangeArrowheads="1"/>
          </p:cNvSpPr>
          <p:nvPr>
            <p:ph type="sldNum" sz="quarter" idx="12"/>
          </p:nvPr>
        </p:nvSpPr>
        <p:spPr>
          <a:ln/>
        </p:spPr>
        <p:txBody>
          <a:bodyPr/>
          <a:lstStyle>
            <a:lvl1pPr>
              <a:defRPr/>
            </a:lvl1pPr>
          </a:lstStyle>
          <a:p>
            <a:r>
              <a:rPr lang="en-US"/>
              <a:t>Slide </a:t>
            </a:r>
            <a:fld id="{01BC646D-BCA9-534A-B238-4CDB35587DC7}" type="slidenum">
              <a:rPr lang="en-US"/>
              <a:pPr/>
              <a:t>‹#›</a:t>
            </a:fld>
            <a:endParaRPr lang="en-US"/>
          </a:p>
        </p:txBody>
      </p:sp>
    </p:spTree>
    <p:extLst>
      <p:ext uri="{BB962C8B-B14F-4D97-AF65-F5344CB8AC3E}">
        <p14:creationId xmlns:p14="http://schemas.microsoft.com/office/powerpoint/2010/main" val="2561698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8195AD2-A7D7-9B44-90D7-F14F55113354}" type="datetime13">
              <a:rPr lang="en-US" smtClean="0"/>
              <a:t>10:26:50 PM</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High Throughput-High-Content Flow Cytometry</a:t>
            </a:r>
          </a:p>
        </p:txBody>
      </p:sp>
      <p:sp>
        <p:nvSpPr>
          <p:cNvPr id="9" name="Rectangle 6"/>
          <p:cNvSpPr>
            <a:spLocks noGrp="1" noChangeArrowheads="1"/>
          </p:cNvSpPr>
          <p:nvPr>
            <p:ph type="sldNum" sz="quarter" idx="12"/>
          </p:nvPr>
        </p:nvSpPr>
        <p:spPr>
          <a:ln/>
        </p:spPr>
        <p:txBody>
          <a:bodyPr/>
          <a:lstStyle>
            <a:lvl1pPr>
              <a:defRPr/>
            </a:lvl1pPr>
          </a:lstStyle>
          <a:p>
            <a:fld id="{785EEC5D-ECCF-1F40-A864-CB1B81032AF6}" type="slidenum">
              <a:rPr lang="en-US"/>
              <a:pPr/>
              <a:t>‹#›</a:t>
            </a:fld>
            <a:endParaRPr lang="en-US"/>
          </a:p>
        </p:txBody>
      </p:sp>
    </p:spTree>
    <p:extLst>
      <p:ext uri="{BB962C8B-B14F-4D97-AF65-F5344CB8AC3E}">
        <p14:creationId xmlns:p14="http://schemas.microsoft.com/office/powerpoint/2010/main" val="62842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CB88FE-1D66-0C44-945C-179AEA4F90AA}" type="datetime13">
              <a:rPr lang="en-US" smtClean="0"/>
              <a:t>10:26:50 PM</a:t>
            </a:fld>
            <a:endParaRPr lang="en-US"/>
          </a:p>
        </p:txBody>
      </p:sp>
      <p:sp>
        <p:nvSpPr>
          <p:cNvPr id="5" name="Footer Placeholder 4"/>
          <p:cNvSpPr>
            <a:spLocks noGrp="1"/>
          </p:cNvSpPr>
          <p:nvPr>
            <p:ph type="ftr" sz="quarter" idx="11"/>
          </p:nvPr>
        </p:nvSpPr>
        <p:spPr/>
        <p:txBody>
          <a:bodyPr/>
          <a:lstStyle/>
          <a:p>
            <a:r>
              <a:rPr lang="en-US"/>
              <a:t>High Throughput-High-Content Flow Cytometry</a:t>
            </a:r>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703319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C5F267-0303-7B4D-AC9C-6F82E3B383E5}" type="datetime13">
              <a:rPr lang="en-US" smtClean="0"/>
              <a:t>10:26:50 PM</a:t>
            </a:fld>
            <a:endParaRPr lang="en-US"/>
          </a:p>
        </p:txBody>
      </p:sp>
      <p:sp>
        <p:nvSpPr>
          <p:cNvPr id="5" name="Footer Placeholder 4"/>
          <p:cNvSpPr>
            <a:spLocks noGrp="1"/>
          </p:cNvSpPr>
          <p:nvPr>
            <p:ph type="ftr" sz="quarter" idx="11"/>
          </p:nvPr>
        </p:nvSpPr>
        <p:spPr/>
        <p:txBody>
          <a:bodyPr/>
          <a:lstStyle/>
          <a:p>
            <a:r>
              <a:rPr lang="en-US"/>
              <a:t>High Throughput-High-Content Flow Cytometry</a:t>
            </a:r>
          </a:p>
        </p:txBody>
      </p:sp>
      <p:sp>
        <p:nvSpPr>
          <p:cNvPr id="6" name="Slide Number Placeholder 5"/>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1417838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C46582-ECFF-594E-B75A-A0E1E6483EBF}" type="datetime13">
              <a:rPr lang="en-US" smtClean="0"/>
              <a:t>10:26:50 PM</a:t>
            </a:fld>
            <a:endParaRPr lang="en-US"/>
          </a:p>
        </p:txBody>
      </p:sp>
      <p:sp>
        <p:nvSpPr>
          <p:cNvPr id="6" name="Footer Placeholder 5"/>
          <p:cNvSpPr>
            <a:spLocks noGrp="1"/>
          </p:cNvSpPr>
          <p:nvPr>
            <p:ph type="ftr" sz="quarter" idx="11"/>
          </p:nvPr>
        </p:nvSpPr>
        <p:spPr/>
        <p:txBody>
          <a:bodyPr/>
          <a:lstStyle/>
          <a:p>
            <a:r>
              <a:rPr lang="en-US"/>
              <a:t>High Throughput-High-Content Flow Cytometry</a:t>
            </a:r>
          </a:p>
        </p:txBody>
      </p:sp>
      <p:sp>
        <p:nvSpPr>
          <p:cNvPr id="7" name="Slide Number Placeholder 6"/>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92726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3FC484-7E99-C944-A893-4342B5C85CC7}" type="datetime13">
              <a:rPr lang="en-US" smtClean="0"/>
              <a:t>10:26:50 PM</a:t>
            </a:fld>
            <a:endParaRPr lang="en-US"/>
          </a:p>
        </p:txBody>
      </p:sp>
      <p:sp>
        <p:nvSpPr>
          <p:cNvPr id="8" name="Footer Placeholder 7"/>
          <p:cNvSpPr>
            <a:spLocks noGrp="1"/>
          </p:cNvSpPr>
          <p:nvPr>
            <p:ph type="ftr" sz="quarter" idx="11"/>
          </p:nvPr>
        </p:nvSpPr>
        <p:spPr/>
        <p:txBody>
          <a:bodyPr/>
          <a:lstStyle/>
          <a:p>
            <a:r>
              <a:rPr lang="en-US"/>
              <a:t>High Throughput-High-Content Flow Cytometry</a:t>
            </a:r>
          </a:p>
        </p:txBody>
      </p:sp>
      <p:sp>
        <p:nvSpPr>
          <p:cNvPr id="9" name="Slide Number Placeholder 8"/>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3744028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A2D396-4799-864A-990D-A3AC4EEB6150}" type="datetime13">
              <a:rPr lang="en-US" smtClean="0"/>
              <a:t>10:26:50 PM</a:t>
            </a:fld>
            <a:endParaRPr lang="en-US"/>
          </a:p>
        </p:txBody>
      </p:sp>
      <p:sp>
        <p:nvSpPr>
          <p:cNvPr id="4" name="Footer Placeholder 3"/>
          <p:cNvSpPr>
            <a:spLocks noGrp="1"/>
          </p:cNvSpPr>
          <p:nvPr>
            <p:ph type="ftr" sz="quarter" idx="11"/>
          </p:nvPr>
        </p:nvSpPr>
        <p:spPr/>
        <p:txBody>
          <a:bodyPr/>
          <a:lstStyle/>
          <a:p>
            <a:r>
              <a:rPr lang="en-US"/>
              <a:t>High Throughput-High-Content Flow Cytometry</a:t>
            </a:r>
          </a:p>
        </p:txBody>
      </p:sp>
      <p:sp>
        <p:nvSpPr>
          <p:cNvPr id="5" name="Slide Number Placeholder 4"/>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285887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00873-4FF5-F942-8753-F0C3EE1C828D}" type="datetime13">
              <a:rPr lang="en-US" smtClean="0"/>
              <a:t>10:26:50 PM</a:t>
            </a:fld>
            <a:endParaRPr lang="en-US"/>
          </a:p>
        </p:txBody>
      </p:sp>
      <p:sp>
        <p:nvSpPr>
          <p:cNvPr id="3" name="Footer Placeholder 2"/>
          <p:cNvSpPr>
            <a:spLocks noGrp="1"/>
          </p:cNvSpPr>
          <p:nvPr>
            <p:ph type="ftr" sz="quarter" idx="11"/>
          </p:nvPr>
        </p:nvSpPr>
        <p:spPr/>
        <p:txBody>
          <a:bodyPr/>
          <a:lstStyle/>
          <a:p>
            <a:r>
              <a:rPr lang="en-US"/>
              <a:t>High Throughput-High-Content Flow Cytometry</a:t>
            </a:r>
          </a:p>
        </p:txBody>
      </p:sp>
      <p:sp>
        <p:nvSpPr>
          <p:cNvPr id="4" name="Slide Number Placeholder 3"/>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147613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D3EF5D-7DA4-354D-B9CF-B0C6738F3118}" type="datetime13">
              <a:rPr lang="en-US" smtClean="0"/>
              <a:t>10:26:50 PM</a:t>
            </a:fld>
            <a:endParaRPr lang="en-US"/>
          </a:p>
        </p:txBody>
      </p:sp>
      <p:sp>
        <p:nvSpPr>
          <p:cNvPr id="6" name="Footer Placeholder 5"/>
          <p:cNvSpPr>
            <a:spLocks noGrp="1"/>
          </p:cNvSpPr>
          <p:nvPr>
            <p:ph type="ftr" sz="quarter" idx="11"/>
          </p:nvPr>
        </p:nvSpPr>
        <p:spPr/>
        <p:txBody>
          <a:bodyPr/>
          <a:lstStyle/>
          <a:p>
            <a:r>
              <a:rPr lang="en-US"/>
              <a:t>High Throughput-High-Content Flow Cytometry</a:t>
            </a:r>
          </a:p>
        </p:txBody>
      </p:sp>
      <p:sp>
        <p:nvSpPr>
          <p:cNvPr id="7" name="Slide Number Placeholder 6"/>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286243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C7C01-01E1-2743-AA4C-E724CA4ED050}" type="datetime13">
              <a:rPr lang="en-US" smtClean="0"/>
              <a:t>10:26:50 PM</a:t>
            </a:fld>
            <a:endParaRPr lang="en-US"/>
          </a:p>
        </p:txBody>
      </p:sp>
      <p:sp>
        <p:nvSpPr>
          <p:cNvPr id="6" name="Footer Placeholder 5"/>
          <p:cNvSpPr>
            <a:spLocks noGrp="1"/>
          </p:cNvSpPr>
          <p:nvPr>
            <p:ph type="ftr" sz="quarter" idx="11"/>
          </p:nvPr>
        </p:nvSpPr>
        <p:spPr/>
        <p:txBody>
          <a:bodyPr/>
          <a:lstStyle/>
          <a:p>
            <a:r>
              <a:rPr lang="en-US"/>
              <a:t>High Throughput-High-Content Flow Cytometry</a:t>
            </a:r>
          </a:p>
        </p:txBody>
      </p:sp>
      <p:sp>
        <p:nvSpPr>
          <p:cNvPr id="7" name="Slide Number Placeholder 6"/>
          <p:cNvSpPr>
            <a:spLocks noGrp="1"/>
          </p:cNvSpPr>
          <p:nvPr>
            <p:ph type="sldNum" sz="quarter" idx="12"/>
          </p:nvPr>
        </p:nvSpPr>
        <p:spPr/>
        <p:txBody>
          <a:bodyPr/>
          <a:lstStyle/>
          <a:p>
            <a:fld id="{D0C13A40-756D-40AA-A583-115101C81230}" type="slidenum">
              <a:rPr lang="en-US" smtClean="0"/>
              <a:t>‹#›</a:t>
            </a:fld>
            <a:endParaRPr lang="en-US"/>
          </a:p>
        </p:txBody>
      </p:sp>
    </p:spTree>
    <p:extLst>
      <p:ext uri="{BB962C8B-B14F-4D97-AF65-F5344CB8AC3E}">
        <p14:creationId xmlns:p14="http://schemas.microsoft.com/office/powerpoint/2010/main" val="4009247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5CD6C-8088-8945-A759-A5CA17F395C3}" type="datetime13">
              <a:rPr lang="en-US" smtClean="0"/>
              <a:t>10:26:50 PM</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High Throughput-High-Content Flow Cytometry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C13A40-756D-40AA-A583-115101C81230}" type="slidenum">
              <a:rPr lang="en-US" smtClean="0"/>
              <a:t>‹#›</a:t>
            </a:fld>
            <a:endParaRPr lang="en-US"/>
          </a:p>
        </p:txBody>
      </p:sp>
      <p:sp>
        <p:nvSpPr>
          <p:cNvPr id="7" name="Rectangle 7"/>
          <p:cNvSpPr>
            <a:spLocks noChangeArrowheads="1"/>
          </p:cNvSpPr>
          <p:nvPr userDrawn="1"/>
        </p:nvSpPr>
        <p:spPr bwMode="auto">
          <a:xfrm>
            <a:off x="1134533" y="6654798"/>
            <a:ext cx="662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r>
              <a:rPr lang="en-US" sz="1000" dirty="0"/>
              <a:t>© 1990-2020 </a:t>
            </a:r>
            <a:r>
              <a:rPr lang="en-US" altLang="en-US" sz="1000" dirty="0"/>
              <a:t>J.Paul Robinson, Purdue University BMS 631- Flow Cytometry</a:t>
            </a:r>
          </a:p>
        </p:txBody>
      </p:sp>
    </p:spTree>
    <p:extLst>
      <p:ext uri="{BB962C8B-B14F-4D97-AF65-F5344CB8AC3E}">
        <p14:creationId xmlns:p14="http://schemas.microsoft.com/office/powerpoint/2010/main" val="400192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oleObject" Target="../embeddings/oleObject1.bin"/><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notesSlide" Target="../notesSlides/notesSlide14.xml"/><Relationship Id="rId7" Type="http://schemas.openxmlformats.org/officeDocument/2006/relationships/image" Target="../media/image36.png"/><Relationship Id="rId12" Type="http://schemas.openxmlformats.org/officeDocument/2006/relationships/image" Target="../media/image39.gi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5.png"/><Relationship Id="rId11" Type="http://schemas.openxmlformats.org/officeDocument/2006/relationships/image" Target="../media/image38.gif"/><Relationship Id="rId5" Type="http://schemas.openxmlformats.org/officeDocument/2006/relationships/image" Target="../media/image34.png"/><Relationship Id="rId10" Type="http://schemas.openxmlformats.org/officeDocument/2006/relationships/image" Target="../media/image33.png"/><Relationship Id="rId4" Type="http://schemas.openxmlformats.org/officeDocument/2006/relationships/chart" Target="../charts/chart1.xml"/><Relationship Id="rId9"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41.png"/><Relationship Id="rId5" Type="http://schemas.openxmlformats.org/officeDocument/2006/relationships/oleObject" Target="../embeddings/oleObject3.bin"/><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6.jpe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7.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4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tif"/></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6.e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47.png"/><Relationship Id="rId3" Type="http://schemas.openxmlformats.org/officeDocument/2006/relationships/notesSlide" Target="../notesSlides/notesSlide21.xml"/><Relationship Id="rId7" Type="http://schemas.openxmlformats.org/officeDocument/2006/relationships/image" Target="../media/image58.png"/><Relationship Id="rId12" Type="http://schemas.openxmlformats.org/officeDocument/2006/relationships/oleObject" Target="../embeddings/oleObject11.bin"/><Relationship Id="rId2" Type="http://schemas.openxmlformats.org/officeDocument/2006/relationships/slideLayout" Target="../slideLayouts/slideLayout2.xml"/><Relationship Id="rId16" Type="http://schemas.openxmlformats.org/officeDocument/2006/relationships/image" Target="../media/image63.png"/><Relationship Id="rId1" Type="http://schemas.openxmlformats.org/officeDocument/2006/relationships/vmlDrawing" Target="../drawings/vmlDrawing6.vml"/><Relationship Id="rId6" Type="http://schemas.openxmlformats.org/officeDocument/2006/relationships/oleObject" Target="../embeddings/oleObject8.bin"/><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59.wmf"/><Relationship Id="rId1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65.png"/><Relationship Id="rId4" Type="http://schemas.openxmlformats.org/officeDocument/2006/relationships/oleObject" Target="file:///C:/xara%20stuff/Basic%20Cyyometry/full%2032%20with%20variable%20fingerprint-overlay-fitted-2.xar"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66.png"/><Relationship Id="rId4" Type="http://schemas.openxmlformats.org/officeDocument/2006/relationships/oleObject" Target="file:///C:/xara%20stuff/Basic%20Cyyometry/full%2032%20with%20variable%20fingerprint-overlay-fitted.xar"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68.png"/><Relationship Id="rId4" Type="http://schemas.openxmlformats.org/officeDocument/2006/relationships/oleObject" Target="file:///C:/xara%20stuff/bangs%20latex%20course/all%20green2.xa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1.emf"/><Relationship Id="rId4" Type="http://schemas.openxmlformats.org/officeDocument/2006/relationships/image" Target="../media/image70.emf"/></Relationships>
</file>

<file path=ppt/slides/_rels/slide3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75.emf"/><Relationship Id="rId4" Type="http://schemas.openxmlformats.org/officeDocument/2006/relationships/image" Target="../media/image74.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oleObject" Target="../embeddings/oleObject12.bin"/><Relationship Id="rId3" Type="http://schemas.openxmlformats.org/officeDocument/2006/relationships/notesSlide" Target="../notesSlides/notesSlide31.xm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76.emf"/></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89.wmf"/><Relationship Id="rId5" Type="http://schemas.openxmlformats.org/officeDocument/2006/relationships/oleObject" Target="../embeddings/oleObject13.bin"/><Relationship Id="rId4" Type="http://schemas.openxmlformats.org/officeDocument/2006/relationships/image" Target="../media/image90.emf"/></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hyperlink" Target="http://rst.gsfc.nasa.gov/Intro/Part2_5.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cyto.purdue.edu/Purdue_software"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04800"/>
            <a:ext cx="8915400" cy="1524000"/>
          </a:xfrm>
        </p:spPr>
        <p:txBody>
          <a:bodyPr>
            <a:noAutofit/>
          </a:bodyPr>
          <a:lstStyle/>
          <a:p>
            <a:r>
              <a:rPr lang="en-US" sz="4000" b="1" dirty="0"/>
              <a:t>Spectral Flow Cytometry</a:t>
            </a:r>
            <a:endParaRPr lang="en-US" sz="4000" dirty="0"/>
          </a:p>
        </p:txBody>
      </p:sp>
      <p:sp>
        <p:nvSpPr>
          <p:cNvPr id="3" name="Subtitle 2"/>
          <p:cNvSpPr>
            <a:spLocks noGrp="1"/>
          </p:cNvSpPr>
          <p:nvPr>
            <p:ph type="subTitle" idx="1"/>
          </p:nvPr>
        </p:nvSpPr>
        <p:spPr>
          <a:xfrm>
            <a:off x="583390" y="1532918"/>
            <a:ext cx="8205820" cy="2133600"/>
          </a:xfrm>
        </p:spPr>
        <p:txBody>
          <a:bodyPr>
            <a:normAutofit/>
          </a:bodyPr>
          <a:lstStyle/>
          <a:p>
            <a:r>
              <a:rPr lang="en-US" sz="2000" dirty="0"/>
              <a:t>J. Paul Robinson</a:t>
            </a:r>
          </a:p>
          <a:p>
            <a:r>
              <a:rPr lang="en-US" sz="2000" dirty="0"/>
              <a:t>The SVM Professor of </a:t>
            </a:r>
            <a:r>
              <a:rPr lang="en-US" sz="2000" dirty="0" err="1"/>
              <a:t>Cytomics</a:t>
            </a:r>
            <a:endParaRPr lang="en-US" sz="2000" dirty="0"/>
          </a:p>
          <a:p>
            <a:r>
              <a:rPr lang="en-US" sz="2000" dirty="0"/>
              <a:t>Professor of Biomedical Engineering</a:t>
            </a:r>
          </a:p>
          <a:p>
            <a:r>
              <a:rPr lang="en-US" sz="2000" dirty="0"/>
              <a:t>Director, Purdue University Cytometry Laboratories</a:t>
            </a:r>
          </a:p>
        </p:txBody>
      </p:sp>
      <p:pic>
        <p:nvPicPr>
          <p:cNvPr id="6" name="Picture 5" descr="puclnew very 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6096000"/>
            <a:ext cx="1066800" cy="516332"/>
          </a:xfrm>
          <a:prstGeom prst="rect">
            <a:avLst/>
          </a:prstGeom>
        </p:spPr>
      </p:pic>
      <p:pic>
        <p:nvPicPr>
          <p:cNvPr id="9" name="Picture 8" descr="twitter logo-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5417381"/>
            <a:ext cx="609600" cy="609600"/>
          </a:xfrm>
          <a:prstGeom prst="rect">
            <a:avLst/>
          </a:prstGeom>
        </p:spPr>
      </p:pic>
      <p:pic>
        <p:nvPicPr>
          <p:cNvPr id="10" name="Picture 9" descr="youtube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5486400"/>
            <a:ext cx="933965" cy="407749"/>
          </a:xfrm>
          <a:prstGeom prst="rect">
            <a:avLst/>
          </a:prstGeom>
        </p:spPr>
      </p:pic>
      <p:pic>
        <p:nvPicPr>
          <p:cNvPr id="11" name="Picture 10" descr="PU_signature_ibm.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6600" y="6096000"/>
            <a:ext cx="1635499" cy="539496"/>
          </a:xfrm>
          <a:prstGeom prst="rect">
            <a:avLst/>
          </a:prstGeom>
        </p:spPr>
      </p:pic>
      <p:sp>
        <p:nvSpPr>
          <p:cNvPr id="12" name="TextBox 11"/>
          <p:cNvSpPr txBox="1"/>
          <p:nvPr/>
        </p:nvSpPr>
        <p:spPr>
          <a:xfrm>
            <a:off x="3218926" y="5486400"/>
            <a:ext cx="1876360" cy="369332"/>
          </a:xfrm>
          <a:prstGeom prst="rect">
            <a:avLst/>
          </a:prstGeom>
          <a:noFill/>
        </p:spPr>
        <p:txBody>
          <a:bodyPr wrap="none" rtlCol="0">
            <a:spAutoFit/>
          </a:bodyPr>
          <a:lstStyle/>
          <a:p>
            <a:r>
              <a:rPr lang="en-US" b="1" i="1" dirty="0">
                <a:solidFill>
                  <a:srgbClr val="FF0000"/>
                </a:solidFill>
              </a:rPr>
              <a:t>@</a:t>
            </a:r>
            <a:r>
              <a:rPr lang="en-US" b="1" i="1" dirty="0" err="1">
                <a:solidFill>
                  <a:srgbClr val="FF0000"/>
                </a:solidFill>
              </a:rPr>
              <a:t>Cytometryman</a:t>
            </a:r>
            <a:endParaRPr lang="en-US" b="1" i="1" dirty="0">
              <a:solidFill>
                <a:srgbClr val="FF0000"/>
              </a:solidFill>
            </a:endParaRPr>
          </a:p>
        </p:txBody>
      </p:sp>
      <p:sp>
        <p:nvSpPr>
          <p:cNvPr id="13" name="TextBox 12"/>
          <p:cNvSpPr txBox="1"/>
          <p:nvPr/>
        </p:nvSpPr>
        <p:spPr>
          <a:xfrm>
            <a:off x="1600200" y="6096000"/>
            <a:ext cx="3775393" cy="523220"/>
          </a:xfrm>
          <a:prstGeom prst="rect">
            <a:avLst/>
          </a:prstGeom>
          <a:noFill/>
        </p:spPr>
        <p:txBody>
          <a:bodyPr wrap="none" rtlCol="0">
            <a:spAutoFit/>
          </a:bodyPr>
          <a:lstStyle/>
          <a:p>
            <a:r>
              <a:rPr lang="en-US" sz="1400" dirty="0">
                <a:solidFill>
                  <a:srgbClr val="3366FF"/>
                </a:solidFill>
              </a:rPr>
              <a:t>Home of the Purdue </a:t>
            </a:r>
            <a:r>
              <a:rPr lang="en-US" sz="1400" dirty="0" err="1">
                <a:solidFill>
                  <a:srgbClr val="3366FF"/>
                </a:solidFill>
              </a:rPr>
              <a:t>Cytometry</a:t>
            </a:r>
            <a:r>
              <a:rPr lang="en-US" sz="1400" dirty="0">
                <a:solidFill>
                  <a:srgbClr val="3366FF"/>
                </a:solidFill>
              </a:rPr>
              <a:t> Mail-list </a:t>
            </a:r>
            <a:r>
              <a:rPr lang="en-US" sz="1400" dirty="0" err="1">
                <a:solidFill>
                  <a:srgbClr val="3366FF"/>
                </a:solidFill>
              </a:rPr>
              <a:t>est</a:t>
            </a:r>
            <a:r>
              <a:rPr lang="en-US" sz="1400" dirty="0">
                <a:solidFill>
                  <a:srgbClr val="3366FF"/>
                </a:solidFill>
              </a:rPr>
              <a:t> 1989</a:t>
            </a:r>
          </a:p>
          <a:p>
            <a:r>
              <a:rPr lang="en-US" sz="1400" dirty="0" err="1">
                <a:solidFill>
                  <a:srgbClr val="3366FF"/>
                </a:solidFill>
              </a:rPr>
              <a:t>cytometry@lists.purdue.edu</a:t>
            </a:r>
            <a:endParaRPr lang="en-US" sz="1400" dirty="0">
              <a:solidFill>
                <a:srgbClr val="3366FF"/>
              </a:solidFill>
            </a:endParaRPr>
          </a:p>
        </p:txBody>
      </p:sp>
      <p:pic>
        <p:nvPicPr>
          <p:cNvPr id="15" name="Picture 10" descr="C:\image database Related\Logos\facebook 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828" y="5393922"/>
            <a:ext cx="633059" cy="63305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3487896" y="4045007"/>
            <a:ext cx="2139625" cy="369332"/>
          </a:xfrm>
          <a:prstGeom prst="rect">
            <a:avLst/>
          </a:prstGeom>
          <a:noFill/>
        </p:spPr>
        <p:txBody>
          <a:bodyPr wrap="none" rtlCol="0">
            <a:spAutoFit/>
          </a:bodyPr>
          <a:lstStyle/>
          <a:p>
            <a:r>
              <a:rPr lang="en-US"/>
              <a:t>BMS 631 Class Notes</a:t>
            </a:r>
          </a:p>
        </p:txBody>
      </p:sp>
      <p:sp>
        <p:nvSpPr>
          <p:cNvPr id="5" name="Date Placeholder 4">
            <a:extLst>
              <a:ext uri="{FF2B5EF4-FFF2-40B4-BE49-F238E27FC236}">
                <a16:creationId xmlns:a16="http://schemas.microsoft.com/office/drawing/2014/main" id="{16995698-7885-8347-8C0C-359E2F5E641C}"/>
              </a:ext>
            </a:extLst>
          </p:cNvPr>
          <p:cNvSpPr>
            <a:spLocks noGrp="1"/>
          </p:cNvSpPr>
          <p:nvPr>
            <p:ph type="dt" sz="half" idx="10"/>
          </p:nvPr>
        </p:nvSpPr>
        <p:spPr/>
        <p:txBody>
          <a:bodyPr/>
          <a:lstStyle/>
          <a:p>
            <a:fld id="{B14FC45A-7D23-0E40-88E0-3CEE9186DA22}" type="datetime13">
              <a:rPr lang="en-US" smtClean="0"/>
              <a:t>10:26:50 PM</a:t>
            </a:fld>
            <a:endParaRPr lang="en-US"/>
          </a:p>
        </p:txBody>
      </p:sp>
    </p:spTree>
    <p:extLst>
      <p:ext uri="{BB962C8B-B14F-4D97-AF65-F5344CB8AC3E}">
        <p14:creationId xmlns:p14="http://schemas.microsoft.com/office/powerpoint/2010/main" val="929173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l="20370" t="11618" b="3986"/>
          <a:stretch>
            <a:fillRect/>
          </a:stretch>
        </p:blipFill>
        <p:spPr bwMode="auto">
          <a:xfrm>
            <a:off x="990600" y="3116263"/>
            <a:ext cx="3810000" cy="34464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l="2942" t="12854" r="8824" b="6972"/>
          <a:stretch>
            <a:fillRect/>
          </a:stretch>
        </p:blipFill>
        <p:spPr bwMode="auto">
          <a:xfrm>
            <a:off x="0" y="762000"/>
            <a:ext cx="2819400" cy="2160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7892" name="Picture 4"/>
          <p:cNvPicPr>
            <a:picLocks noChangeAspect="1" noChangeArrowheads="1"/>
          </p:cNvPicPr>
          <p:nvPr/>
        </p:nvPicPr>
        <p:blipFill>
          <a:blip r:embed="rId5">
            <a:extLst>
              <a:ext uri="{28A0092B-C50C-407E-A947-70E740481C1C}">
                <a14:useLocalDpi xmlns:a14="http://schemas.microsoft.com/office/drawing/2010/main" val="0"/>
              </a:ext>
            </a:extLst>
          </a:blip>
          <a:srcRect l="2325" r="9302" b="1253"/>
          <a:stretch>
            <a:fillRect/>
          </a:stretch>
        </p:blipFill>
        <p:spPr bwMode="auto">
          <a:xfrm>
            <a:off x="6324600" y="762000"/>
            <a:ext cx="2819400" cy="2162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7893" name="Text Box 5"/>
          <p:cNvSpPr txBox="1">
            <a:spLocks noChangeArrowheads="1"/>
          </p:cNvSpPr>
          <p:nvPr/>
        </p:nvSpPr>
        <p:spPr bwMode="auto">
          <a:xfrm>
            <a:off x="2819400" y="1524000"/>
            <a:ext cx="331788"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2000" b="1">
                <a:cs typeface="Arial" charset="0"/>
              </a:rPr>
              <a:t>+</a:t>
            </a:r>
          </a:p>
        </p:txBody>
      </p:sp>
      <p:sp>
        <p:nvSpPr>
          <p:cNvPr id="37894" name="Text Box 6"/>
          <p:cNvSpPr txBox="1">
            <a:spLocks noChangeArrowheads="1"/>
          </p:cNvSpPr>
          <p:nvPr/>
        </p:nvSpPr>
        <p:spPr bwMode="auto">
          <a:xfrm>
            <a:off x="6019800" y="1524000"/>
            <a:ext cx="331788" cy="3968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2000" b="1">
                <a:cs typeface="Arial" charset="0"/>
              </a:rPr>
              <a:t>=</a:t>
            </a:r>
          </a:p>
        </p:txBody>
      </p:sp>
      <p:pic>
        <p:nvPicPr>
          <p:cNvPr id="37895" name="Picture 7"/>
          <p:cNvPicPr>
            <a:picLocks noChangeAspect="1" noChangeArrowheads="1"/>
          </p:cNvPicPr>
          <p:nvPr/>
        </p:nvPicPr>
        <p:blipFill>
          <a:blip r:embed="rId6">
            <a:extLst>
              <a:ext uri="{28A0092B-C50C-407E-A947-70E740481C1C}">
                <a14:useLocalDpi xmlns:a14="http://schemas.microsoft.com/office/drawing/2010/main" val="0"/>
              </a:ext>
            </a:extLst>
          </a:blip>
          <a:srcRect t="5919" b="3658"/>
          <a:stretch>
            <a:fillRect/>
          </a:stretch>
        </p:blipFill>
        <p:spPr bwMode="auto">
          <a:xfrm>
            <a:off x="4876800" y="3116263"/>
            <a:ext cx="3505200" cy="3151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7896" name="Text Box 8"/>
          <p:cNvSpPr txBox="1">
            <a:spLocks noChangeArrowheads="1"/>
          </p:cNvSpPr>
          <p:nvPr/>
        </p:nvSpPr>
        <p:spPr bwMode="auto">
          <a:xfrm>
            <a:off x="7359650" y="0"/>
            <a:ext cx="1784350" cy="712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1200">
                <a:cs typeface="Arial" charset="0"/>
              </a:rPr>
              <a:t>Excitation = 488 nm</a:t>
            </a:r>
          </a:p>
          <a:p>
            <a:pPr algn="ctr" eaLnBrk="1" hangingPunct="1">
              <a:spcBef>
                <a:spcPct val="20000"/>
              </a:spcBef>
            </a:pPr>
            <a:r>
              <a:rPr lang="en-US" sz="1200">
                <a:cs typeface="Arial" charset="0"/>
              </a:rPr>
              <a:t>Emission = 510-750 nm</a:t>
            </a:r>
          </a:p>
          <a:p>
            <a:pPr algn="ctr" eaLnBrk="1" hangingPunct="1">
              <a:spcBef>
                <a:spcPct val="20000"/>
              </a:spcBef>
            </a:pPr>
            <a:r>
              <a:rPr lang="el-GR" sz="1200">
                <a:cs typeface="Arial" charset="0"/>
              </a:rPr>
              <a:t>Δλ</a:t>
            </a:r>
            <a:r>
              <a:rPr lang="en-US" sz="1200">
                <a:cs typeface="Arial" charset="0"/>
              </a:rPr>
              <a:t> </a:t>
            </a:r>
            <a:r>
              <a:rPr lang="en-US" sz="1200">
                <a:latin typeface="Times New Roman" charset="0"/>
                <a:cs typeface="Arial" charset="0"/>
              </a:rPr>
              <a:t>≈</a:t>
            </a:r>
            <a:r>
              <a:rPr lang="en-US" sz="1200">
                <a:cs typeface="Arial" charset="0"/>
              </a:rPr>
              <a:t> 4 nm</a:t>
            </a:r>
            <a:endParaRPr lang="el-GR" sz="1200">
              <a:cs typeface="Arial" charset="0"/>
            </a:endParaRPr>
          </a:p>
        </p:txBody>
      </p:sp>
      <p:sp>
        <p:nvSpPr>
          <p:cNvPr id="37897" name="Text Box 9"/>
          <p:cNvSpPr txBox="1">
            <a:spLocks noChangeArrowheads="1"/>
          </p:cNvSpPr>
          <p:nvPr/>
        </p:nvSpPr>
        <p:spPr bwMode="auto">
          <a:xfrm>
            <a:off x="3429000" y="3733800"/>
            <a:ext cx="496888" cy="274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1200">
                <a:cs typeface="Arial" charset="0"/>
              </a:rPr>
              <a:t>PCA</a:t>
            </a:r>
          </a:p>
        </p:txBody>
      </p:sp>
      <p:sp>
        <p:nvSpPr>
          <p:cNvPr id="37898" name="Text Box 10"/>
          <p:cNvSpPr txBox="1">
            <a:spLocks noChangeArrowheads="1"/>
          </p:cNvSpPr>
          <p:nvPr/>
        </p:nvSpPr>
        <p:spPr bwMode="auto">
          <a:xfrm>
            <a:off x="7086600" y="3429000"/>
            <a:ext cx="977900" cy="274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0" tIns="45710" rIns="91420" bIns="45710">
            <a:spAutoFit/>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pPr>
            <a:r>
              <a:rPr lang="en-US" sz="1200">
                <a:cs typeface="Arial" charset="0"/>
              </a:rPr>
              <a:t>Density plot</a:t>
            </a:r>
          </a:p>
        </p:txBody>
      </p:sp>
      <p:sp>
        <p:nvSpPr>
          <p:cNvPr id="37899" name="Rectangle 11"/>
          <p:cNvSpPr>
            <a:spLocks noGrp="1" noChangeArrowheads="1"/>
          </p:cNvSpPr>
          <p:nvPr>
            <p:ph type="title"/>
          </p:nvPr>
        </p:nvSpPr>
        <p:spPr>
          <a:xfrm>
            <a:off x="381000" y="-228600"/>
            <a:ext cx="8229600" cy="1143000"/>
          </a:xfrm>
          <a:noFill/>
        </p:spPr>
        <p:txBody>
          <a:bodyPr/>
          <a:lstStyle/>
          <a:p>
            <a:pPr eaLnBrk="1" hangingPunct="1"/>
            <a:r>
              <a:rPr lang="en-US" dirty="0">
                <a:latin typeface="Arial" charset="0"/>
              </a:rPr>
              <a:t>Fluorescence Example</a:t>
            </a:r>
          </a:p>
        </p:txBody>
      </p:sp>
      <p:pic>
        <p:nvPicPr>
          <p:cNvPr id="302092" name="Picture 12" descr="paint ch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066800"/>
            <a:ext cx="1771650"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01" name="Text Box 13"/>
          <p:cNvSpPr txBox="1">
            <a:spLocks noChangeArrowheads="1"/>
          </p:cNvSpPr>
          <p:nvPr/>
        </p:nvSpPr>
        <p:spPr bwMode="auto">
          <a:xfrm>
            <a:off x="0" y="2590800"/>
            <a:ext cx="2819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Reflected Image</a:t>
            </a:r>
          </a:p>
        </p:txBody>
      </p:sp>
      <p:pic>
        <p:nvPicPr>
          <p:cNvPr id="37902" name="Picture 14"/>
          <p:cNvPicPr>
            <a:picLocks noChangeAspect="1" noChangeArrowheads="1"/>
          </p:cNvPicPr>
          <p:nvPr/>
        </p:nvPicPr>
        <p:blipFill>
          <a:blip r:embed="rId8">
            <a:extLst>
              <a:ext uri="{28A0092B-C50C-407E-A947-70E740481C1C}">
                <a14:useLocalDpi xmlns:a14="http://schemas.microsoft.com/office/drawing/2010/main" val="0"/>
              </a:ext>
            </a:extLst>
          </a:blip>
          <a:srcRect l="2942" t="11055" r="8824" b="8655"/>
          <a:stretch>
            <a:fillRect/>
          </a:stretch>
        </p:blipFill>
        <p:spPr bwMode="auto">
          <a:xfrm>
            <a:off x="3200400" y="762000"/>
            <a:ext cx="2819400" cy="2162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7903" name="Text Box 15"/>
          <p:cNvSpPr txBox="1">
            <a:spLocks noChangeArrowheads="1"/>
          </p:cNvSpPr>
          <p:nvPr/>
        </p:nvSpPr>
        <p:spPr bwMode="auto">
          <a:xfrm>
            <a:off x="3200400" y="2590800"/>
            <a:ext cx="2819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Gated Analysis</a:t>
            </a:r>
          </a:p>
        </p:txBody>
      </p:sp>
      <p:sp>
        <p:nvSpPr>
          <p:cNvPr id="37904" name="Text Box 16"/>
          <p:cNvSpPr txBox="1">
            <a:spLocks noChangeArrowheads="1"/>
          </p:cNvSpPr>
          <p:nvPr/>
        </p:nvSpPr>
        <p:spPr bwMode="auto">
          <a:xfrm>
            <a:off x="6324600" y="2590800"/>
            <a:ext cx="2819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Spatial + Chemical Information</a:t>
            </a:r>
          </a:p>
        </p:txBody>
      </p:sp>
      <p:sp>
        <p:nvSpPr>
          <p:cNvPr id="37905" name="Text Box 17"/>
          <p:cNvSpPr txBox="1">
            <a:spLocks noChangeArrowheads="1"/>
          </p:cNvSpPr>
          <p:nvPr/>
        </p:nvSpPr>
        <p:spPr bwMode="auto">
          <a:xfrm>
            <a:off x="609600" y="6491288"/>
            <a:ext cx="75438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cs typeface="Arial" charset="0"/>
              </a:rPr>
              <a:t>Post-acquisition analysis performed by Valery Patsekin, PUCL</a:t>
            </a:r>
          </a:p>
        </p:txBody>
      </p:sp>
      <p:sp>
        <p:nvSpPr>
          <p:cNvPr id="302098" name="Line 18"/>
          <p:cNvSpPr>
            <a:spLocks noChangeShapeType="1"/>
          </p:cNvSpPr>
          <p:nvPr/>
        </p:nvSpPr>
        <p:spPr bwMode="auto">
          <a:xfrm flipV="1">
            <a:off x="2133600" y="4572000"/>
            <a:ext cx="1600200" cy="106680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2099" name="Line 19"/>
          <p:cNvSpPr>
            <a:spLocks noChangeShapeType="1"/>
          </p:cNvSpPr>
          <p:nvPr/>
        </p:nvSpPr>
        <p:spPr bwMode="auto">
          <a:xfrm flipH="1" flipV="1">
            <a:off x="1447800" y="1600200"/>
            <a:ext cx="685800" cy="4038600"/>
          </a:xfrm>
          <a:prstGeom prst="line">
            <a:avLst/>
          </a:prstGeom>
          <a:noFill/>
          <a:ln w="19050">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2100" name="Oval 20"/>
          <p:cNvSpPr>
            <a:spLocks noChangeArrowheads="1"/>
          </p:cNvSpPr>
          <p:nvPr/>
        </p:nvSpPr>
        <p:spPr bwMode="auto">
          <a:xfrm>
            <a:off x="152400" y="76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101" name="Freeform 21"/>
          <p:cNvSpPr>
            <a:spLocks/>
          </p:cNvSpPr>
          <p:nvPr/>
        </p:nvSpPr>
        <p:spPr bwMode="auto">
          <a:xfrm>
            <a:off x="1524000" y="292100"/>
            <a:ext cx="6172200" cy="1231900"/>
          </a:xfrm>
          <a:custGeom>
            <a:avLst/>
            <a:gdLst>
              <a:gd name="T0" fmla="*/ 0 w 3888"/>
              <a:gd name="T1" fmla="*/ 1155700 h 776"/>
              <a:gd name="T2" fmla="*/ 3352800 w 3888"/>
              <a:gd name="T3" fmla="*/ 12700 h 776"/>
              <a:gd name="T4" fmla="*/ 6172200 w 3888"/>
              <a:gd name="T5" fmla="*/ 1231900 h 776"/>
              <a:gd name="T6" fmla="*/ 0 60000 65536"/>
              <a:gd name="T7" fmla="*/ 0 60000 65536"/>
              <a:gd name="T8" fmla="*/ 0 60000 65536"/>
            </a:gdLst>
            <a:ahLst/>
            <a:cxnLst>
              <a:cxn ang="T6">
                <a:pos x="T0" y="T1"/>
              </a:cxn>
              <a:cxn ang="T7">
                <a:pos x="T2" y="T3"/>
              </a:cxn>
              <a:cxn ang="T8">
                <a:pos x="T4" y="T5"/>
              </a:cxn>
            </a:cxnLst>
            <a:rect l="0" t="0" r="r" b="b"/>
            <a:pathLst>
              <a:path w="3888" h="776">
                <a:moveTo>
                  <a:pt x="0" y="728"/>
                </a:moveTo>
                <a:cubicBezTo>
                  <a:pt x="732" y="364"/>
                  <a:pt x="1464" y="0"/>
                  <a:pt x="2112" y="8"/>
                </a:cubicBezTo>
                <a:cubicBezTo>
                  <a:pt x="2760" y="16"/>
                  <a:pt x="3776" y="600"/>
                  <a:pt x="3888" y="776"/>
                </a:cubicBezTo>
              </a:path>
            </a:pathLst>
          </a:custGeom>
          <a:noFill/>
          <a:ln w="76200" cmpd="sng">
            <a:solidFill>
              <a:srgbClr val="339966"/>
            </a:solidFill>
            <a:round/>
            <a:headEnd/>
            <a:tailEnd type="arrow" w="lg" len="lg"/>
          </a:ln>
          <a:effectLst/>
          <a:extLst>
            <a:ext uri="{909E8E84-426E-40dd-AFC4-6F175D3DCCD1}">
              <a14:hiddenFill xmlns:a14="http://schemas.microsoft.com/office/drawing/2010/main" xmlns="">
                <a:solidFill>
                  <a:srgbClr val="339966"/>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02102" name="Oval 22"/>
          <p:cNvSpPr>
            <a:spLocks noChangeArrowheads="1"/>
          </p:cNvSpPr>
          <p:nvPr/>
        </p:nvSpPr>
        <p:spPr bwMode="auto">
          <a:xfrm>
            <a:off x="381000" y="76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2103" name="Text Box 23"/>
          <p:cNvSpPr txBox="1">
            <a:spLocks noChangeArrowheads="1"/>
          </p:cNvSpPr>
          <p:nvPr/>
        </p:nvSpPr>
        <p:spPr bwMode="auto">
          <a:xfrm rot="-2148150">
            <a:off x="2362200" y="5105400"/>
            <a:ext cx="1143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solidFill>
                  <a:srgbClr val="008000"/>
                </a:solidFill>
                <a:cs typeface="Arial" charset="0"/>
              </a:rPr>
              <a:t>Nile Red</a:t>
            </a:r>
          </a:p>
        </p:txBody>
      </p:sp>
      <p:sp>
        <p:nvSpPr>
          <p:cNvPr id="302104" name="Text Box 24"/>
          <p:cNvSpPr txBox="1">
            <a:spLocks noChangeArrowheads="1"/>
          </p:cNvSpPr>
          <p:nvPr/>
        </p:nvSpPr>
        <p:spPr bwMode="auto">
          <a:xfrm rot="-5927905">
            <a:off x="1059657" y="3740943"/>
            <a:ext cx="1143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solidFill>
                  <a:srgbClr val="008000"/>
                </a:solidFill>
                <a:cs typeface="Arial" charset="0"/>
              </a:rPr>
              <a:t>Nile Red</a:t>
            </a:r>
          </a:p>
        </p:txBody>
      </p:sp>
      <p:sp>
        <p:nvSpPr>
          <p:cNvPr id="302105" name="Oval 25"/>
          <p:cNvSpPr>
            <a:spLocks noChangeArrowheads="1"/>
          </p:cNvSpPr>
          <p:nvPr/>
        </p:nvSpPr>
        <p:spPr bwMode="auto">
          <a:xfrm>
            <a:off x="609600" y="762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Film"/>
          <p:cNvSpPr>
            <a:spLocks noEditPoints="1" noChangeArrowheads="1"/>
          </p:cNvSpPr>
          <p:nvPr/>
        </p:nvSpPr>
        <p:spPr bwMode="auto">
          <a:xfrm>
            <a:off x="8534400" y="6375445"/>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7" name="Film"/>
          <p:cNvSpPr>
            <a:spLocks noEditPoints="1" noChangeArrowheads="1"/>
          </p:cNvSpPr>
          <p:nvPr/>
        </p:nvSpPr>
        <p:spPr bwMode="auto">
          <a:xfrm>
            <a:off x="8906814" y="6372225"/>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8" name="Film"/>
          <p:cNvSpPr>
            <a:spLocks noEditPoints="1" noChangeArrowheads="1"/>
          </p:cNvSpPr>
          <p:nvPr/>
        </p:nvSpPr>
        <p:spPr bwMode="auto">
          <a:xfrm>
            <a:off x="8153400" y="64008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Date Placeholder 1">
            <a:extLst>
              <a:ext uri="{FF2B5EF4-FFF2-40B4-BE49-F238E27FC236}">
                <a16:creationId xmlns:a16="http://schemas.microsoft.com/office/drawing/2014/main" id="{32B2B32A-B77A-6B45-A9E3-1E29E753C7CC}"/>
              </a:ext>
            </a:extLst>
          </p:cNvPr>
          <p:cNvSpPr>
            <a:spLocks noGrp="1"/>
          </p:cNvSpPr>
          <p:nvPr>
            <p:ph type="dt" sz="half" idx="10"/>
          </p:nvPr>
        </p:nvSpPr>
        <p:spPr/>
        <p:txBody>
          <a:bodyPr/>
          <a:lstStyle/>
          <a:p>
            <a:fld id="{6CB7B22D-61A5-5647-BDF6-24D36313C973}" type="datetime13">
              <a:rPr lang="en-US" smtClean="0"/>
              <a:t>10:26:51 PM</a:t>
            </a:fld>
            <a:endParaRPr lang="en-US"/>
          </a:p>
        </p:txBody>
      </p:sp>
    </p:spTree>
    <p:extLst>
      <p:ext uri="{BB962C8B-B14F-4D97-AF65-F5344CB8AC3E}">
        <p14:creationId xmlns:p14="http://schemas.microsoft.com/office/powerpoint/2010/main" val="1511588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224 0.10196 C 0.02119 0.12647 0.02188 0.13803 0.00972 0.15468 C 0.00885 0.15745 0.00799 0.16023 0.00695 0.16254 C 0.00572 0.16462 0.00381 0.16601 0.00277 0.16832 C -0.00261 0.17965 0.0066 0.16948 -0.00278 0.17826 C -0.00417 0.18335 -0.0066 0.1956 -0.00834 0.19976 C -0.01025 0.20462 -0.01407 0.20809 -0.01546 0.21341 C -0.01806 0.22358 -0.01962 0.23144 -0.02379 0.24069 C -0.02691 0.25896 -0.03212 0.27653 -0.04185 0.28971 C -0.04445 0.30057 -0.04999 0.31583 -0.05435 0.32508 C -0.05625 0.32901 -0.05816 0.33294 -0.0599 0.33687 C -0.06077 0.33872 -0.06268 0.34265 -0.06268 0.34289 C -0.06441 0.3519 -0.06823 0.35884 -0.06962 0.36809 C -0.07188 0.38289 -0.07101 0.38312 -0.07101 0.40161 " pathEditMode="relative" rAng="0" ptsTypes="fffffffffffffA">
                                      <p:cBhvr>
                                        <p:cTn id="6" dur="2000" fill="hold"/>
                                        <p:tgtEl>
                                          <p:spTgt spid="302092"/>
                                        </p:tgtEl>
                                        <p:attrNameLst>
                                          <p:attrName>ppt_x</p:attrName>
                                          <p:attrName>ppt_y</p:attrName>
                                        </p:attrNameLst>
                                      </p:cBhvr>
                                      <p:rCtr x="-4722" y="14983"/>
                                    </p:animMotion>
                                  </p:childTnLst>
                                </p:cTn>
                              </p:par>
                              <p:par>
                                <p:cTn id="7" presetID="3" presetClass="exit" presetSubtype="10" fill="hold" grpId="0" nodeType="withEffect">
                                  <p:stCondLst>
                                    <p:cond delay="0"/>
                                  </p:stCondLst>
                                  <p:childTnLst>
                                    <p:animEffect transition="out" filter="blinds(horizontal)">
                                      <p:cBhvr>
                                        <p:cTn id="8" dur="500"/>
                                        <p:tgtEl>
                                          <p:spTgt spid="302105"/>
                                        </p:tgtEl>
                                      </p:cBhvr>
                                    </p:animEffect>
                                    <p:set>
                                      <p:cBhvr>
                                        <p:cTn id="9" dur="1" fill="hold">
                                          <p:stCondLst>
                                            <p:cond delay="499"/>
                                          </p:stCondLst>
                                        </p:cTn>
                                        <p:tgtEl>
                                          <p:spTgt spid="302105"/>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02099"/>
                                        </p:tgtEl>
                                        <p:attrNameLst>
                                          <p:attrName>style.visibility</p:attrName>
                                        </p:attrNameLst>
                                      </p:cBhvr>
                                      <p:to>
                                        <p:strVal val="visible"/>
                                      </p:to>
                                    </p:set>
                                    <p:anim calcmode="lin" valueType="num">
                                      <p:cBhvr additive="base">
                                        <p:cTn id="14" dur="500" fill="hold"/>
                                        <p:tgtEl>
                                          <p:spTgt spid="302099"/>
                                        </p:tgtEl>
                                        <p:attrNameLst>
                                          <p:attrName>ppt_x</p:attrName>
                                        </p:attrNameLst>
                                      </p:cBhvr>
                                      <p:tavLst>
                                        <p:tav tm="0">
                                          <p:val>
                                            <p:strVal val="0-#ppt_w/2"/>
                                          </p:val>
                                        </p:tav>
                                        <p:tav tm="100000">
                                          <p:val>
                                            <p:strVal val="#ppt_x"/>
                                          </p:val>
                                        </p:tav>
                                      </p:tavLst>
                                    </p:anim>
                                    <p:anim calcmode="lin" valueType="num">
                                      <p:cBhvr additive="base">
                                        <p:cTn id="15" dur="500" fill="hold"/>
                                        <p:tgtEl>
                                          <p:spTgt spid="302099"/>
                                        </p:tgtEl>
                                        <p:attrNameLst>
                                          <p:attrName>ppt_y</p:attrName>
                                        </p:attrNameLst>
                                      </p:cBhvr>
                                      <p:tavLst>
                                        <p:tav tm="0">
                                          <p:val>
                                            <p:strVal val="#ppt_y"/>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302098"/>
                                        </p:tgtEl>
                                        <p:attrNameLst>
                                          <p:attrName>style.visibility</p:attrName>
                                        </p:attrNameLst>
                                      </p:cBhvr>
                                      <p:to>
                                        <p:strVal val="visible"/>
                                      </p:to>
                                    </p:set>
                                    <p:anim calcmode="lin" valueType="num">
                                      <p:cBhvr additive="base">
                                        <p:cTn id="18" dur="500" fill="hold"/>
                                        <p:tgtEl>
                                          <p:spTgt spid="302098"/>
                                        </p:tgtEl>
                                        <p:attrNameLst>
                                          <p:attrName>ppt_x</p:attrName>
                                        </p:attrNameLst>
                                      </p:cBhvr>
                                      <p:tavLst>
                                        <p:tav tm="0">
                                          <p:val>
                                            <p:strVal val="#ppt_x"/>
                                          </p:val>
                                        </p:tav>
                                        <p:tav tm="100000">
                                          <p:val>
                                            <p:strVal val="#ppt_x"/>
                                          </p:val>
                                        </p:tav>
                                      </p:tavLst>
                                    </p:anim>
                                    <p:anim calcmode="lin" valueType="num">
                                      <p:cBhvr additive="base">
                                        <p:cTn id="19" dur="500" fill="hold"/>
                                        <p:tgtEl>
                                          <p:spTgt spid="302098"/>
                                        </p:tgtEl>
                                        <p:attrNameLst>
                                          <p:attrName>ppt_y</p:attrName>
                                        </p:attrNameLst>
                                      </p:cBhvr>
                                      <p:tavLst>
                                        <p:tav tm="0">
                                          <p:val>
                                            <p:strVal val="1+#ppt_h/2"/>
                                          </p:val>
                                        </p:tav>
                                        <p:tav tm="100000">
                                          <p:val>
                                            <p:strVal val="#ppt_y"/>
                                          </p:val>
                                        </p:tav>
                                      </p:tavLst>
                                    </p:anim>
                                  </p:childTnLst>
                                </p:cTn>
                              </p:par>
                              <p:par>
                                <p:cTn id="20" presetID="3" presetClass="exit" presetSubtype="10" fill="hold" grpId="0" nodeType="withEffect">
                                  <p:stCondLst>
                                    <p:cond delay="0"/>
                                  </p:stCondLst>
                                  <p:childTnLst>
                                    <p:animEffect transition="out" filter="blinds(horizontal)">
                                      <p:cBhvr>
                                        <p:cTn id="21" dur="500"/>
                                        <p:tgtEl>
                                          <p:spTgt spid="302102"/>
                                        </p:tgtEl>
                                      </p:cBhvr>
                                    </p:animEffect>
                                    <p:set>
                                      <p:cBhvr>
                                        <p:cTn id="22" dur="1" fill="hold">
                                          <p:stCondLst>
                                            <p:cond delay="499"/>
                                          </p:stCondLst>
                                        </p:cTn>
                                        <p:tgtEl>
                                          <p:spTgt spid="302102"/>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2" presetClass="entr" presetSubtype="4" fill="hold" grpId="0" nodeType="withEffect">
                                  <p:stCondLst>
                                    <p:cond delay="0"/>
                                  </p:stCondLst>
                                  <p:childTnLst>
                                    <p:set>
                                      <p:cBhvr>
                                        <p:cTn id="27" dur="1" fill="hold">
                                          <p:stCondLst>
                                            <p:cond delay="0"/>
                                          </p:stCondLst>
                                        </p:cTn>
                                        <p:tgtEl>
                                          <p:spTgt spid="302103"/>
                                        </p:tgtEl>
                                        <p:attrNameLst>
                                          <p:attrName>style.visibility</p:attrName>
                                        </p:attrNameLst>
                                      </p:cBhvr>
                                      <p:to>
                                        <p:strVal val="visible"/>
                                      </p:to>
                                    </p:set>
                                    <p:anim calcmode="lin" valueType="num">
                                      <p:cBhvr additive="base">
                                        <p:cTn id="28" dur="500" fill="hold"/>
                                        <p:tgtEl>
                                          <p:spTgt spid="302103"/>
                                        </p:tgtEl>
                                        <p:attrNameLst>
                                          <p:attrName>ppt_x</p:attrName>
                                        </p:attrNameLst>
                                      </p:cBhvr>
                                      <p:tavLst>
                                        <p:tav tm="0">
                                          <p:val>
                                            <p:strVal val="#ppt_x"/>
                                          </p:val>
                                        </p:tav>
                                        <p:tav tm="100000">
                                          <p:val>
                                            <p:strVal val="#ppt_x"/>
                                          </p:val>
                                        </p:tav>
                                      </p:tavLst>
                                    </p:anim>
                                    <p:anim calcmode="lin" valueType="num">
                                      <p:cBhvr additive="base">
                                        <p:cTn id="29" dur="500" fill="hold"/>
                                        <p:tgtEl>
                                          <p:spTgt spid="302103"/>
                                        </p:tgtEl>
                                        <p:attrNameLst>
                                          <p:attrName>ppt_y</p:attrName>
                                        </p:attrNameLst>
                                      </p:cBhvr>
                                      <p:tavLst>
                                        <p:tav tm="0">
                                          <p:val>
                                            <p:strVal val="1+#ppt_h/2"/>
                                          </p:val>
                                        </p:tav>
                                        <p:tav tm="100000">
                                          <p:val>
                                            <p:strVal val="#ppt_y"/>
                                          </p:val>
                                        </p:tav>
                                      </p:tavLst>
                                    </p:anim>
                                  </p:childTnLst>
                                </p:cTn>
                              </p:par>
                              <p:par>
                                <p:cTn id="30" presetID="3" presetClass="exit" presetSubtype="10" fill="hold" grpId="0" nodeType="withEffect">
                                  <p:stCondLst>
                                    <p:cond delay="0"/>
                                  </p:stCondLst>
                                  <p:childTnLst>
                                    <p:animEffect transition="out" filter="blinds(horizontal)">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302104"/>
                                        </p:tgtEl>
                                        <p:attrNameLst>
                                          <p:attrName>style.visibility</p:attrName>
                                        </p:attrNameLst>
                                      </p:cBhvr>
                                      <p:to>
                                        <p:strVal val="visible"/>
                                      </p:to>
                                    </p:set>
                                    <p:anim calcmode="lin" valueType="num">
                                      <p:cBhvr additive="base">
                                        <p:cTn id="35" dur="500" fill="hold"/>
                                        <p:tgtEl>
                                          <p:spTgt spid="302104"/>
                                        </p:tgtEl>
                                        <p:attrNameLst>
                                          <p:attrName>ppt_x</p:attrName>
                                        </p:attrNameLst>
                                      </p:cBhvr>
                                      <p:tavLst>
                                        <p:tav tm="0">
                                          <p:val>
                                            <p:strVal val="#ppt_x"/>
                                          </p:val>
                                        </p:tav>
                                        <p:tav tm="100000">
                                          <p:val>
                                            <p:strVal val="#ppt_x"/>
                                          </p:val>
                                        </p:tav>
                                      </p:tavLst>
                                    </p:anim>
                                    <p:anim calcmode="lin" valueType="num">
                                      <p:cBhvr additive="base">
                                        <p:cTn id="36" dur="500" fill="hold"/>
                                        <p:tgtEl>
                                          <p:spTgt spid="30210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02101"/>
                                        </p:tgtEl>
                                        <p:attrNameLst>
                                          <p:attrName>style.visibility</p:attrName>
                                        </p:attrNameLst>
                                      </p:cBhvr>
                                      <p:to>
                                        <p:strVal val="visible"/>
                                      </p:to>
                                    </p:set>
                                    <p:anim calcmode="lin" valueType="num">
                                      <p:cBhvr additive="base">
                                        <p:cTn id="41" dur="500" fill="hold"/>
                                        <p:tgtEl>
                                          <p:spTgt spid="302101"/>
                                        </p:tgtEl>
                                        <p:attrNameLst>
                                          <p:attrName>ppt_x</p:attrName>
                                        </p:attrNameLst>
                                      </p:cBhvr>
                                      <p:tavLst>
                                        <p:tav tm="0">
                                          <p:val>
                                            <p:strVal val="0-#ppt_w/2"/>
                                          </p:val>
                                        </p:tav>
                                        <p:tav tm="100000">
                                          <p:val>
                                            <p:strVal val="#ppt_x"/>
                                          </p:val>
                                        </p:tav>
                                      </p:tavLst>
                                    </p:anim>
                                    <p:anim calcmode="lin" valueType="num">
                                      <p:cBhvr additive="base">
                                        <p:cTn id="42" dur="500" fill="hold"/>
                                        <p:tgtEl>
                                          <p:spTgt spid="302101"/>
                                        </p:tgtEl>
                                        <p:attrNameLst>
                                          <p:attrName>ppt_y</p:attrName>
                                        </p:attrNameLst>
                                      </p:cBhvr>
                                      <p:tavLst>
                                        <p:tav tm="0">
                                          <p:val>
                                            <p:strVal val="#ppt_y"/>
                                          </p:val>
                                        </p:tav>
                                        <p:tav tm="100000">
                                          <p:val>
                                            <p:strVal val="#ppt_y"/>
                                          </p:val>
                                        </p:tav>
                                      </p:tavLst>
                                    </p:anim>
                                  </p:childTnLst>
                                </p:cTn>
                              </p:par>
                              <p:par>
                                <p:cTn id="43" presetID="3" presetClass="exit" presetSubtype="10" fill="hold" grpId="0" nodeType="withEffect">
                                  <p:stCondLst>
                                    <p:cond delay="0"/>
                                  </p:stCondLst>
                                  <p:childTnLst>
                                    <p:animEffect transition="out" filter="blinds(horizontal)">
                                      <p:cBhvr>
                                        <p:cTn id="44" dur="500"/>
                                        <p:tgtEl>
                                          <p:spTgt spid="302100"/>
                                        </p:tgtEl>
                                      </p:cBhvr>
                                    </p:animEffect>
                                    <p:set>
                                      <p:cBhvr>
                                        <p:cTn id="45" dur="1" fill="hold">
                                          <p:stCondLst>
                                            <p:cond delay="499"/>
                                          </p:stCondLst>
                                        </p:cTn>
                                        <p:tgtEl>
                                          <p:spTgt spid="302100"/>
                                        </p:tgtEl>
                                        <p:attrNameLst>
                                          <p:attrName>style.visibility</p:attrName>
                                        </p:attrNameLst>
                                      </p:cBhvr>
                                      <p:to>
                                        <p:strVal val="hidden"/>
                                      </p:to>
                                    </p:set>
                                  </p:childTnLst>
                                </p:cTn>
                              </p:par>
                              <p:par>
                                <p:cTn id="46" presetID="3" presetClass="exit" presetSubtype="10" fill="hold" grpId="0" nodeType="withEffect">
                                  <p:stCondLst>
                                    <p:cond delay="0"/>
                                  </p:stCondLst>
                                  <p:childTnLst>
                                    <p:animEffect transition="out" filter="blinds(horizontal)">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98" grpId="0" animBg="1"/>
      <p:bldP spid="302099" grpId="0" animBg="1"/>
      <p:bldP spid="302100" grpId="0" animBg="1"/>
      <p:bldP spid="302101" grpId="0" animBg="1"/>
      <p:bldP spid="302102" grpId="0" animBg="1"/>
      <p:bldP spid="302103" grpId="0"/>
      <p:bldP spid="302104" grpId="0"/>
      <p:bldP spid="30210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rPr>
              <a:t>Spectral Image Processing</a:t>
            </a:r>
          </a:p>
        </p:txBody>
      </p:sp>
      <p:sp>
        <p:nvSpPr>
          <p:cNvPr id="33795" name="Rectangle 3"/>
          <p:cNvSpPr>
            <a:spLocks noGrp="1" noChangeArrowheads="1"/>
          </p:cNvSpPr>
          <p:nvPr>
            <p:ph type="body" idx="1"/>
          </p:nvPr>
        </p:nvSpPr>
        <p:spPr/>
        <p:txBody>
          <a:bodyPr>
            <a:normAutofit fontScale="92500" lnSpcReduction="20000"/>
          </a:bodyPr>
          <a:lstStyle/>
          <a:p>
            <a:pPr eaLnBrk="1" hangingPunct="1"/>
            <a:r>
              <a:rPr lang="en-US" sz="2800">
                <a:latin typeface="Arial" charset="0"/>
              </a:rPr>
              <a:t>Clustering</a:t>
            </a:r>
          </a:p>
          <a:p>
            <a:pPr lvl="1" eaLnBrk="1" hangingPunct="1"/>
            <a:r>
              <a:rPr lang="en-US" sz="2400">
                <a:latin typeface="Arial" charset="0"/>
              </a:rPr>
              <a:t>Little or no </a:t>
            </a:r>
            <a:r>
              <a:rPr lang="en-US" sz="2400" i="1">
                <a:latin typeface="Arial" charset="0"/>
              </a:rPr>
              <a:t>a priori</a:t>
            </a:r>
            <a:r>
              <a:rPr lang="en-US" sz="2400">
                <a:latin typeface="Arial" charset="0"/>
              </a:rPr>
              <a:t> information</a:t>
            </a:r>
          </a:p>
          <a:p>
            <a:pPr lvl="1" eaLnBrk="1" hangingPunct="1"/>
            <a:r>
              <a:rPr lang="en-US" sz="2400" b="1">
                <a:latin typeface="Arial" charset="0"/>
              </a:rPr>
              <a:t>Examples:</a:t>
            </a:r>
            <a:r>
              <a:rPr lang="en-US" sz="2400">
                <a:latin typeface="Arial" charset="0"/>
              </a:rPr>
              <a:t> Isodata, statistical (PCA), …</a:t>
            </a:r>
          </a:p>
          <a:p>
            <a:pPr eaLnBrk="1" hangingPunct="1"/>
            <a:endParaRPr lang="en-US" sz="2800">
              <a:latin typeface="Arial" charset="0"/>
            </a:endParaRPr>
          </a:p>
          <a:p>
            <a:pPr eaLnBrk="1" hangingPunct="1"/>
            <a:r>
              <a:rPr lang="en-US" sz="2800">
                <a:latin typeface="Arial" charset="0"/>
              </a:rPr>
              <a:t>Classification</a:t>
            </a:r>
          </a:p>
          <a:p>
            <a:pPr lvl="1" eaLnBrk="1" hangingPunct="1"/>
            <a:r>
              <a:rPr lang="en-US" sz="2400">
                <a:latin typeface="Arial" charset="0"/>
              </a:rPr>
              <a:t>Usually requires a training set</a:t>
            </a:r>
          </a:p>
          <a:p>
            <a:pPr lvl="1" eaLnBrk="1" hangingPunct="1"/>
            <a:r>
              <a:rPr lang="en-US" sz="2400" b="1">
                <a:latin typeface="Arial" charset="0"/>
              </a:rPr>
              <a:t>Examples:</a:t>
            </a:r>
            <a:r>
              <a:rPr lang="en-US" sz="2400">
                <a:latin typeface="Arial" charset="0"/>
              </a:rPr>
              <a:t> Spectral angle mapper, maximum likelihood, minimum Euclidean distance, …</a:t>
            </a:r>
          </a:p>
          <a:p>
            <a:pPr eaLnBrk="1" hangingPunct="1"/>
            <a:endParaRPr lang="en-US" sz="2800">
              <a:latin typeface="Arial" charset="0"/>
            </a:endParaRPr>
          </a:p>
          <a:p>
            <a:pPr eaLnBrk="1" hangingPunct="1"/>
            <a:r>
              <a:rPr lang="en-US" sz="2800">
                <a:latin typeface="Arial" charset="0"/>
              </a:rPr>
              <a:t>Unmixing</a:t>
            </a:r>
          </a:p>
          <a:p>
            <a:pPr lvl="1" eaLnBrk="1" hangingPunct="1"/>
            <a:r>
              <a:rPr lang="en-US" sz="2400">
                <a:latin typeface="Arial" charset="0"/>
              </a:rPr>
              <a:t>Sub-pixel method</a:t>
            </a:r>
          </a:p>
          <a:p>
            <a:pPr lvl="1" eaLnBrk="1" hangingPunct="1"/>
            <a:r>
              <a:rPr lang="en-US" sz="2400" b="1">
                <a:latin typeface="Arial" charset="0"/>
              </a:rPr>
              <a:t>Examples:</a:t>
            </a:r>
            <a:r>
              <a:rPr lang="en-US" sz="2400">
                <a:latin typeface="Arial" charset="0"/>
              </a:rPr>
              <a:t> Linear unmixing is the most common</a:t>
            </a:r>
          </a:p>
        </p:txBody>
      </p:sp>
      <p:sp>
        <p:nvSpPr>
          <p:cNvPr id="2" name="Date Placeholder 1">
            <a:extLst>
              <a:ext uri="{FF2B5EF4-FFF2-40B4-BE49-F238E27FC236}">
                <a16:creationId xmlns:a16="http://schemas.microsoft.com/office/drawing/2014/main" id="{479815DC-1271-A542-84F3-4A4F5611F6E0}"/>
              </a:ext>
            </a:extLst>
          </p:cNvPr>
          <p:cNvSpPr>
            <a:spLocks noGrp="1"/>
          </p:cNvSpPr>
          <p:nvPr>
            <p:ph type="dt" sz="half" idx="10"/>
          </p:nvPr>
        </p:nvSpPr>
        <p:spPr/>
        <p:txBody>
          <a:bodyPr/>
          <a:lstStyle/>
          <a:p>
            <a:fld id="{D85A37FF-86E5-5042-97E2-B92A6EBECF76}" type="datetime13">
              <a:rPr lang="en-US" smtClean="0"/>
              <a:t>10:26:51 PM</a:t>
            </a:fld>
            <a:endParaRPr lang="en-US"/>
          </a:p>
        </p:txBody>
      </p:sp>
    </p:spTree>
    <p:extLst>
      <p:ext uri="{BB962C8B-B14F-4D97-AF65-F5344CB8AC3E}">
        <p14:creationId xmlns:p14="http://schemas.microsoft.com/office/powerpoint/2010/main" val="277413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atin typeface="Arial" charset="0"/>
              </a:rPr>
              <a:t>Clustering Algorithms</a:t>
            </a:r>
          </a:p>
        </p:txBody>
      </p:sp>
      <p:pic>
        <p:nvPicPr>
          <p:cNvPr id="43011" name="Picture 3" descr="SAM,%20all%20stains,%20me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152525"/>
            <a:ext cx="2516187" cy="251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2" name="Text Box 4"/>
          <p:cNvSpPr txBox="1">
            <a:spLocks noChangeArrowheads="1"/>
          </p:cNvSpPr>
          <p:nvPr/>
        </p:nvSpPr>
        <p:spPr bwMode="auto">
          <a:xfrm>
            <a:off x="838200" y="1143000"/>
            <a:ext cx="2660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dirty="0">
                <a:solidFill>
                  <a:srgbClr val="800000"/>
                </a:solidFill>
              </a:rPr>
              <a:t>Spectral Angle Mapper</a:t>
            </a:r>
          </a:p>
        </p:txBody>
      </p:sp>
      <p:pic>
        <p:nvPicPr>
          <p:cNvPr id="43013" name="Picture 5" descr="Maximum%20Likelihood,%20me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900" y="1152525"/>
            <a:ext cx="2503488" cy="250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Text Box 6"/>
          <p:cNvSpPr txBox="1">
            <a:spLocks noChangeArrowheads="1"/>
          </p:cNvSpPr>
          <p:nvPr/>
        </p:nvSpPr>
        <p:spPr bwMode="auto">
          <a:xfrm>
            <a:off x="5410200" y="1143000"/>
            <a:ext cx="24447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dirty="0">
                <a:solidFill>
                  <a:srgbClr val="800000"/>
                </a:solidFill>
              </a:rPr>
              <a:t>Maximum Likelihood</a:t>
            </a:r>
          </a:p>
        </p:txBody>
      </p:sp>
      <p:pic>
        <p:nvPicPr>
          <p:cNvPr id="43015" name="Picture 7" descr="ECHO (2 x 2), mask, me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4187825"/>
            <a:ext cx="2503487" cy="250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6" name="Text Box 8"/>
          <p:cNvSpPr txBox="1">
            <a:spLocks noChangeArrowheads="1"/>
          </p:cNvSpPr>
          <p:nvPr/>
        </p:nvSpPr>
        <p:spPr bwMode="auto">
          <a:xfrm>
            <a:off x="581025" y="3821113"/>
            <a:ext cx="33083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solidFill>
                  <a:srgbClr val="800000"/>
                </a:solidFill>
              </a:rPr>
              <a:t>ECHO (2x2): Spectral-Spatial</a:t>
            </a:r>
          </a:p>
        </p:txBody>
      </p:sp>
      <p:pic>
        <p:nvPicPr>
          <p:cNvPr id="43017" name="Picture 9" descr="Fisher%20Linear%20Likelihood,%20me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900" y="4187825"/>
            <a:ext cx="2503488" cy="250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8" name="Text Box 10"/>
          <p:cNvSpPr txBox="1">
            <a:spLocks noChangeArrowheads="1"/>
          </p:cNvSpPr>
          <p:nvPr/>
        </p:nvSpPr>
        <p:spPr bwMode="auto">
          <a:xfrm>
            <a:off x="5178425" y="3821113"/>
            <a:ext cx="28257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b="1">
                <a:solidFill>
                  <a:srgbClr val="800000"/>
                </a:solidFill>
              </a:rPr>
              <a:t>Fisher Linear Likelihood</a:t>
            </a:r>
          </a:p>
        </p:txBody>
      </p:sp>
      <p:sp>
        <p:nvSpPr>
          <p:cNvPr id="2" name="Date Placeholder 1">
            <a:extLst>
              <a:ext uri="{FF2B5EF4-FFF2-40B4-BE49-F238E27FC236}">
                <a16:creationId xmlns:a16="http://schemas.microsoft.com/office/drawing/2014/main" id="{4585ABCA-9E68-674E-A527-62A0496C97F4}"/>
              </a:ext>
            </a:extLst>
          </p:cNvPr>
          <p:cNvSpPr>
            <a:spLocks noGrp="1"/>
          </p:cNvSpPr>
          <p:nvPr>
            <p:ph type="dt" sz="half" idx="10"/>
          </p:nvPr>
        </p:nvSpPr>
        <p:spPr/>
        <p:txBody>
          <a:bodyPr/>
          <a:lstStyle/>
          <a:p>
            <a:fld id="{1A54CB30-6126-8B4F-9785-B473D0898E7A}" type="datetime13">
              <a:rPr lang="en-US" smtClean="0"/>
              <a:t>10:26:51 PM</a:t>
            </a:fld>
            <a:endParaRPr lang="en-US"/>
          </a:p>
        </p:txBody>
      </p:sp>
    </p:spTree>
    <p:extLst>
      <p:ext uri="{BB962C8B-B14F-4D97-AF65-F5344CB8AC3E}">
        <p14:creationId xmlns:p14="http://schemas.microsoft.com/office/powerpoint/2010/main" val="2145806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219200"/>
          </a:xfrm>
        </p:spPr>
        <p:txBody>
          <a:bodyPr>
            <a:normAutofit fontScale="90000"/>
          </a:bodyPr>
          <a:lstStyle/>
          <a:p>
            <a:pPr eaLnBrk="1" hangingPunct="1"/>
            <a:r>
              <a:rPr lang="en-US" sz="4000">
                <a:latin typeface="Arial" charset="0"/>
              </a:rPr>
              <a:t>Spectral Imaging Advantages &amp; Disadvantages</a:t>
            </a:r>
          </a:p>
        </p:txBody>
      </p:sp>
      <p:sp>
        <p:nvSpPr>
          <p:cNvPr id="12291" name="Rectangle 3"/>
          <p:cNvSpPr>
            <a:spLocks noGrp="1" noChangeArrowheads="1"/>
          </p:cNvSpPr>
          <p:nvPr>
            <p:ph type="body" idx="1"/>
          </p:nvPr>
        </p:nvSpPr>
        <p:spPr>
          <a:xfrm>
            <a:off x="457200" y="1066800"/>
            <a:ext cx="8229600" cy="5638800"/>
          </a:xfrm>
        </p:spPr>
        <p:txBody>
          <a:bodyPr>
            <a:normAutofit fontScale="92500"/>
          </a:bodyPr>
          <a:lstStyle/>
          <a:p>
            <a:pPr eaLnBrk="1" hangingPunct="1">
              <a:lnSpc>
                <a:spcPct val="80000"/>
              </a:lnSpc>
            </a:pPr>
            <a:r>
              <a:rPr lang="en-US" sz="2800" dirty="0">
                <a:latin typeface="Arial" charset="0"/>
              </a:rPr>
              <a:t>Advantages</a:t>
            </a:r>
          </a:p>
          <a:p>
            <a:pPr lvl="1" eaLnBrk="1" hangingPunct="1">
              <a:lnSpc>
                <a:spcPct val="80000"/>
              </a:lnSpc>
            </a:pPr>
            <a:r>
              <a:rPr lang="en-US" sz="2400" dirty="0">
                <a:latin typeface="Arial" charset="0"/>
              </a:rPr>
              <a:t>Spectral discrimination</a:t>
            </a:r>
          </a:p>
          <a:p>
            <a:pPr lvl="1" eaLnBrk="1" hangingPunct="1">
              <a:lnSpc>
                <a:spcPct val="80000"/>
              </a:lnSpc>
            </a:pPr>
            <a:r>
              <a:rPr lang="en-US" sz="2400" dirty="0">
                <a:latin typeface="Arial" charset="0"/>
              </a:rPr>
              <a:t>Autofluorescence removal</a:t>
            </a:r>
          </a:p>
          <a:p>
            <a:pPr lvl="1" eaLnBrk="1" hangingPunct="1">
              <a:lnSpc>
                <a:spcPct val="80000"/>
              </a:lnSpc>
            </a:pPr>
            <a:r>
              <a:rPr lang="en-US" sz="2400" dirty="0">
                <a:latin typeface="Arial" charset="0"/>
              </a:rPr>
              <a:t>Quantitation</a:t>
            </a:r>
          </a:p>
          <a:p>
            <a:pPr lvl="1" eaLnBrk="1" hangingPunct="1">
              <a:lnSpc>
                <a:spcPct val="80000"/>
              </a:lnSpc>
            </a:pPr>
            <a:r>
              <a:rPr lang="en-US" sz="2400" dirty="0">
                <a:latin typeface="Arial" charset="0"/>
              </a:rPr>
              <a:t>Can use many (any) fluorochromes</a:t>
            </a:r>
          </a:p>
          <a:p>
            <a:pPr lvl="1" eaLnBrk="1" hangingPunct="1">
              <a:lnSpc>
                <a:spcPct val="80000"/>
              </a:lnSpc>
            </a:pPr>
            <a:r>
              <a:rPr lang="en-US" sz="2400" dirty="0">
                <a:latin typeface="Arial" charset="0"/>
              </a:rPr>
              <a:t>Can use very similar dyes (</a:t>
            </a:r>
            <a:r>
              <a:rPr lang="en-US" sz="2400" dirty="0" err="1">
                <a:latin typeface="Arial" charset="0"/>
              </a:rPr>
              <a:t>ie</a:t>
            </a:r>
            <a:r>
              <a:rPr lang="en-US" sz="2400" dirty="0">
                <a:latin typeface="Arial" charset="0"/>
              </a:rPr>
              <a:t> same color!!)</a:t>
            </a:r>
          </a:p>
          <a:p>
            <a:pPr eaLnBrk="1" hangingPunct="1">
              <a:lnSpc>
                <a:spcPct val="80000"/>
              </a:lnSpc>
            </a:pPr>
            <a:endParaRPr lang="en-US" sz="2800" dirty="0">
              <a:latin typeface="Arial" charset="0"/>
            </a:endParaRPr>
          </a:p>
          <a:p>
            <a:pPr eaLnBrk="1" hangingPunct="1">
              <a:lnSpc>
                <a:spcPct val="80000"/>
              </a:lnSpc>
            </a:pPr>
            <a:r>
              <a:rPr lang="en-US" sz="2800" dirty="0">
                <a:latin typeface="Arial" charset="0"/>
              </a:rPr>
              <a:t>Disadvantages</a:t>
            </a:r>
          </a:p>
          <a:p>
            <a:pPr lvl="1" eaLnBrk="1" hangingPunct="1">
              <a:lnSpc>
                <a:spcPct val="80000"/>
              </a:lnSpc>
            </a:pPr>
            <a:r>
              <a:rPr lang="en-US" sz="2400" dirty="0">
                <a:latin typeface="Arial" charset="0"/>
              </a:rPr>
              <a:t>System has to be specifically designed for spectral</a:t>
            </a:r>
          </a:p>
          <a:p>
            <a:pPr lvl="1" eaLnBrk="1" hangingPunct="1">
              <a:lnSpc>
                <a:spcPct val="80000"/>
              </a:lnSpc>
            </a:pPr>
            <a:r>
              <a:rPr lang="en-US" sz="2400" dirty="0">
                <a:latin typeface="Arial" charset="0"/>
              </a:rPr>
              <a:t>Narrow bands </a:t>
            </a:r>
            <a:r>
              <a:rPr lang="en-US" sz="2400" dirty="0">
                <a:latin typeface="Arial" charset="0"/>
                <a:sym typeface="Wingdings" charset="0"/>
              </a:rPr>
              <a:t> Poor S/N (per band)</a:t>
            </a:r>
            <a:endParaRPr lang="en-US" sz="2400" dirty="0">
              <a:latin typeface="Arial" charset="0"/>
            </a:endParaRPr>
          </a:p>
          <a:p>
            <a:pPr lvl="1" eaLnBrk="1" hangingPunct="1">
              <a:lnSpc>
                <a:spcPct val="80000"/>
              </a:lnSpc>
            </a:pPr>
            <a:r>
              <a:rPr lang="en-US" sz="2400" dirty="0">
                <a:latin typeface="Arial" charset="0"/>
              </a:rPr>
              <a:t>Wavelength dependence of system must be considered:</a:t>
            </a:r>
          </a:p>
          <a:p>
            <a:pPr lvl="2" eaLnBrk="1" hangingPunct="1">
              <a:lnSpc>
                <a:spcPct val="80000"/>
              </a:lnSpc>
            </a:pPr>
            <a:r>
              <a:rPr lang="en-US" sz="2000" dirty="0">
                <a:latin typeface="Arial" charset="0"/>
              </a:rPr>
              <a:t>Optical components</a:t>
            </a:r>
          </a:p>
          <a:p>
            <a:pPr lvl="2" eaLnBrk="1" hangingPunct="1">
              <a:lnSpc>
                <a:spcPct val="80000"/>
              </a:lnSpc>
            </a:pPr>
            <a:r>
              <a:rPr lang="en-US" sz="2000" dirty="0">
                <a:latin typeface="Arial" charset="0"/>
              </a:rPr>
              <a:t>Noise</a:t>
            </a:r>
          </a:p>
          <a:p>
            <a:pPr lvl="2" eaLnBrk="1" hangingPunct="1">
              <a:lnSpc>
                <a:spcPct val="80000"/>
              </a:lnSpc>
            </a:pPr>
            <a:r>
              <a:rPr lang="en-US" sz="2000" dirty="0">
                <a:latin typeface="Arial" charset="0"/>
              </a:rPr>
              <a:t>Sample</a:t>
            </a:r>
          </a:p>
          <a:p>
            <a:pPr lvl="2" eaLnBrk="1" hangingPunct="1">
              <a:lnSpc>
                <a:spcPct val="80000"/>
              </a:lnSpc>
            </a:pPr>
            <a:r>
              <a:rPr lang="en-US" sz="2000" dirty="0">
                <a:latin typeface="Arial" charset="0"/>
              </a:rPr>
              <a:t>Speed??</a:t>
            </a:r>
          </a:p>
          <a:p>
            <a:pPr lvl="2" eaLnBrk="1" hangingPunct="1">
              <a:lnSpc>
                <a:spcPct val="80000"/>
              </a:lnSpc>
            </a:pPr>
            <a:r>
              <a:rPr lang="en-US" sz="2000" dirty="0">
                <a:latin typeface="Arial" charset="0"/>
              </a:rPr>
              <a:t>Issues with multiple lasers</a:t>
            </a:r>
          </a:p>
          <a:p>
            <a:pPr lvl="2" eaLnBrk="1" hangingPunct="1">
              <a:lnSpc>
                <a:spcPct val="80000"/>
              </a:lnSpc>
            </a:pPr>
            <a:r>
              <a:rPr lang="en-US" sz="2000" dirty="0">
                <a:latin typeface="Arial" charset="0"/>
              </a:rPr>
              <a:t>Unknown if very low expressing epitopes will work well</a:t>
            </a:r>
          </a:p>
        </p:txBody>
      </p:sp>
      <p:sp>
        <p:nvSpPr>
          <p:cNvPr id="2" name="Date Placeholder 1">
            <a:extLst>
              <a:ext uri="{FF2B5EF4-FFF2-40B4-BE49-F238E27FC236}">
                <a16:creationId xmlns:a16="http://schemas.microsoft.com/office/drawing/2014/main" id="{53B35817-A938-D14B-9741-79B542B46302}"/>
              </a:ext>
            </a:extLst>
          </p:cNvPr>
          <p:cNvSpPr>
            <a:spLocks noGrp="1"/>
          </p:cNvSpPr>
          <p:nvPr>
            <p:ph type="dt" sz="half" idx="10"/>
          </p:nvPr>
        </p:nvSpPr>
        <p:spPr/>
        <p:txBody>
          <a:bodyPr/>
          <a:lstStyle/>
          <a:p>
            <a:fld id="{0DBC8980-930D-7A4A-A844-D2AEB78181E7}" type="datetime13">
              <a:rPr lang="en-US" smtClean="0"/>
              <a:t>10:26:51 PM</a:t>
            </a:fld>
            <a:endParaRPr lang="en-US"/>
          </a:p>
        </p:txBody>
      </p:sp>
    </p:spTree>
    <p:extLst>
      <p:ext uri="{BB962C8B-B14F-4D97-AF65-F5344CB8AC3E}">
        <p14:creationId xmlns:p14="http://schemas.microsoft.com/office/powerpoint/2010/main" val="2273217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 y="76200"/>
            <a:ext cx="8991600" cy="623888"/>
          </a:xfrm>
        </p:spPr>
        <p:txBody>
          <a:bodyPr>
            <a:normAutofit fontScale="90000"/>
          </a:bodyPr>
          <a:lstStyle/>
          <a:p>
            <a:pPr eaLnBrk="1" hangingPunct="1"/>
            <a:r>
              <a:rPr lang="en-US">
                <a:latin typeface="Arial" charset="0"/>
              </a:rPr>
              <a:t>Spectral Imaging in Biology</a:t>
            </a:r>
          </a:p>
        </p:txBody>
      </p:sp>
      <p:pic>
        <p:nvPicPr>
          <p:cNvPr id="9219" name="Picture 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41863" y="2286000"/>
            <a:ext cx="4343400" cy="3654425"/>
          </a:xfrm>
          <a:noFill/>
        </p:spPr>
      </p:pic>
      <p:pic>
        <p:nvPicPr>
          <p:cNvPr id="9220" name="Picture 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93663" y="2286000"/>
            <a:ext cx="4495800" cy="3706813"/>
          </a:xfrm>
          <a:noFill/>
        </p:spPr>
      </p:pic>
      <p:sp>
        <p:nvSpPr>
          <p:cNvPr id="9221" name="Text Box 5"/>
          <p:cNvSpPr txBox="1">
            <a:spLocks noChangeArrowheads="1"/>
          </p:cNvSpPr>
          <p:nvPr/>
        </p:nvSpPr>
        <p:spPr bwMode="auto">
          <a:xfrm>
            <a:off x="0" y="5943600"/>
            <a:ext cx="82915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200">
                <a:solidFill>
                  <a:schemeClr val="bg1"/>
                </a:solidFill>
                <a:cs typeface="Arial" charset="0"/>
              </a:rPr>
              <a:t>Wagnières,Star, Wilson, “</a:t>
            </a:r>
            <a:r>
              <a:rPr lang="en-US" sz="1200" i="1">
                <a:solidFill>
                  <a:schemeClr val="bg1"/>
                </a:solidFill>
                <a:cs typeface="Arial" charset="0"/>
              </a:rPr>
              <a:t>In vivo</a:t>
            </a:r>
            <a:r>
              <a:rPr lang="en-US" sz="1200">
                <a:solidFill>
                  <a:schemeClr val="bg1"/>
                </a:solidFill>
                <a:cs typeface="Arial" charset="0"/>
              </a:rPr>
              <a:t> fluorescence spectroscopy and imaging for oncological applications” Photochem. and Photobio., 68(5), 603-632, 1998.</a:t>
            </a:r>
          </a:p>
        </p:txBody>
      </p:sp>
      <p:sp>
        <p:nvSpPr>
          <p:cNvPr id="9222" name="Rectangle 6"/>
          <p:cNvSpPr>
            <a:spLocks noGrp="1" noChangeArrowheads="1"/>
          </p:cNvSpPr>
          <p:nvPr>
            <p:ph type="body" idx="1"/>
          </p:nvPr>
        </p:nvSpPr>
        <p:spPr>
          <a:xfrm>
            <a:off x="228600" y="773113"/>
            <a:ext cx="8763000" cy="1436687"/>
          </a:xfrm>
          <a:noFill/>
        </p:spPr>
        <p:txBody>
          <a:bodyPr/>
          <a:lstStyle/>
          <a:p>
            <a:pPr eaLnBrk="1" hangingPunct="1">
              <a:lnSpc>
                <a:spcPct val="90000"/>
              </a:lnSpc>
            </a:pPr>
            <a:r>
              <a:rPr lang="en-US" sz="2400">
                <a:latin typeface="Arial" charset="0"/>
              </a:rPr>
              <a:t>Endogenous molecules have unique fluorescence spectra</a:t>
            </a:r>
          </a:p>
          <a:p>
            <a:pPr lvl="1" eaLnBrk="1" hangingPunct="1">
              <a:lnSpc>
                <a:spcPct val="90000"/>
              </a:lnSpc>
            </a:pPr>
            <a:r>
              <a:rPr lang="en-US" sz="2000">
                <a:latin typeface="Arial" charset="0"/>
              </a:rPr>
              <a:t>Complicates studies with fluorescence labels</a:t>
            </a:r>
          </a:p>
          <a:p>
            <a:pPr lvl="1" eaLnBrk="1" hangingPunct="1">
              <a:lnSpc>
                <a:spcPct val="90000"/>
              </a:lnSpc>
            </a:pPr>
            <a:r>
              <a:rPr lang="en-US" sz="2000">
                <a:latin typeface="Arial" charset="0"/>
              </a:rPr>
              <a:t>Could be a source of untapped cellular information</a:t>
            </a:r>
          </a:p>
        </p:txBody>
      </p:sp>
      <p:sp>
        <p:nvSpPr>
          <p:cNvPr id="9223" name="Text Box 7"/>
          <p:cNvSpPr txBox="1">
            <a:spLocks noChangeArrowheads="1"/>
          </p:cNvSpPr>
          <p:nvPr/>
        </p:nvSpPr>
        <p:spPr bwMode="auto">
          <a:xfrm>
            <a:off x="685800" y="1905000"/>
            <a:ext cx="3505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solidFill>
                  <a:schemeClr val="bg1"/>
                </a:solidFill>
                <a:cs typeface="Arial" charset="0"/>
              </a:rPr>
              <a:t>Absorption</a:t>
            </a:r>
          </a:p>
        </p:txBody>
      </p:sp>
      <p:sp>
        <p:nvSpPr>
          <p:cNvPr id="9224" name="Text Box 8"/>
          <p:cNvSpPr txBox="1">
            <a:spLocks noChangeArrowheads="1"/>
          </p:cNvSpPr>
          <p:nvPr/>
        </p:nvSpPr>
        <p:spPr bwMode="auto">
          <a:xfrm>
            <a:off x="5257800" y="1905000"/>
            <a:ext cx="3505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solidFill>
                  <a:schemeClr val="bg1"/>
                </a:solidFill>
                <a:cs typeface="Arial" charset="0"/>
              </a:rPr>
              <a:t>Emission</a:t>
            </a:r>
          </a:p>
        </p:txBody>
      </p:sp>
      <p:sp>
        <p:nvSpPr>
          <p:cNvPr id="2" name="Date Placeholder 1">
            <a:extLst>
              <a:ext uri="{FF2B5EF4-FFF2-40B4-BE49-F238E27FC236}">
                <a16:creationId xmlns:a16="http://schemas.microsoft.com/office/drawing/2014/main" id="{9DE31FFA-A732-714E-9DE7-19554EE83DE7}"/>
              </a:ext>
            </a:extLst>
          </p:cNvPr>
          <p:cNvSpPr>
            <a:spLocks noGrp="1"/>
          </p:cNvSpPr>
          <p:nvPr>
            <p:ph type="dt" sz="half" idx="10"/>
          </p:nvPr>
        </p:nvSpPr>
        <p:spPr/>
        <p:txBody>
          <a:bodyPr/>
          <a:lstStyle/>
          <a:p>
            <a:pPr>
              <a:defRPr/>
            </a:pPr>
            <a:fld id="{BAE7ADB8-8D1E-0C49-A29F-05C706486E5A}" type="datetime13">
              <a:rPr lang="en-US" altLang="en-US" smtClean="0"/>
              <a:t>10:26:51 PM</a:t>
            </a:fld>
            <a:endParaRPr lang="en-US" altLang="en-US"/>
          </a:p>
        </p:txBody>
      </p:sp>
    </p:spTree>
    <p:extLst>
      <p:ext uri="{BB962C8B-B14F-4D97-AF65-F5344CB8AC3E}">
        <p14:creationId xmlns:p14="http://schemas.microsoft.com/office/powerpoint/2010/main" val="123831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76200"/>
            <a:ext cx="8229600" cy="1143000"/>
          </a:xfrm>
        </p:spPr>
        <p:txBody>
          <a:bodyPr/>
          <a:lstStyle/>
          <a:p>
            <a:pPr eaLnBrk="1" hangingPunct="1"/>
            <a:r>
              <a:rPr lang="en-US" sz="3200" dirty="0">
                <a:latin typeface="Arial" charset="0"/>
              </a:rPr>
              <a:t>Separating GFP from Lung Autofluorescence</a:t>
            </a:r>
          </a:p>
        </p:txBody>
      </p:sp>
      <p:sp>
        <p:nvSpPr>
          <p:cNvPr id="46083" name="Text Box 3"/>
          <p:cNvSpPr txBox="1">
            <a:spLocks noChangeArrowheads="1"/>
          </p:cNvSpPr>
          <p:nvPr/>
        </p:nvSpPr>
        <p:spPr bwMode="auto">
          <a:xfrm>
            <a:off x="2371725" y="1336675"/>
            <a:ext cx="654050" cy="449263"/>
          </a:xfrm>
          <a:prstGeom prst="rect">
            <a:avLst/>
          </a:prstGeom>
          <a:noFill/>
          <a:ln>
            <a:noFill/>
          </a:ln>
          <a:effectLst/>
          <a:extLst>
            <a:ext uri="{909E8E84-426E-40dd-AFC4-6F175D3DCCD1}">
              <a14:hiddenFill xmlns:a14="http://schemas.microsoft.com/office/drawing/2010/main" xmlns="">
                <a:gradFill rotWithShape="0">
                  <a:gsLst>
                    <a:gs pos="0">
                      <a:srgbClr val="F1EBFF"/>
                    </a:gs>
                    <a:gs pos="100000">
                      <a:srgbClr val="FFFCEB"/>
                    </a:gs>
                  </a:gsLst>
                  <a:lin ang="5400000" scaled="1"/>
                </a:gra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rgbClr val="008000"/>
                </a:solidFill>
              </a:rPr>
              <a:t>GFP</a:t>
            </a:r>
          </a:p>
        </p:txBody>
      </p:sp>
      <p:sp>
        <p:nvSpPr>
          <p:cNvPr id="46084" name="Text Box 4"/>
          <p:cNvSpPr txBox="1">
            <a:spLocks noChangeArrowheads="1"/>
          </p:cNvSpPr>
          <p:nvPr/>
        </p:nvSpPr>
        <p:spPr bwMode="auto">
          <a:xfrm>
            <a:off x="3519488" y="1336675"/>
            <a:ext cx="2114550" cy="449263"/>
          </a:xfrm>
          <a:prstGeom prst="rect">
            <a:avLst/>
          </a:prstGeom>
          <a:noFill/>
          <a:ln>
            <a:noFill/>
          </a:ln>
          <a:effectLst/>
          <a:extLst>
            <a:ext uri="{909E8E84-426E-40dd-AFC4-6F175D3DCCD1}">
              <a14:hiddenFill xmlns:a14="http://schemas.microsoft.com/office/drawing/2010/main" xmlns="">
                <a:gradFill rotWithShape="0">
                  <a:gsLst>
                    <a:gs pos="0">
                      <a:srgbClr val="F1EBFF"/>
                    </a:gs>
                    <a:gs pos="100000">
                      <a:srgbClr val="FFFCEB"/>
                    </a:gs>
                  </a:gsLst>
                  <a:lin ang="5400000" scaled="1"/>
                </a:gra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rgbClr val="0000FF"/>
                </a:solidFill>
              </a:rPr>
              <a:t>Autofluorescence</a:t>
            </a:r>
          </a:p>
        </p:txBody>
      </p:sp>
      <p:sp>
        <p:nvSpPr>
          <p:cNvPr id="46085" name="Text Box 5"/>
          <p:cNvSpPr txBox="1">
            <a:spLocks noChangeArrowheads="1"/>
          </p:cNvSpPr>
          <p:nvPr/>
        </p:nvSpPr>
        <p:spPr bwMode="auto">
          <a:xfrm>
            <a:off x="5634038" y="1336675"/>
            <a:ext cx="1517650" cy="449263"/>
          </a:xfrm>
          <a:prstGeom prst="rect">
            <a:avLst/>
          </a:prstGeom>
          <a:noFill/>
          <a:ln>
            <a:noFill/>
          </a:ln>
          <a:effectLst/>
          <a:extLst>
            <a:ext uri="{909E8E84-426E-40dd-AFC4-6F175D3DCCD1}">
              <a14:hiddenFill xmlns:a14="http://schemas.microsoft.com/office/drawing/2010/main" xmlns="">
                <a:gradFill rotWithShape="0">
                  <a:gsLst>
                    <a:gs pos="0">
                      <a:srgbClr val="F1EBFF"/>
                    </a:gs>
                    <a:gs pos="100000">
                      <a:srgbClr val="FFFCEB"/>
                    </a:gs>
                  </a:gsLst>
                  <a:lin ang="5400000" scaled="1"/>
                </a:gra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rgbClr val="800080"/>
                </a:solidFill>
              </a:rPr>
              <a:t>Background</a:t>
            </a:r>
          </a:p>
        </p:txBody>
      </p:sp>
      <p:sp>
        <p:nvSpPr>
          <p:cNvPr id="46086" name="Text Box 6"/>
          <p:cNvSpPr txBox="1">
            <a:spLocks noChangeArrowheads="1"/>
          </p:cNvSpPr>
          <p:nvPr/>
        </p:nvSpPr>
        <p:spPr bwMode="auto">
          <a:xfrm>
            <a:off x="7507288" y="1336675"/>
            <a:ext cx="1314450" cy="449263"/>
          </a:xfrm>
          <a:prstGeom prst="rect">
            <a:avLst/>
          </a:prstGeom>
          <a:noFill/>
          <a:ln>
            <a:noFill/>
          </a:ln>
          <a:effectLst/>
          <a:extLst>
            <a:ext uri="{909E8E84-426E-40dd-AFC4-6F175D3DCCD1}">
              <a14:hiddenFill xmlns:a14="http://schemas.microsoft.com/office/drawing/2010/main" xmlns="">
                <a:gradFill rotWithShape="0">
                  <a:gsLst>
                    <a:gs pos="0">
                      <a:srgbClr val="F1EBFF"/>
                    </a:gs>
                    <a:gs pos="100000">
                      <a:srgbClr val="FFFCEB"/>
                    </a:gs>
                  </a:gsLst>
                  <a:lin ang="5400000" scaled="1"/>
                </a:gra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b="1" u="sng">
                <a:solidFill>
                  <a:schemeClr val="bg1"/>
                </a:solidFill>
              </a:rPr>
              <a:t>RMS Error</a:t>
            </a:r>
          </a:p>
        </p:txBody>
      </p:sp>
      <p:sp>
        <p:nvSpPr>
          <p:cNvPr id="46087" name="Text Box 7"/>
          <p:cNvSpPr txBox="1">
            <a:spLocks noChangeArrowheads="1"/>
          </p:cNvSpPr>
          <p:nvPr/>
        </p:nvSpPr>
        <p:spPr bwMode="auto">
          <a:xfrm>
            <a:off x="330200" y="914400"/>
            <a:ext cx="1524551" cy="477054"/>
          </a:xfrm>
          <a:prstGeom prst="rect">
            <a:avLst/>
          </a:prstGeom>
          <a:noFill/>
          <a:ln>
            <a:noFill/>
          </a:ln>
          <a:effectLst/>
          <a:extLst>
            <a:ext uri="{909E8E84-426E-40dd-AFC4-6F175D3DCCD1}">
              <a14:hiddenFill xmlns:a14="http://schemas.microsoft.com/office/drawing/2010/main" xmlns="">
                <a:gradFill rotWithShape="0">
                  <a:gsLst>
                    <a:gs pos="0">
                      <a:srgbClr val="F1EBFF"/>
                    </a:gs>
                    <a:gs pos="100000">
                      <a:srgbClr val="FFFCEB"/>
                    </a:gs>
                  </a:gsLst>
                  <a:lin ang="5400000" scaled="1"/>
                </a:gra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sz="2000" b="1" u="sng" dirty="0">
                <a:solidFill>
                  <a:srgbClr val="FF6600"/>
                </a:solidFill>
              </a:rPr>
              <a:t>Raw Image</a:t>
            </a:r>
          </a:p>
        </p:txBody>
      </p:sp>
      <p:sp>
        <p:nvSpPr>
          <p:cNvPr id="46088" name="AutoShape 8"/>
          <p:cNvSpPr>
            <a:spLocks/>
          </p:cNvSpPr>
          <p:nvPr/>
        </p:nvSpPr>
        <p:spPr bwMode="auto">
          <a:xfrm rot="5400000">
            <a:off x="5292726" y="-1920875"/>
            <a:ext cx="304800" cy="6905625"/>
          </a:xfrm>
          <a:prstGeom prst="leftBracket">
            <a:avLst>
              <a:gd name="adj" fmla="val 188802"/>
            </a:avLst>
          </a:prstGeom>
          <a:noFill/>
          <a:ln w="57150">
            <a:solidFill>
              <a:schemeClr val="bg1"/>
            </a:solidFill>
            <a:round/>
            <a:headEnd/>
            <a:tailEnd/>
          </a:ln>
          <a:effectLst/>
          <a:extLst>
            <a:ext uri="{909E8E84-426E-40dd-AFC4-6F175D3DCCD1}">
              <a14:hiddenFill xmlns:a14="http://schemas.microsoft.com/office/drawing/2010/main" xmlns="">
                <a:solidFill>
                  <a:srgbClr val="F1EB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089" name="AutoShape 9"/>
          <p:cNvSpPr>
            <a:spLocks/>
          </p:cNvSpPr>
          <p:nvPr/>
        </p:nvSpPr>
        <p:spPr bwMode="auto">
          <a:xfrm rot="5400000">
            <a:off x="901701" y="723900"/>
            <a:ext cx="304800" cy="1616075"/>
          </a:xfrm>
          <a:prstGeom prst="leftBracket">
            <a:avLst>
              <a:gd name="adj" fmla="val 129950"/>
            </a:avLst>
          </a:prstGeom>
          <a:noFill/>
          <a:ln w="57150">
            <a:solidFill>
              <a:schemeClr val="bg1"/>
            </a:solidFill>
            <a:round/>
            <a:headEnd/>
            <a:tailEnd/>
          </a:ln>
          <a:effectLst/>
          <a:extLst>
            <a:ext uri="{909E8E84-426E-40dd-AFC4-6F175D3DCCD1}">
              <a14:hiddenFill xmlns:a14="http://schemas.microsoft.com/office/drawing/2010/main" xmlns="">
                <a:solidFill>
                  <a:srgbClr val="F1EBFF"/>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endParaRPr>
          </a:p>
        </p:txBody>
      </p:sp>
      <p:sp>
        <p:nvSpPr>
          <p:cNvPr id="46090" name="Text Box 10"/>
          <p:cNvSpPr txBox="1">
            <a:spLocks noChangeArrowheads="1"/>
          </p:cNvSpPr>
          <p:nvPr/>
        </p:nvSpPr>
        <p:spPr bwMode="auto">
          <a:xfrm>
            <a:off x="4572000" y="1035050"/>
            <a:ext cx="2060575" cy="488950"/>
          </a:xfrm>
          <a:prstGeom prst="rect">
            <a:avLst/>
          </a:prstGeom>
          <a:noFill/>
          <a:ln>
            <a:noFill/>
          </a:ln>
          <a:effectLst/>
          <a:extLst>
            <a:ext uri="{909E8E84-426E-40dd-AFC4-6F175D3DCCD1}">
              <a14:hiddenFill xmlns:a14="http://schemas.microsoft.com/office/drawing/2010/main" xmlns="">
                <a:gradFill rotWithShape="0">
                  <a:gsLst>
                    <a:gs pos="0">
                      <a:srgbClr val="F1EBFF"/>
                    </a:gs>
                    <a:gs pos="100000">
                      <a:srgbClr val="FFFCEB"/>
                    </a:gs>
                  </a:gsLst>
                  <a:lin ang="5400000" scaled="1"/>
                </a:gradFill>
              </a14:hiddenFill>
            </a:ext>
            <a:ext uri="{91240B29-F687-4f45-9708-019B960494DF}">
              <a14:hiddenLine xmlns:a14="http://schemas.microsoft.com/office/drawing/2010/main" xmlns="" w="254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defTabSz="4127500">
              <a:defRPr>
                <a:solidFill>
                  <a:schemeClr val="tx1"/>
                </a:solidFill>
                <a:latin typeface="Arial" charset="0"/>
                <a:ea typeface="ＭＳ Ｐゴシック" charset="0"/>
              </a:defRPr>
            </a:lvl1pPr>
            <a:lvl2pPr marL="742950" indent="-285750" defTabSz="4127500">
              <a:defRPr>
                <a:solidFill>
                  <a:schemeClr val="tx1"/>
                </a:solidFill>
                <a:latin typeface="Arial" charset="0"/>
                <a:ea typeface="ＭＳ Ｐゴシック" charset="0"/>
              </a:defRPr>
            </a:lvl2pPr>
            <a:lvl3pPr marL="1143000" indent="-228600" defTabSz="4127500">
              <a:defRPr>
                <a:solidFill>
                  <a:schemeClr val="tx1"/>
                </a:solidFill>
                <a:latin typeface="Arial" charset="0"/>
                <a:ea typeface="ＭＳ Ｐゴシック" charset="0"/>
              </a:defRPr>
            </a:lvl3pPr>
            <a:lvl4pPr marL="1600200" indent="-228600" defTabSz="4127500">
              <a:defRPr>
                <a:solidFill>
                  <a:schemeClr val="tx1"/>
                </a:solidFill>
                <a:latin typeface="Arial" charset="0"/>
                <a:ea typeface="ＭＳ Ｐゴシック" charset="0"/>
              </a:defRPr>
            </a:lvl4pPr>
            <a:lvl5pPr marL="2057400" indent="-228600" defTabSz="4127500">
              <a:defRPr>
                <a:solidFill>
                  <a:schemeClr val="tx1"/>
                </a:solidFill>
                <a:latin typeface="Arial" charset="0"/>
                <a:ea typeface="ＭＳ Ｐゴシック" charset="0"/>
              </a:defRPr>
            </a:lvl5pPr>
            <a:lvl6pPr marL="2514600" indent="-228600" defTabSz="4127500" eaLnBrk="0" fontAlgn="base" hangingPunct="0">
              <a:spcBef>
                <a:spcPct val="0"/>
              </a:spcBef>
              <a:spcAft>
                <a:spcPct val="0"/>
              </a:spcAft>
              <a:defRPr>
                <a:solidFill>
                  <a:schemeClr val="tx1"/>
                </a:solidFill>
                <a:latin typeface="Arial" charset="0"/>
                <a:ea typeface="ＭＳ Ｐゴシック" charset="0"/>
              </a:defRPr>
            </a:lvl6pPr>
            <a:lvl7pPr marL="2971800" indent="-228600" defTabSz="4127500" eaLnBrk="0" fontAlgn="base" hangingPunct="0">
              <a:spcBef>
                <a:spcPct val="0"/>
              </a:spcBef>
              <a:spcAft>
                <a:spcPct val="0"/>
              </a:spcAft>
              <a:defRPr>
                <a:solidFill>
                  <a:schemeClr val="tx1"/>
                </a:solidFill>
                <a:latin typeface="Arial" charset="0"/>
                <a:ea typeface="ＭＳ Ｐゴシック" charset="0"/>
              </a:defRPr>
            </a:lvl7pPr>
            <a:lvl8pPr marL="3429000" indent="-228600" defTabSz="4127500" eaLnBrk="0" fontAlgn="base" hangingPunct="0">
              <a:spcBef>
                <a:spcPct val="0"/>
              </a:spcBef>
              <a:spcAft>
                <a:spcPct val="0"/>
              </a:spcAft>
              <a:defRPr>
                <a:solidFill>
                  <a:schemeClr val="tx1"/>
                </a:solidFill>
                <a:latin typeface="Arial" charset="0"/>
                <a:ea typeface="ＭＳ Ｐゴシック" charset="0"/>
              </a:defRPr>
            </a:lvl8pPr>
            <a:lvl9pPr marL="3886200" indent="-228600" defTabSz="41275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130000"/>
              </a:lnSpc>
            </a:pPr>
            <a:r>
              <a:rPr lang="en-US" sz="2000" b="1" u="sng" dirty="0">
                <a:solidFill>
                  <a:srgbClr val="FF6600"/>
                </a:solidFill>
              </a:rPr>
              <a:t>Unmixed Image</a:t>
            </a:r>
          </a:p>
        </p:txBody>
      </p:sp>
      <p:graphicFrame>
        <p:nvGraphicFramePr>
          <p:cNvPr id="46091" name="Object 11"/>
          <p:cNvGraphicFramePr>
            <a:graphicFrameLocks noChangeAspect="1"/>
          </p:cNvGraphicFramePr>
          <p:nvPr>
            <p:extLst>
              <p:ext uri="{D42A27DB-BD31-4B8C-83A1-F6EECF244321}">
                <p14:modId xmlns:p14="http://schemas.microsoft.com/office/powerpoint/2010/main" val="1163910774"/>
              </p:ext>
            </p:extLst>
          </p:nvPr>
        </p:nvGraphicFramePr>
        <p:xfrm>
          <a:off x="0" y="3397250"/>
          <a:ext cx="5254625" cy="3460750"/>
        </p:xfrm>
        <a:graphic>
          <a:graphicData uri="http://schemas.openxmlformats.org/presentationml/2006/ole">
            <mc:AlternateContent xmlns:mc="http://schemas.openxmlformats.org/markup-compatibility/2006">
              <mc:Choice xmlns:v="urn:schemas-microsoft-com:vml" Requires="v">
                <p:oleObj spid="_x0000_s39996" name="Chart" r:id="rId4" imgW="5829383" imgH="3436546" progId="Excel.Chart.8">
                  <p:embed/>
                </p:oleObj>
              </mc:Choice>
              <mc:Fallback>
                <p:oleObj name="Chart" r:id="rId4" imgW="5829383" imgH="3436546"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97250"/>
                        <a:ext cx="5254625" cy="3460750"/>
                      </a:xfrm>
                      <a:prstGeom prst="rect">
                        <a:avLst/>
                      </a:prstGeom>
                      <a:noFill/>
                      <a:ln>
                        <a:solidFill>
                          <a:srgbClr val="000000"/>
                        </a:solidFill>
                      </a:ln>
                      <a:effectLst/>
                    </p:spPr>
                  </p:pic>
                </p:oleObj>
              </mc:Fallback>
            </mc:AlternateContent>
          </a:graphicData>
        </a:graphic>
      </p:graphicFrame>
      <p:pic>
        <p:nvPicPr>
          <p:cNvPr id="46092" name="Picture 12" descr="Overl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25" y="3429000"/>
            <a:ext cx="2960688" cy="296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3" name="Picture 13" descr="Summed Fluorescence (450-550 n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063" y="1758950"/>
            <a:ext cx="167005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4" name="Picture 14" descr="unmixed_A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6975" y="1758950"/>
            <a:ext cx="167005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5" name="Picture 15" descr="unmixed_GF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313" y="1758950"/>
            <a:ext cx="167005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6" name="Picture 16" descr="unmixed_B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7838" y="1758950"/>
            <a:ext cx="167005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97" name="Picture 17" descr="unmixed_RM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0288" y="1758950"/>
            <a:ext cx="1670050" cy="167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632574" y="6488669"/>
            <a:ext cx="2417763" cy="307777"/>
          </a:xfrm>
          <a:prstGeom prst="rect">
            <a:avLst/>
          </a:prstGeom>
          <a:noFill/>
        </p:spPr>
        <p:txBody>
          <a:bodyPr wrap="square" rtlCol="0">
            <a:spAutoFit/>
          </a:bodyPr>
          <a:lstStyle/>
          <a:p>
            <a:r>
              <a:rPr lang="en-US" sz="1400" dirty="0"/>
              <a:t>Slide from Silas </a:t>
            </a:r>
            <a:r>
              <a:rPr lang="en-US" sz="1400" dirty="0" err="1"/>
              <a:t>Leavesley</a:t>
            </a:r>
            <a:endParaRPr lang="en-US" sz="1400" dirty="0"/>
          </a:p>
        </p:txBody>
      </p:sp>
      <p:sp>
        <p:nvSpPr>
          <p:cNvPr id="3" name="Date Placeholder 2">
            <a:extLst>
              <a:ext uri="{FF2B5EF4-FFF2-40B4-BE49-F238E27FC236}">
                <a16:creationId xmlns:a16="http://schemas.microsoft.com/office/drawing/2014/main" id="{3E4FA392-8430-A94D-8EA9-D424324B3AD7}"/>
              </a:ext>
            </a:extLst>
          </p:cNvPr>
          <p:cNvSpPr>
            <a:spLocks noGrp="1"/>
          </p:cNvSpPr>
          <p:nvPr>
            <p:ph type="dt" sz="half" idx="10"/>
          </p:nvPr>
        </p:nvSpPr>
        <p:spPr/>
        <p:txBody>
          <a:bodyPr/>
          <a:lstStyle/>
          <a:p>
            <a:fld id="{06567535-580C-3042-8A02-A4AA7083FB59}" type="datetime13">
              <a:rPr lang="en-US" smtClean="0"/>
              <a:t>10:26:51 PM</a:t>
            </a:fld>
            <a:endParaRPr lang="en-US"/>
          </a:p>
        </p:txBody>
      </p:sp>
    </p:spTree>
    <p:extLst>
      <p:ext uri="{BB962C8B-B14F-4D97-AF65-F5344CB8AC3E}">
        <p14:creationId xmlns:p14="http://schemas.microsoft.com/office/powerpoint/2010/main" val="206177919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00" y="0"/>
            <a:ext cx="7924800" cy="762000"/>
          </a:xfrm>
        </p:spPr>
        <p:txBody>
          <a:bodyPr/>
          <a:lstStyle/>
          <a:p>
            <a:pPr eaLnBrk="1" hangingPunct="1"/>
            <a:r>
              <a:rPr lang="en-US" altLang="en-US" sz="3600"/>
              <a:t>Spectral “unmixing”</a:t>
            </a:r>
          </a:p>
        </p:txBody>
      </p:sp>
      <p:graphicFrame>
        <p:nvGraphicFramePr>
          <p:cNvPr id="4" name="Object 3"/>
          <p:cNvGraphicFramePr>
            <a:graphicFrameLocks noChangeAspect="1"/>
          </p:cNvGraphicFramePr>
          <p:nvPr/>
        </p:nvGraphicFramePr>
        <p:xfrm>
          <a:off x="2870200" y="1452563"/>
          <a:ext cx="3911600" cy="2611437"/>
        </p:xfrm>
        <a:graphic>
          <a:graphicData uri="http://schemas.openxmlformats.org/drawingml/2006/chart">
            <c:chart xmlns:c="http://schemas.openxmlformats.org/drawingml/2006/chart" xmlns:r="http://schemas.openxmlformats.org/officeDocument/2006/relationships" r:id="rId4"/>
          </a:graphicData>
        </a:graphic>
      </p:graphicFrame>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098925"/>
            <a:ext cx="2682875" cy="268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098925"/>
            <a:ext cx="2682875" cy="2682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90" name="AutoShape 6"/>
          <p:cNvSpPr>
            <a:spLocks noChangeArrowheads="1"/>
          </p:cNvSpPr>
          <p:nvPr/>
        </p:nvSpPr>
        <p:spPr bwMode="auto">
          <a:xfrm>
            <a:off x="4038600" y="5089525"/>
            <a:ext cx="1295400" cy="685800"/>
          </a:xfrm>
          <a:prstGeom prst="rightArrow">
            <a:avLst>
              <a:gd name="adj1" fmla="val 50000"/>
              <a:gd name="adj2" fmla="val 47222"/>
            </a:avLst>
          </a:prstGeom>
          <a:solidFill>
            <a:srgbClr val="CD8409"/>
          </a:solidFill>
          <a:ln w="9525">
            <a:solidFill>
              <a:srgbClr val="CD8409"/>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391" name="Line 7"/>
          <p:cNvSpPr>
            <a:spLocks noChangeShapeType="1"/>
          </p:cNvSpPr>
          <p:nvPr/>
        </p:nvSpPr>
        <p:spPr bwMode="auto">
          <a:xfrm>
            <a:off x="1371600" y="2895600"/>
            <a:ext cx="685800" cy="1295400"/>
          </a:xfrm>
          <a:prstGeom prst="line">
            <a:avLst/>
          </a:prstGeom>
          <a:noFill/>
          <a:ln w="76200">
            <a:solidFill>
              <a:srgbClr val="CD8409"/>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16392" name="Text Box 8"/>
          <p:cNvSpPr txBox="1">
            <a:spLocks noChangeArrowheads="1"/>
          </p:cNvSpPr>
          <p:nvPr/>
        </p:nvSpPr>
        <p:spPr bwMode="auto">
          <a:xfrm>
            <a:off x="220663" y="2117725"/>
            <a:ext cx="2738437" cy="83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cs typeface="Times New Roman" pitchFamily="18" charset="0"/>
              </a:rPr>
              <a:t>Human lymphocytes</a:t>
            </a:r>
          </a:p>
          <a:p>
            <a:pPr eaLnBrk="1" hangingPunct="1">
              <a:spcBef>
                <a:spcPct val="0"/>
              </a:spcBef>
              <a:buFontTx/>
              <a:buNone/>
            </a:pPr>
            <a:r>
              <a:rPr lang="en-US" altLang="en-US" sz="2400">
                <a:latin typeface="Times New Roman" pitchFamily="18" charset="0"/>
                <a:cs typeface="Times New Roman" pitchFamily="18" charset="0"/>
              </a:rPr>
              <a:t>FITC filter block</a:t>
            </a:r>
          </a:p>
        </p:txBody>
      </p:sp>
      <p:sp>
        <p:nvSpPr>
          <p:cNvPr id="16393" name="Line 9"/>
          <p:cNvSpPr>
            <a:spLocks noChangeShapeType="1"/>
          </p:cNvSpPr>
          <p:nvPr/>
        </p:nvSpPr>
        <p:spPr bwMode="auto">
          <a:xfrm flipH="1">
            <a:off x="7467600" y="3200400"/>
            <a:ext cx="533400" cy="990600"/>
          </a:xfrm>
          <a:prstGeom prst="line">
            <a:avLst/>
          </a:prstGeom>
          <a:noFill/>
          <a:ln w="76200">
            <a:solidFill>
              <a:srgbClr val="CD8409"/>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16394" name="Text Box 10"/>
          <p:cNvSpPr txBox="1">
            <a:spLocks noChangeArrowheads="1"/>
          </p:cNvSpPr>
          <p:nvPr/>
        </p:nvSpPr>
        <p:spPr bwMode="auto">
          <a:xfrm>
            <a:off x="6858000" y="2089150"/>
            <a:ext cx="208915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cs typeface="Times New Roman" pitchFamily="18" charset="0"/>
              </a:rPr>
              <a:t>Unmixed</a:t>
            </a:r>
          </a:p>
          <a:p>
            <a:pPr eaLnBrk="1" hangingPunct="1">
              <a:spcBef>
                <a:spcPct val="0"/>
              </a:spcBef>
              <a:buFontTx/>
              <a:buNone/>
            </a:pPr>
            <a:r>
              <a:rPr lang="en-US" altLang="en-US" sz="2400">
                <a:latin typeface="Times New Roman" pitchFamily="18" charset="0"/>
                <a:cs typeface="Times New Roman" pitchFamily="18" charset="0"/>
              </a:rPr>
              <a:t>DiOC</a:t>
            </a:r>
            <a:r>
              <a:rPr lang="en-US" altLang="en-US" sz="2400" baseline="-25000">
                <a:latin typeface="Times New Roman" pitchFamily="18" charset="0"/>
                <a:cs typeface="Times New Roman" pitchFamily="18" charset="0"/>
              </a:rPr>
              <a:t>6</a:t>
            </a:r>
            <a:r>
              <a:rPr lang="en-US" altLang="en-US" sz="2400">
                <a:latin typeface="Times New Roman" pitchFamily="18" charset="0"/>
                <a:cs typeface="Times New Roman" pitchFamily="18" charset="0"/>
              </a:rPr>
              <a:t>(3)</a:t>
            </a:r>
          </a:p>
          <a:p>
            <a:pPr eaLnBrk="1" hangingPunct="1">
              <a:spcBef>
                <a:spcPct val="0"/>
              </a:spcBef>
              <a:buFontTx/>
              <a:buNone/>
            </a:pPr>
            <a:r>
              <a:rPr lang="en-US" altLang="en-US" sz="2400">
                <a:latin typeface="Times New Roman" pitchFamily="18" charset="0"/>
                <a:cs typeface="Times New Roman" pitchFamily="18" charset="0"/>
              </a:rPr>
              <a:t>And bis-oxonol</a:t>
            </a:r>
          </a:p>
        </p:txBody>
      </p:sp>
      <p:sp>
        <p:nvSpPr>
          <p:cNvPr id="16395" name="Text Box 11"/>
          <p:cNvSpPr txBox="1">
            <a:spLocks noChangeArrowheads="1"/>
          </p:cNvSpPr>
          <p:nvPr/>
        </p:nvSpPr>
        <p:spPr bwMode="auto">
          <a:xfrm>
            <a:off x="1752600" y="838200"/>
            <a:ext cx="594360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latin typeface="Times New Roman" pitchFamily="18" charset="0"/>
                <a:cs typeface="Times New Roman" pitchFamily="18" charset="0"/>
              </a:rPr>
              <a:t>Dye 1:    bis-(1,3-dibutylbarbituric acid)trimethine oxonol, DiBAC</a:t>
            </a:r>
            <a:r>
              <a:rPr lang="en-US" altLang="en-US" sz="1400" baseline="-30000">
                <a:latin typeface="Times New Roman" pitchFamily="18" charset="0"/>
                <a:cs typeface="Times New Roman" pitchFamily="18" charset="0"/>
              </a:rPr>
              <a:t>4</a:t>
            </a:r>
            <a:r>
              <a:rPr lang="en-US" altLang="en-US" sz="1400">
                <a:latin typeface="Times New Roman" pitchFamily="18" charset="0"/>
                <a:cs typeface="Times New Roman" pitchFamily="18" charset="0"/>
              </a:rPr>
              <a:t>(3)</a:t>
            </a:r>
          </a:p>
          <a:p>
            <a:pPr eaLnBrk="1" hangingPunct="1">
              <a:spcBef>
                <a:spcPct val="0"/>
              </a:spcBef>
              <a:buFontTx/>
              <a:buNone/>
            </a:pPr>
            <a:r>
              <a:rPr lang="en-US" altLang="en-US" sz="1400">
                <a:latin typeface="Times New Roman" pitchFamily="18" charset="0"/>
                <a:cs typeface="Times New Roman" pitchFamily="18" charset="0"/>
              </a:rPr>
              <a:t>Dye 2:    3,3'-dihexyloxacarbocyanine iodide, DiOC</a:t>
            </a:r>
            <a:r>
              <a:rPr lang="en-US" altLang="en-US" sz="1400" baseline="-30000">
                <a:latin typeface="Times New Roman" pitchFamily="18" charset="0"/>
                <a:cs typeface="Times New Roman" pitchFamily="18" charset="0"/>
              </a:rPr>
              <a:t>6</a:t>
            </a:r>
            <a:r>
              <a:rPr lang="en-US" altLang="en-US" sz="1400">
                <a:latin typeface="Times New Roman" pitchFamily="18" charset="0"/>
                <a:cs typeface="Times New Roman" pitchFamily="18" charset="0"/>
              </a:rPr>
              <a:t>(3)</a:t>
            </a:r>
            <a:endParaRPr lang="en-US" altLang="en-US" sz="1800">
              <a:latin typeface="Times New Roman" pitchFamily="18" charset="0"/>
              <a:cs typeface="Times New Roman" pitchFamily="18" charset="0"/>
            </a:endParaRPr>
          </a:p>
        </p:txBody>
      </p:sp>
      <p:pic>
        <p:nvPicPr>
          <p:cNvPr id="16396" name="Picture 12" descr="lymp gre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609600"/>
            <a:ext cx="500063"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7" name="Picture 13" descr="lymp gree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1143000"/>
            <a:ext cx="48101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8" name="Text Box 14"/>
          <p:cNvSpPr txBox="1">
            <a:spLocks noChangeArrowheads="1"/>
          </p:cNvSpPr>
          <p:nvPr/>
        </p:nvSpPr>
        <p:spPr bwMode="auto">
          <a:xfrm>
            <a:off x="7451725" y="646113"/>
            <a:ext cx="819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Green</a:t>
            </a:r>
          </a:p>
        </p:txBody>
      </p:sp>
      <p:sp>
        <p:nvSpPr>
          <p:cNvPr id="16399" name="Text Box 15"/>
          <p:cNvSpPr txBox="1">
            <a:spLocks noChangeArrowheads="1"/>
          </p:cNvSpPr>
          <p:nvPr/>
        </p:nvSpPr>
        <p:spPr bwMode="auto">
          <a:xfrm>
            <a:off x="7467600" y="1157288"/>
            <a:ext cx="8191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Green</a:t>
            </a:r>
          </a:p>
        </p:txBody>
      </p:sp>
      <p:sp>
        <p:nvSpPr>
          <p:cNvPr id="16400" name="Text Box 18"/>
          <p:cNvSpPr txBox="1">
            <a:spLocks noChangeArrowheads="1"/>
          </p:cNvSpPr>
          <p:nvPr/>
        </p:nvSpPr>
        <p:spPr bwMode="auto">
          <a:xfrm>
            <a:off x="6613525" y="188913"/>
            <a:ext cx="8572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Before</a:t>
            </a:r>
          </a:p>
        </p:txBody>
      </p:sp>
      <p:grpSp>
        <p:nvGrpSpPr>
          <p:cNvPr id="53268" name="Group 20"/>
          <p:cNvGrpSpPr>
            <a:grpSpLocks/>
          </p:cNvGrpSpPr>
          <p:nvPr/>
        </p:nvGrpSpPr>
        <p:grpSpPr bwMode="auto">
          <a:xfrm>
            <a:off x="8213725" y="188913"/>
            <a:ext cx="666750" cy="1508125"/>
            <a:chOff x="5174" y="119"/>
            <a:chExt cx="420" cy="950"/>
          </a:xfrm>
        </p:grpSpPr>
        <p:graphicFrame>
          <p:nvGraphicFramePr>
            <p:cNvPr id="16410" name="Object 16"/>
            <p:cNvGraphicFramePr>
              <a:graphicFrameLocks noChangeAspect="1"/>
            </p:cNvGraphicFramePr>
            <p:nvPr/>
          </p:nvGraphicFramePr>
          <p:xfrm>
            <a:off x="5280" y="370"/>
            <a:ext cx="298" cy="326"/>
          </p:xfrm>
          <a:graphic>
            <a:graphicData uri="http://schemas.openxmlformats.org/presentationml/2006/ole">
              <mc:AlternateContent xmlns:mc="http://schemas.openxmlformats.org/markup-compatibility/2006">
                <mc:Choice xmlns:v="urn:schemas-microsoft-com:vml" Requires="v">
                  <p:oleObj spid="_x0000_s86058" name="Document" r:id="rId9" imgW="472317" imgH="517986" progId="XaraX.Document">
                    <p:embed/>
                  </p:oleObj>
                </mc:Choice>
                <mc:Fallback>
                  <p:oleObj name="Document" r:id="rId9" imgW="472317" imgH="517986" progId="XaraX.Document">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0" y="370"/>
                          <a:ext cx="298"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16411" name="Picture 17" descr="lymp gree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0" y="720"/>
              <a:ext cx="303"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12" name="Text Box 19"/>
            <p:cNvSpPr txBox="1">
              <a:spLocks noChangeArrowheads="1"/>
            </p:cNvSpPr>
            <p:nvPr/>
          </p:nvSpPr>
          <p:spPr bwMode="auto">
            <a:xfrm>
              <a:off x="5174" y="119"/>
              <a:ext cx="420"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After</a:t>
              </a:r>
            </a:p>
          </p:txBody>
        </p:sp>
      </p:grpSp>
      <p:sp>
        <p:nvSpPr>
          <p:cNvPr id="53269" name="Film"/>
          <p:cNvSpPr>
            <a:spLocks noEditPoints="1" noChangeArrowheads="1"/>
          </p:cNvSpPr>
          <p:nvPr/>
        </p:nvSpPr>
        <p:spPr bwMode="auto">
          <a:xfrm>
            <a:off x="8458200" y="63246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53270" name="Freeform 22"/>
          <p:cNvSpPr>
            <a:spLocks/>
          </p:cNvSpPr>
          <p:nvPr/>
        </p:nvSpPr>
        <p:spPr bwMode="auto">
          <a:xfrm>
            <a:off x="3009900" y="1651000"/>
            <a:ext cx="1293813" cy="996950"/>
          </a:xfrm>
          <a:custGeom>
            <a:avLst/>
            <a:gdLst>
              <a:gd name="T0" fmla="*/ 1764110057 w 815"/>
              <a:gd name="T1" fmla="*/ 433466875 h 628"/>
              <a:gd name="T2" fmla="*/ 1481852448 w 815"/>
              <a:gd name="T3" fmla="*/ 206652813 h 628"/>
              <a:gd name="T4" fmla="*/ 859374407 w 815"/>
              <a:gd name="T5" fmla="*/ 0 h 628"/>
              <a:gd name="T6" fmla="*/ 443547671 w 815"/>
              <a:gd name="T7" fmla="*/ 37803138 h 628"/>
              <a:gd name="T8" fmla="*/ 292338238 w 815"/>
              <a:gd name="T9" fmla="*/ 282257500 h 628"/>
              <a:gd name="T10" fmla="*/ 85685346 w 815"/>
              <a:gd name="T11" fmla="*/ 622479388 h 628"/>
              <a:gd name="T12" fmla="*/ 10080629 w 815"/>
              <a:gd name="T13" fmla="*/ 980341575 h 628"/>
              <a:gd name="T14" fmla="*/ 30241887 w 815"/>
              <a:gd name="T15" fmla="*/ 1318042513 h 628"/>
              <a:gd name="T16" fmla="*/ 463708929 w 815"/>
              <a:gd name="T17" fmla="*/ 1582658125 h 628"/>
              <a:gd name="T18" fmla="*/ 1217236733 w 815"/>
              <a:gd name="T19" fmla="*/ 1489413138 h 628"/>
              <a:gd name="T20" fmla="*/ 1423889625 w 815"/>
              <a:gd name="T21" fmla="*/ 1355844063 h 628"/>
              <a:gd name="T22" fmla="*/ 1970762949 w 815"/>
              <a:gd name="T23" fmla="*/ 771167813 h 628"/>
              <a:gd name="T24" fmla="*/ 2046367666 w 815"/>
              <a:gd name="T25" fmla="*/ 433466875 h 628"/>
              <a:gd name="T26" fmla="*/ 2026206408 w 815"/>
              <a:gd name="T27" fmla="*/ 320060638 h 628"/>
              <a:gd name="T28" fmla="*/ 1895158232 w 815"/>
              <a:gd name="T29" fmla="*/ 299899388 h 628"/>
              <a:gd name="T30" fmla="*/ 1444050883 w 815"/>
              <a:gd name="T31" fmla="*/ 206652813 h 6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15" h="628">
                <a:moveTo>
                  <a:pt x="700" y="172"/>
                </a:moveTo>
                <a:cubicBezTo>
                  <a:pt x="663" y="142"/>
                  <a:pt x="631" y="103"/>
                  <a:pt x="588" y="82"/>
                </a:cubicBezTo>
                <a:cubicBezTo>
                  <a:pt x="511" y="43"/>
                  <a:pt x="425" y="20"/>
                  <a:pt x="341" y="0"/>
                </a:cubicBezTo>
                <a:cubicBezTo>
                  <a:pt x="286" y="5"/>
                  <a:pt x="231" y="6"/>
                  <a:pt x="176" y="15"/>
                </a:cubicBezTo>
                <a:cubicBezTo>
                  <a:pt x="139" y="21"/>
                  <a:pt x="126" y="92"/>
                  <a:pt x="116" y="112"/>
                </a:cubicBezTo>
                <a:cubicBezTo>
                  <a:pt x="91" y="159"/>
                  <a:pt x="60" y="201"/>
                  <a:pt x="34" y="247"/>
                </a:cubicBezTo>
                <a:cubicBezTo>
                  <a:pt x="26" y="295"/>
                  <a:pt x="14" y="342"/>
                  <a:pt x="4" y="389"/>
                </a:cubicBezTo>
                <a:cubicBezTo>
                  <a:pt x="7" y="434"/>
                  <a:pt x="0" y="480"/>
                  <a:pt x="12" y="523"/>
                </a:cubicBezTo>
                <a:cubicBezTo>
                  <a:pt x="26" y="572"/>
                  <a:pt x="146" y="622"/>
                  <a:pt x="184" y="628"/>
                </a:cubicBezTo>
                <a:cubicBezTo>
                  <a:pt x="292" y="618"/>
                  <a:pt x="385" y="621"/>
                  <a:pt x="483" y="591"/>
                </a:cubicBezTo>
                <a:cubicBezTo>
                  <a:pt x="511" y="570"/>
                  <a:pt x="540" y="562"/>
                  <a:pt x="565" y="538"/>
                </a:cubicBezTo>
                <a:cubicBezTo>
                  <a:pt x="641" y="467"/>
                  <a:pt x="720" y="391"/>
                  <a:pt x="782" y="306"/>
                </a:cubicBezTo>
                <a:cubicBezTo>
                  <a:pt x="797" y="261"/>
                  <a:pt x="805" y="219"/>
                  <a:pt x="812" y="172"/>
                </a:cubicBezTo>
                <a:cubicBezTo>
                  <a:pt x="809" y="157"/>
                  <a:pt x="815" y="137"/>
                  <a:pt x="804" y="127"/>
                </a:cubicBezTo>
                <a:cubicBezTo>
                  <a:pt x="791" y="115"/>
                  <a:pt x="769" y="123"/>
                  <a:pt x="752" y="119"/>
                </a:cubicBezTo>
                <a:cubicBezTo>
                  <a:pt x="709" y="110"/>
                  <a:pt x="626" y="82"/>
                  <a:pt x="573" y="82"/>
                </a:cubicBezTo>
              </a:path>
            </a:pathLst>
          </a:custGeom>
          <a:noFill/>
          <a:ln w="57150" cmpd="sng">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3271" name="Film"/>
          <p:cNvSpPr>
            <a:spLocks noEditPoints="1" noChangeArrowheads="1"/>
          </p:cNvSpPr>
          <p:nvPr/>
        </p:nvSpPr>
        <p:spPr bwMode="auto">
          <a:xfrm>
            <a:off x="8763000" y="63246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Rectangle 1"/>
          <p:cNvSpPr/>
          <p:nvPr/>
        </p:nvSpPr>
        <p:spPr>
          <a:xfrm>
            <a:off x="3200400" y="1341438"/>
            <a:ext cx="455613" cy="2354262"/>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3673475" y="1354138"/>
            <a:ext cx="457200" cy="2354262"/>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4130675" y="1341438"/>
            <a:ext cx="455613" cy="2354262"/>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4598988" y="1355725"/>
            <a:ext cx="455612" cy="2354263"/>
          </a:xfrm>
          <a:prstGeom prst="rect">
            <a:avLst/>
          </a:prstGeom>
          <a:solidFill>
            <a:srgbClr val="BBE0E3">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18" name="Picture 34" descr="C:\image database Related\spectral\red curve.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97500" y="4953000"/>
            <a:ext cx="2697868" cy="154829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4004401" y="4098925"/>
            <a:ext cx="4479925" cy="2759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17" name="Picture 33" descr="C:\image database Related\spectral\green curve.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2257" y="5257800"/>
            <a:ext cx="2693943" cy="126682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1666208" y="4314565"/>
            <a:ext cx="1762792" cy="2467235"/>
            <a:chOff x="1666208" y="4314565"/>
            <a:chExt cx="1762792" cy="2467235"/>
          </a:xfrm>
        </p:grpSpPr>
        <p:sp>
          <p:nvSpPr>
            <p:cNvPr id="5" name="Freeform 4"/>
            <p:cNvSpPr/>
            <p:nvPr/>
          </p:nvSpPr>
          <p:spPr>
            <a:xfrm>
              <a:off x="2495006" y="431456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666208" y="5181600"/>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885408" y="53661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114008" y="64329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771608" y="5289925"/>
            <a:ext cx="1000792" cy="425075"/>
            <a:chOff x="6771608" y="5289925"/>
            <a:chExt cx="1000792" cy="425075"/>
          </a:xfrm>
        </p:grpSpPr>
        <p:sp>
          <p:nvSpPr>
            <p:cNvPr id="37" name="Freeform 36"/>
            <p:cNvSpPr/>
            <p:nvPr/>
          </p:nvSpPr>
          <p:spPr>
            <a:xfrm>
              <a:off x="6771608" y="52899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457408" y="5366125"/>
              <a:ext cx="314992" cy="348875"/>
            </a:xfrm>
            <a:custGeom>
              <a:avLst/>
              <a:gdLst>
                <a:gd name="connsiteX0" fmla="*/ 274320 w 314992"/>
                <a:gd name="connsiteY0" fmla="*/ 48429 h 348875"/>
                <a:gd name="connsiteX1" fmla="*/ 52251 w 314992"/>
                <a:gd name="connsiteY1" fmla="*/ 22304 h 348875"/>
                <a:gd name="connsiteX2" fmla="*/ 13063 w 314992"/>
                <a:gd name="connsiteY2" fmla="*/ 152932 h 348875"/>
                <a:gd name="connsiteX3" fmla="*/ 0 w 314992"/>
                <a:gd name="connsiteY3" fmla="*/ 192121 h 348875"/>
                <a:gd name="connsiteX4" fmla="*/ 52251 w 314992"/>
                <a:gd name="connsiteY4" fmla="*/ 335812 h 348875"/>
                <a:gd name="connsiteX5" fmla="*/ 104503 w 314992"/>
                <a:gd name="connsiteY5" fmla="*/ 348875 h 348875"/>
                <a:gd name="connsiteX6" fmla="*/ 300445 w 314992"/>
                <a:gd name="connsiteY6" fmla="*/ 335812 h 348875"/>
                <a:gd name="connsiteX7" fmla="*/ 313508 w 314992"/>
                <a:gd name="connsiteY7" fmla="*/ 296624 h 348875"/>
                <a:gd name="connsiteX8" fmla="*/ 313508 w 314992"/>
                <a:gd name="connsiteY8" fmla="*/ 165995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992" h="348875">
                  <a:moveTo>
                    <a:pt x="274320" y="48429"/>
                  </a:moveTo>
                  <a:cubicBezTo>
                    <a:pt x="201884" y="17385"/>
                    <a:pt x="137721" y="-27553"/>
                    <a:pt x="52251" y="22304"/>
                  </a:cubicBezTo>
                  <a:cubicBezTo>
                    <a:pt x="41605" y="28514"/>
                    <a:pt x="19011" y="132114"/>
                    <a:pt x="13063" y="152932"/>
                  </a:cubicBezTo>
                  <a:cubicBezTo>
                    <a:pt x="9280" y="166172"/>
                    <a:pt x="4354" y="179058"/>
                    <a:pt x="0" y="192121"/>
                  </a:cubicBezTo>
                  <a:cubicBezTo>
                    <a:pt x="9774" y="280083"/>
                    <a:pt x="-17744" y="305814"/>
                    <a:pt x="52251" y="335812"/>
                  </a:cubicBezTo>
                  <a:cubicBezTo>
                    <a:pt x="68753" y="342884"/>
                    <a:pt x="87086" y="344521"/>
                    <a:pt x="104503" y="348875"/>
                  </a:cubicBezTo>
                  <a:cubicBezTo>
                    <a:pt x="169817" y="344521"/>
                    <a:pt x="236940" y="351688"/>
                    <a:pt x="300445" y="335812"/>
                  </a:cubicBezTo>
                  <a:cubicBezTo>
                    <a:pt x="313803" y="332472"/>
                    <a:pt x="312452" y="310353"/>
                    <a:pt x="313508" y="296624"/>
                  </a:cubicBezTo>
                  <a:cubicBezTo>
                    <a:pt x="316848" y="253209"/>
                    <a:pt x="313508" y="209538"/>
                    <a:pt x="313508" y="165995"/>
                  </a:cubicBez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a:grpSpLocks/>
          </p:cNvGrpSpPr>
          <p:nvPr/>
        </p:nvGrpSpPr>
        <p:grpSpPr bwMode="auto">
          <a:xfrm>
            <a:off x="461047" y="151671"/>
            <a:ext cx="1128834" cy="2023204"/>
            <a:chOff x="7779967" y="139833"/>
            <a:chExt cx="1521500" cy="2984367"/>
          </a:xfrm>
        </p:grpSpPr>
        <p:sp>
          <p:nvSpPr>
            <p:cNvPr id="42" name="TextBox 1"/>
            <p:cNvSpPr txBox="1">
              <a:spLocks noChangeArrowheads="1"/>
            </p:cNvSpPr>
            <p:nvPr/>
          </p:nvSpPr>
          <p:spPr bwMode="auto">
            <a:xfrm>
              <a:off x="7779967" y="139833"/>
              <a:ext cx="1521500" cy="722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dirty="0">
                  <a:solidFill>
                    <a:srgbClr val="FF0000"/>
                  </a:solidFill>
                </a:rPr>
                <a:t>Cell</a:t>
              </a:r>
            </a:p>
            <a:p>
              <a:pPr algn="ctr" eaLnBrk="1" hangingPunct="1"/>
              <a:r>
                <a:rPr lang="en-US" altLang="en-US" sz="1400" b="1" dirty="0">
                  <a:solidFill>
                    <a:srgbClr val="FF0000"/>
                  </a:solidFill>
                </a:rPr>
                <a:t>Fingerprint</a:t>
              </a:r>
            </a:p>
          </p:txBody>
        </p:sp>
        <p:pic>
          <p:nvPicPr>
            <p:cNvPr id="43"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79967" y="1159241"/>
              <a:ext cx="1357093" cy="1964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8" name="Date Placeholder 7">
            <a:extLst>
              <a:ext uri="{FF2B5EF4-FFF2-40B4-BE49-F238E27FC236}">
                <a16:creationId xmlns:a16="http://schemas.microsoft.com/office/drawing/2014/main" id="{36F70506-2902-C140-8EA1-8DDB2207261D}"/>
              </a:ext>
            </a:extLst>
          </p:cNvPr>
          <p:cNvSpPr>
            <a:spLocks noGrp="1"/>
          </p:cNvSpPr>
          <p:nvPr>
            <p:ph type="dt" sz="half" idx="10"/>
          </p:nvPr>
        </p:nvSpPr>
        <p:spPr/>
        <p:txBody>
          <a:bodyPr/>
          <a:lstStyle/>
          <a:p>
            <a:fld id="{9C40046D-896A-304D-9179-40CEC3FE39A5}" type="datetime13">
              <a:rPr lang="en-US" smtClean="0"/>
              <a:t>10:26:51 PM</a:t>
            </a:fld>
            <a:endParaRPr lang="en-US"/>
          </a:p>
        </p:txBody>
      </p:sp>
    </p:spTree>
    <p:extLst>
      <p:ext uri="{BB962C8B-B14F-4D97-AF65-F5344CB8AC3E}">
        <p14:creationId xmlns:p14="http://schemas.microsoft.com/office/powerpoint/2010/main" val="1316879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par>
                          <p:cTn id="8" fill="hold" nodeType="withGroup">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par>
                          <p:cTn id="12" fill="hold" nodeType="withGroup">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par>
                          <p:cTn id="16" fill="hold" nodeType="withGroup">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53270"/>
                                        </p:tgtEl>
                                        <p:attrNameLst>
                                          <p:attrName>style.visibility</p:attrName>
                                        </p:attrNameLst>
                                      </p:cBhvr>
                                      <p:to>
                                        <p:strVal val="visible"/>
                                      </p:to>
                                    </p:set>
                                    <p:anim calcmode="lin" valueType="num">
                                      <p:cBhvr>
                                        <p:cTn id="24" dur="500" fill="hold"/>
                                        <p:tgtEl>
                                          <p:spTgt spid="53270"/>
                                        </p:tgtEl>
                                        <p:attrNameLst>
                                          <p:attrName>ppt_w</p:attrName>
                                        </p:attrNameLst>
                                      </p:cBhvr>
                                      <p:tavLst>
                                        <p:tav tm="0">
                                          <p:val>
                                            <p:fltVal val="0"/>
                                          </p:val>
                                        </p:tav>
                                        <p:tav tm="100000">
                                          <p:val>
                                            <p:strVal val="#ppt_w"/>
                                          </p:val>
                                        </p:tav>
                                      </p:tavLst>
                                    </p:anim>
                                    <p:anim calcmode="lin" valueType="num">
                                      <p:cBhvr>
                                        <p:cTn id="25" dur="500" fill="hold"/>
                                        <p:tgtEl>
                                          <p:spTgt spid="53270"/>
                                        </p:tgtEl>
                                        <p:attrNameLst>
                                          <p:attrName>ppt_h</p:attrName>
                                        </p:attrNameLst>
                                      </p:cBhvr>
                                      <p:tavLst>
                                        <p:tav tm="0">
                                          <p:val>
                                            <p:fltVal val="0"/>
                                          </p:val>
                                        </p:tav>
                                        <p:tav tm="100000">
                                          <p:val>
                                            <p:strVal val="#ppt_h"/>
                                          </p:val>
                                        </p:tav>
                                      </p:tavLst>
                                    </p:anim>
                                    <p:animEffect transition="in" filter="fade">
                                      <p:cBhvr>
                                        <p:cTn id="26" dur="500"/>
                                        <p:tgtEl>
                                          <p:spTgt spid="53270"/>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3" presetClass="exit" presetSubtype="10" fill="hold" grpId="0" nodeType="withEffect">
                                  <p:stCondLst>
                                    <p:cond delay="0"/>
                                  </p:stCondLst>
                                  <p:childTnLst>
                                    <p:animEffect transition="out" filter="blinds(horizontal)">
                                      <p:cBhvr>
                                        <p:cTn id="32" dur="500"/>
                                        <p:tgtEl>
                                          <p:spTgt spid="53271"/>
                                        </p:tgtEl>
                                      </p:cBhvr>
                                    </p:animEffect>
                                    <p:set>
                                      <p:cBhvr>
                                        <p:cTn id="33" dur="1" fill="hold">
                                          <p:stCondLst>
                                            <p:cond delay="499"/>
                                          </p:stCondLst>
                                        </p:cTn>
                                        <p:tgtEl>
                                          <p:spTgt spid="5327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3268"/>
                                        </p:tgtEl>
                                        <p:attrNameLst>
                                          <p:attrName>style.visibility</p:attrName>
                                        </p:attrNameLst>
                                      </p:cBhvr>
                                      <p:to>
                                        <p:strVal val="visible"/>
                                      </p:to>
                                    </p:set>
                                    <p:animEffect transition="in" filter="dissolve">
                                      <p:cBhvr>
                                        <p:cTn id="38" dur="500"/>
                                        <p:tgtEl>
                                          <p:spTgt spid="53268"/>
                                        </p:tgtEl>
                                      </p:cBhvr>
                                    </p:animEffect>
                                  </p:childTnLst>
                                </p:cTn>
                              </p:par>
                              <p:par>
                                <p:cTn id="39" presetID="3" presetClass="exit" presetSubtype="10" fill="hold" grpId="0" nodeType="withEffect">
                                  <p:stCondLst>
                                    <p:cond delay="0"/>
                                  </p:stCondLst>
                                  <p:childTnLst>
                                    <p:animEffect transition="out" filter="blinds(horizontal)">
                                      <p:cBhvr>
                                        <p:cTn id="40" dur="500"/>
                                        <p:tgtEl>
                                          <p:spTgt spid="53269"/>
                                        </p:tgtEl>
                                      </p:cBhvr>
                                    </p:animEffect>
                                    <p:set>
                                      <p:cBhvr>
                                        <p:cTn id="41" dur="1" fill="hold">
                                          <p:stCondLst>
                                            <p:cond delay="499"/>
                                          </p:stCondLst>
                                        </p:cTn>
                                        <p:tgtEl>
                                          <p:spTgt spid="53269"/>
                                        </p:tgtEl>
                                        <p:attrNameLst>
                                          <p:attrName>style.visibility</p:attrName>
                                        </p:attrNameLst>
                                      </p:cBhvr>
                                      <p:to>
                                        <p:strVal val="hidden"/>
                                      </p:to>
                                    </p:set>
                                  </p:childTnLst>
                                </p:cTn>
                              </p:par>
                            </p:childTnLst>
                          </p:cTn>
                        </p:par>
                        <p:par>
                          <p:cTn id="42" fill="hold">
                            <p:stCondLst>
                              <p:cond delay="500"/>
                            </p:stCondLst>
                            <p:childTnLst>
                              <p:par>
                                <p:cTn id="43" presetID="10" presetClass="exit" presetSubtype="0" fill="hold" grpId="0" nodeType="afterEffect">
                                  <p:stCondLst>
                                    <p:cond delay="200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6417"/>
                                        </p:tgtEl>
                                        <p:attrNameLst>
                                          <p:attrName>style.visibility</p:attrName>
                                        </p:attrNameLst>
                                      </p:cBhvr>
                                      <p:to>
                                        <p:strVal val="visible"/>
                                      </p:to>
                                    </p:set>
                                    <p:animEffect transition="in" filter="fade">
                                      <p:cBhvr>
                                        <p:cTn id="49" dur="500"/>
                                        <p:tgtEl>
                                          <p:spTgt spid="16417"/>
                                        </p:tgtEl>
                                      </p:cBhvr>
                                    </p:animEffect>
                                  </p:childTnLst>
                                </p:cTn>
                              </p:par>
                            </p:childTnLst>
                          </p:cTn>
                        </p:par>
                        <p:par>
                          <p:cTn id="50" fill="hold">
                            <p:stCondLst>
                              <p:cond delay="3500"/>
                            </p:stCondLst>
                            <p:childTnLst>
                              <p:par>
                                <p:cTn id="51" presetID="10"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16418"/>
                                        </p:tgtEl>
                                        <p:attrNameLst>
                                          <p:attrName>style.visibility</p:attrName>
                                        </p:attrNameLst>
                                      </p:cBhvr>
                                      <p:to>
                                        <p:strVal val="visible"/>
                                      </p:to>
                                    </p:set>
                                    <p:animEffect transition="in" filter="fade">
                                      <p:cBhvr>
                                        <p:cTn id="57" dur="500"/>
                                        <p:tgtEl>
                                          <p:spTgt spid="16418"/>
                                        </p:tgtEl>
                                      </p:cBhvr>
                                    </p:animEffect>
                                  </p:childTnLst>
                                </p:cTn>
                              </p:par>
                            </p:childTnLst>
                          </p:cTn>
                        </p:par>
                        <p:par>
                          <p:cTn id="58" fill="hold">
                            <p:stCondLst>
                              <p:cond delay="4500"/>
                            </p:stCondLst>
                            <p:childTnLst>
                              <p:par>
                                <p:cTn id="59" presetID="10"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9" grpId="0" animBg="1"/>
      <p:bldP spid="53270" grpId="0" animBg="1"/>
      <p:bldP spid="53271" grpId="0" animBg="1"/>
      <p:bldP spid="2" grpId="0" animBg="1"/>
      <p:bldP spid="28" grpId="0" animBg="1"/>
      <p:bldP spid="29" grpId="0" animBg="1"/>
      <p:bldP spid="30"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04" name="Rectangle 80"/>
          <p:cNvSpPr>
            <a:spLocks noChangeArrowheads="1"/>
          </p:cNvSpPr>
          <p:nvPr/>
        </p:nvSpPr>
        <p:spPr bwMode="auto">
          <a:xfrm>
            <a:off x="7110413" y="1295400"/>
            <a:ext cx="228600" cy="14478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26" name="Rectangle 2"/>
          <p:cNvSpPr>
            <a:spLocks noGrp="1" noChangeArrowheads="1"/>
          </p:cNvSpPr>
          <p:nvPr>
            <p:ph type="title"/>
          </p:nvPr>
        </p:nvSpPr>
        <p:spPr>
          <a:xfrm>
            <a:off x="-55553" y="990600"/>
            <a:ext cx="6007233" cy="609600"/>
          </a:xfrm>
        </p:spPr>
        <p:txBody>
          <a:bodyPr>
            <a:normAutofit/>
          </a:bodyPr>
          <a:lstStyle/>
          <a:p>
            <a:r>
              <a:rPr lang="en-US" altLang="en-US" sz="2800" dirty="0"/>
              <a:t>Advanced polychromatic cytometry</a:t>
            </a:r>
          </a:p>
        </p:txBody>
      </p:sp>
      <p:pic>
        <p:nvPicPr>
          <p:cNvPr id="205827"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6200" y="1735138"/>
            <a:ext cx="5791200" cy="4343400"/>
          </a:xfrm>
          <a:noFill/>
          <a:ln/>
          <a:extLst>
            <a:ext uri="{91240B29-F687-4f45-9708-019B960494DF}">
              <a14:hiddenLine xmlns:a14="http://schemas.microsoft.com/office/drawing/2010/main" xmlns="" w="9525" cap="flat" cmpd="sng">
                <a:solidFill>
                  <a:schemeClr val="tx1"/>
                </a:solidFill>
                <a:prstDash val="solid"/>
                <a:miter lim="800000"/>
                <a:headEnd type="none" w="med" len="med"/>
                <a:tailEnd type="none" w="med" len="med"/>
              </a14:hiddenLine>
            </a:ext>
          </a:extLst>
        </p:spPr>
      </p:pic>
      <p:graphicFrame>
        <p:nvGraphicFramePr>
          <p:cNvPr id="205828" name="Object 4"/>
          <p:cNvGraphicFramePr>
            <a:graphicFrameLocks noGrp="1" noChangeAspect="1"/>
          </p:cNvGraphicFramePr>
          <p:nvPr>
            <p:ph sz="half" idx="2"/>
          </p:nvPr>
        </p:nvGraphicFramePr>
        <p:xfrm>
          <a:off x="6577013" y="4038600"/>
          <a:ext cx="2109787" cy="2362200"/>
        </p:xfrm>
        <a:graphic>
          <a:graphicData uri="http://schemas.openxmlformats.org/presentationml/2006/ole">
            <mc:AlternateContent xmlns:mc="http://schemas.openxmlformats.org/markup-compatibility/2006">
              <mc:Choice xmlns:v="urn:schemas-microsoft-com:vml" Requires="v">
                <p:oleObj spid="_x0000_s87118" name="Image" r:id="rId5" imgW="4777974" imgH="5349806" progId="Photoshop.Image.5">
                  <p:embed/>
                </p:oleObj>
              </mc:Choice>
              <mc:Fallback>
                <p:oleObj name="Image" r:id="rId5" imgW="4777974" imgH="5349806" progId="Photoshop.Image.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7013" y="4038600"/>
                        <a:ext cx="2109787"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5830" name="Oval 6"/>
          <p:cNvSpPr>
            <a:spLocks noChangeArrowheads="1"/>
          </p:cNvSpPr>
          <p:nvPr/>
        </p:nvSpPr>
        <p:spPr bwMode="auto">
          <a:xfrm>
            <a:off x="1600200" y="57737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31" name="Oval 7"/>
          <p:cNvSpPr>
            <a:spLocks noChangeArrowheads="1"/>
          </p:cNvSpPr>
          <p:nvPr/>
        </p:nvSpPr>
        <p:spPr bwMode="auto">
          <a:xfrm>
            <a:off x="1143000" y="54689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32" name="Oval 8"/>
          <p:cNvSpPr>
            <a:spLocks noChangeArrowheads="1"/>
          </p:cNvSpPr>
          <p:nvPr/>
        </p:nvSpPr>
        <p:spPr bwMode="auto">
          <a:xfrm>
            <a:off x="685800" y="52403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33" name="Oval 9"/>
          <p:cNvSpPr>
            <a:spLocks noChangeArrowheads="1"/>
          </p:cNvSpPr>
          <p:nvPr/>
        </p:nvSpPr>
        <p:spPr bwMode="auto">
          <a:xfrm>
            <a:off x="76200" y="44021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34" name="Oval 10"/>
          <p:cNvSpPr>
            <a:spLocks noChangeArrowheads="1"/>
          </p:cNvSpPr>
          <p:nvPr/>
        </p:nvSpPr>
        <p:spPr bwMode="auto">
          <a:xfrm>
            <a:off x="685800" y="38687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35" name="Oval 11"/>
          <p:cNvSpPr>
            <a:spLocks noChangeArrowheads="1"/>
          </p:cNvSpPr>
          <p:nvPr/>
        </p:nvSpPr>
        <p:spPr bwMode="auto">
          <a:xfrm>
            <a:off x="1219200" y="37163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36" name="Oval 12"/>
          <p:cNvSpPr>
            <a:spLocks noChangeArrowheads="1"/>
          </p:cNvSpPr>
          <p:nvPr/>
        </p:nvSpPr>
        <p:spPr bwMode="auto">
          <a:xfrm>
            <a:off x="1676400" y="34115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37" name="Oval 13"/>
          <p:cNvSpPr>
            <a:spLocks noChangeArrowheads="1"/>
          </p:cNvSpPr>
          <p:nvPr/>
        </p:nvSpPr>
        <p:spPr bwMode="auto">
          <a:xfrm>
            <a:off x="3352800" y="47069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38" name="Oval 14"/>
          <p:cNvSpPr>
            <a:spLocks noChangeArrowheads="1"/>
          </p:cNvSpPr>
          <p:nvPr/>
        </p:nvSpPr>
        <p:spPr bwMode="auto">
          <a:xfrm>
            <a:off x="4876800" y="34877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39" name="Oval 15"/>
          <p:cNvSpPr>
            <a:spLocks noChangeArrowheads="1"/>
          </p:cNvSpPr>
          <p:nvPr/>
        </p:nvSpPr>
        <p:spPr bwMode="auto">
          <a:xfrm>
            <a:off x="3962400" y="22685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0" name="Oval 16"/>
          <p:cNvSpPr>
            <a:spLocks noChangeArrowheads="1"/>
          </p:cNvSpPr>
          <p:nvPr/>
        </p:nvSpPr>
        <p:spPr bwMode="auto">
          <a:xfrm>
            <a:off x="5638800" y="26495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1" name="Oval 17"/>
          <p:cNvSpPr>
            <a:spLocks noChangeArrowheads="1"/>
          </p:cNvSpPr>
          <p:nvPr/>
        </p:nvSpPr>
        <p:spPr bwMode="auto">
          <a:xfrm>
            <a:off x="5257800" y="26495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2" name="Oval 18"/>
          <p:cNvSpPr>
            <a:spLocks noChangeArrowheads="1"/>
          </p:cNvSpPr>
          <p:nvPr/>
        </p:nvSpPr>
        <p:spPr bwMode="auto">
          <a:xfrm>
            <a:off x="4876800" y="24971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3" name="Oval 19"/>
          <p:cNvSpPr>
            <a:spLocks noChangeArrowheads="1"/>
          </p:cNvSpPr>
          <p:nvPr/>
        </p:nvSpPr>
        <p:spPr bwMode="auto">
          <a:xfrm>
            <a:off x="3429000" y="28019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4" name="Oval 20"/>
          <p:cNvSpPr>
            <a:spLocks noChangeArrowheads="1"/>
          </p:cNvSpPr>
          <p:nvPr/>
        </p:nvSpPr>
        <p:spPr bwMode="auto">
          <a:xfrm>
            <a:off x="3505200" y="25733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5" name="Rectangle 21"/>
          <p:cNvSpPr>
            <a:spLocks noChangeArrowheads="1"/>
          </p:cNvSpPr>
          <p:nvPr/>
        </p:nvSpPr>
        <p:spPr bwMode="auto">
          <a:xfrm rot="-1012896">
            <a:off x="1219200" y="3944938"/>
            <a:ext cx="457200" cy="873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6" name="Rectangle 22"/>
          <p:cNvSpPr>
            <a:spLocks noChangeArrowheads="1"/>
          </p:cNvSpPr>
          <p:nvPr/>
        </p:nvSpPr>
        <p:spPr bwMode="auto">
          <a:xfrm rot="1601888">
            <a:off x="2060575" y="5222875"/>
            <a:ext cx="457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7" name="Rectangle 23"/>
          <p:cNvSpPr>
            <a:spLocks noChangeArrowheads="1"/>
          </p:cNvSpPr>
          <p:nvPr/>
        </p:nvSpPr>
        <p:spPr bwMode="auto">
          <a:xfrm rot="1601888">
            <a:off x="1590675" y="4968875"/>
            <a:ext cx="3810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8" name="Rectangle 24"/>
          <p:cNvSpPr>
            <a:spLocks noChangeArrowheads="1"/>
          </p:cNvSpPr>
          <p:nvPr/>
        </p:nvSpPr>
        <p:spPr bwMode="auto">
          <a:xfrm rot="1601888">
            <a:off x="1141413" y="4700588"/>
            <a:ext cx="457200" cy="1381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49" name="Rectangle 25"/>
          <p:cNvSpPr>
            <a:spLocks noChangeArrowheads="1"/>
          </p:cNvSpPr>
          <p:nvPr/>
        </p:nvSpPr>
        <p:spPr bwMode="auto">
          <a:xfrm>
            <a:off x="1371600" y="4249738"/>
            <a:ext cx="457200" cy="809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50" name="Rectangle 26"/>
          <p:cNvSpPr>
            <a:spLocks noChangeArrowheads="1"/>
          </p:cNvSpPr>
          <p:nvPr/>
        </p:nvSpPr>
        <p:spPr bwMode="auto">
          <a:xfrm rot="1601888">
            <a:off x="3575050" y="4117975"/>
            <a:ext cx="382588" cy="809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51" name="Rectangle 27"/>
          <p:cNvSpPr>
            <a:spLocks noChangeArrowheads="1"/>
          </p:cNvSpPr>
          <p:nvPr/>
        </p:nvSpPr>
        <p:spPr bwMode="auto">
          <a:xfrm rot="1601888">
            <a:off x="3690938" y="4044950"/>
            <a:ext cx="366712" cy="746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53" name="Rectangle 29"/>
          <p:cNvSpPr>
            <a:spLocks noChangeArrowheads="1"/>
          </p:cNvSpPr>
          <p:nvPr/>
        </p:nvSpPr>
        <p:spPr bwMode="auto">
          <a:xfrm rot="3470226">
            <a:off x="3048000" y="3986213"/>
            <a:ext cx="266700" cy="1143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54" name="Rectangle 30"/>
          <p:cNvSpPr>
            <a:spLocks noChangeArrowheads="1"/>
          </p:cNvSpPr>
          <p:nvPr/>
        </p:nvSpPr>
        <p:spPr bwMode="auto">
          <a:xfrm rot="1034149">
            <a:off x="4572000" y="3411538"/>
            <a:ext cx="3048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55" name="Rectangle 31"/>
          <p:cNvSpPr>
            <a:spLocks noChangeArrowheads="1"/>
          </p:cNvSpPr>
          <p:nvPr/>
        </p:nvSpPr>
        <p:spPr bwMode="auto">
          <a:xfrm rot="3782339">
            <a:off x="3848100" y="3106738"/>
            <a:ext cx="3048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56" name="Rectangle 32"/>
          <p:cNvSpPr>
            <a:spLocks noChangeArrowheads="1"/>
          </p:cNvSpPr>
          <p:nvPr/>
        </p:nvSpPr>
        <p:spPr bwMode="auto">
          <a:xfrm rot="1561775">
            <a:off x="1363663" y="4587875"/>
            <a:ext cx="3810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57" name="Rectangle 33"/>
          <p:cNvSpPr>
            <a:spLocks noChangeArrowheads="1"/>
          </p:cNvSpPr>
          <p:nvPr/>
        </p:nvSpPr>
        <p:spPr bwMode="auto">
          <a:xfrm rot="-168658">
            <a:off x="381000" y="4783138"/>
            <a:ext cx="5334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58" name="Rectangle 34"/>
          <p:cNvSpPr>
            <a:spLocks noChangeArrowheads="1"/>
          </p:cNvSpPr>
          <p:nvPr/>
        </p:nvSpPr>
        <p:spPr bwMode="auto">
          <a:xfrm rot="-1543997">
            <a:off x="171450" y="4630738"/>
            <a:ext cx="4572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59" name="Rectangle 35"/>
          <p:cNvSpPr>
            <a:spLocks noChangeArrowheads="1"/>
          </p:cNvSpPr>
          <p:nvPr/>
        </p:nvSpPr>
        <p:spPr bwMode="auto">
          <a:xfrm rot="4760927">
            <a:off x="2760663" y="4821238"/>
            <a:ext cx="3048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60" name="Rectangle 36"/>
          <p:cNvSpPr>
            <a:spLocks noChangeArrowheads="1"/>
          </p:cNvSpPr>
          <p:nvPr/>
        </p:nvSpPr>
        <p:spPr bwMode="auto">
          <a:xfrm rot="4960727">
            <a:off x="2084388" y="4897438"/>
            <a:ext cx="3810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61" name="Rectangle 37"/>
          <p:cNvSpPr>
            <a:spLocks noChangeArrowheads="1"/>
          </p:cNvSpPr>
          <p:nvPr/>
        </p:nvSpPr>
        <p:spPr bwMode="auto">
          <a:xfrm rot="-182805">
            <a:off x="2208213" y="4551363"/>
            <a:ext cx="152400" cy="2349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62" name="Rectangle 38"/>
          <p:cNvSpPr>
            <a:spLocks noChangeArrowheads="1"/>
          </p:cNvSpPr>
          <p:nvPr/>
        </p:nvSpPr>
        <p:spPr bwMode="auto">
          <a:xfrm>
            <a:off x="1981200" y="4249738"/>
            <a:ext cx="3810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63" name="Rectangle 39"/>
          <p:cNvSpPr>
            <a:spLocks noChangeArrowheads="1"/>
          </p:cNvSpPr>
          <p:nvPr/>
        </p:nvSpPr>
        <p:spPr bwMode="auto">
          <a:xfrm rot="1720731">
            <a:off x="2360613" y="4402138"/>
            <a:ext cx="419100" cy="1143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64" name="Rectangle 40"/>
          <p:cNvSpPr>
            <a:spLocks noChangeArrowheads="1"/>
          </p:cNvSpPr>
          <p:nvPr/>
        </p:nvSpPr>
        <p:spPr bwMode="auto">
          <a:xfrm rot="567740">
            <a:off x="2665413" y="3844925"/>
            <a:ext cx="3810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66" name="Rectangle 42"/>
          <p:cNvSpPr>
            <a:spLocks noChangeArrowheads="1"/>
          </p:cNvSpPr>
          <p:nvPr/>
        </p:nvSpPr>
        <p:spPr bwMode="auto">
          <a:xfrm>
            <a:off x="1905000" y="3868738"/>
            <a:ext cx="3810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67" name="Rectangle 43"/>
          <p:cNvSpPr>
            <a:spLocks noChangeArrowheads="1"/>
          </p:cNvSpPr>
          <p:nvPr/>
        </p:nvSpPr>
        <p:spPr bwMode="auto">
          <a:xfrm rot="-997031">
            <a:off x="609600" y="4554538"/>
            <a:ext cx="5334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69" name="Rectangle 45"/>
          <p:cNvSpPr>
            <a:spLocks noChangeArrowheads="1"/>
          </p:cNvSpPr>
          <p:nvPr/>
        </p:nvSpPr>
        <p:spPr bwMode="auto">
          <a:xfrm rot="2970534">
            <a:off x="3810000" y="2878138"/>
            <a:ext cx="2286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70" name="Rectangle 46"/>
          <p:cNvSpPr>
            <a:spLocks noChangeArrowheads="1"/>
          </p:cNvSpPr>
          <p:nvPr/>
        </p:nvSpPr>
        <p:spPr bwMode="auto">
          <a:xfrm rot="759714">
            <a:off x="4038600" y="2954338"/>
            <a:ext cx="327025" cy="88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73" name="Rectangle 49"/>
          <p:cNvSpPr>
            <a:spLocks noChangeArrowheads="1"/>
          </p:cNvSpPr>
          <p:nvPr/>
        </p:nvSpPr>
        <p:spPr bwMode="auto">
          <a:xfrm rot="2298048">
            <a:off x="4038600" y="2649538"/>
            <a:ext cx="306388" cy="777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74" name="Rectangle 50"/>
          <p:cNvSpPr>
            <a:spLocks noChangeArrowheads="1"/>
          </p:cNvSpPr>
          <p:nvPr/>
        </p:nvSpPr>
        <p:spPr bwMode="auto">
          <a:xfrm rot="1154254">
            <a:off x="4645025" y="2965450"/>
            <a:ext cx="303213"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75" name="Rectangle 51"/>
          <p:cNvSpPr>
            <a:spLocks noChangeArrowheads="1"/>
          </p:cNvSpPr>
          <p:nvPr/>
        </p:nvSpPr>
        <p:spPr bwMode="auto">
          <a:xfrm rot="1251364">
            <a:off x="4267200" y="3616325"/>
            <a:ext cx="379413"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76" name="Rectangle 52"/>
          <p:cNvSpPr>
            <a:spLocks noChangeArrowheads="1"/>
          </p:cNvSpPr>
          <p:nvPr/>
        </p:nvSpPr>
        <p:spPr bwMode="auto">
          <a:xfrm rot="487806">
            <a:off x="4244975" y="3246438"/>
            <a:ext cx="327025" cy="88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77" name="Rectangle 53"/>
          <p:cNvSpPr>
            <a:spLocks noChangeArrowheads="1"/>
          </p:cNvSpPr>
          <p:nvPr/>
        </p:nvSpPr>
        <p:spPr bwMode="auto">
          <a:xfrm rot="1329387">
            <a:off x="3963988" y="2762250"/>
            <a:ext cx="228600" cy="777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78" name="Rectangle 54"/>
          <p:cNvSpPr>
            <a:spLocks noChangeArrowheads="1"/>
          </p:cNvSpPr>
          <p:nvPr/>
        </p:nvSpPr>
        <p:spPr bwMode="auto">
          <a:xfrm rot="2298048">
            <a:off x="4265613" y="2876550"/>
            <a:ext cx="306387" cy="777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79" name="Rectangle 55"/>
          <p:cNvSpPr>
            <a:spLocks noChangeArrowheads="1"/>
          </p:cNvSpPr>
          <p:nvPr/>
        </p:nvSpPr>
        <p:spPr bwMode="auto">
          <a:xfrm rot="-455305">
            <a:off x="4722813" y="2835275"/>
            <a:ext cx="306387" cy="777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0" name="Rectangle 56"/>
          <p:cNvSpPr>
            <a:spLocks noChangeArrowheads="1"/>
          </p:cNvSpPr>
          <p:nvPr/>
        </p:nvSpPr>
        <p:spPr bwMode="auto">
          <a:xfrm rot="-264516">
            <a:off x="5105400" y="3030538"/>
            <a:ext cx="306388" cy="777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1" name="Rectangle 57"/>
          <p:cNvSpPr>
            <a:spLocks noChangeArrowheads="1"/>
          </p:cNvSpPr>
          <p:nvPr/>
        </p:nvSpPr>
        <p:spPr bwMode="auto">
          <a:xfrm rot="1106283">
            <a:off x="5405438" y="2854325"/>
            <a:ext cx="230187" cy="746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2" name="Rectangle 58"/>
          <p:cNvSpPr>
            <a:spLocks noChangeArrowheads="1"/>
          </p:cNvSpPr>
          <p:nvPr/>
        </p:nvSpPr>
        <p:spPr bwMode="auto">
          <a:xfrm rot="1106283">
            <a:off x="5102225" y="2738438"/>
            <a:ext cx="223838"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3" name="Rectangle 59"/>
          <p:cNvSpPr>
            <a:spLocks noChangeArrowheads="1"/>
          </p:cNvSpPr>
          <p:nvPr/>
        </p:nvSpPr>
        <p:spPr bwMode="auto">
          <a:xfrm rot="1106283">
            <a:off x="4572000" y="2668588"/>
            <a:ext cx="306388" cy="746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4" name="Rectangle 60"/>
          <p:cNvSpPr>
            <a:spLocks noChangeArrowheads="1"/>
          </p:cNvSpPr>
          <p:nvPr/>
        </p:nvSpPr>
        <p:spPr bwMode="auto">
          <a:xfrm rot="1106283">
            <a:off x="4722813" y="2601913"/>
            <a:ext cx="230187" cy="746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5" name="Rectangle 61"/>
          <p:cNvSpPr>
            <a:spLocks noChangeArrowheads="1"/>
          </p:cNvSpPr>
          <p:nvPr/>
        </p:nvSpPr>
        <p:spPr bwMode="auto">
          <a:xfrm rot="2960347">
            <a:off x="4374356" y="2512219"/>
            <a:ext cx="268288"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6" name="Rectangle 62"/>
          <p:cNvSpPr>
            <a:spLocks noChangeArrowheads="1"/>
          </p:cNvSpPr>
          <p:nvPr/>
        </p:nvSpPr>
        <p:spPr bwMode="auto">
          <a:xfrm rot="3455913">
            <a:off x="4581525" y="2439988"/>
            <a:ext cx="192088" cy="746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7" name="Rectangle 63"/>
          <p:cNvSpPr>
            <a:spLocks noChangeArrowheads="1"/>
          </p:cNvSpPr>
          <p:nvPr/>
        </p:nvSpPr>
        <p:spPr bwMode="auto">
          <a:xfrm rot="3470226">
            <a:off x="2362200" y="4021138"/>
            <a:ext cx="266700" cy="1143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8" name="Rectangle 64"/>
          <p:cNvSpPr>
            <a:spLocks noChangeArrowheads="1"/>
          </p:cNvSpPr>
          <p:nvPr/>
        </p:nvSpPr>
        <p:spPr bwMode="auto">
          <a:xfrm rot="1579969">
            <a:off x="1676400" y="4021138"/>
            <a:ext cx="266700" cy="1143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89" name="Rectangle 65"/>
          <p:cNvSpPr>
            <a:spLocks noChangeArrowheads="1"/>
          </p:cNvSpPr>
          <p:nvPr/>
        </p:nvSpPr>
        <p:spPr bwMode="auto">
          <a:xfrm rot="-583000">
            <a:off x="1752600" y="3687763"/>
            <a:ext cx="3810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90" name="Rectangle 66"/>
          <p:cNvSpPr>
            <a:spLocks noChangeArrowheads="1"/>
          </p:cNvSpPr>
          <p:nvPr/>
        </p:nvSpPr>
        <p:spPr bwMode="auto">
          <a:xfrm rot="-583000">
            <a:off x="762000" y="4230688"/>
            <a:ext cx="3810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91" name="Rectangle 67"/>
          <p:cNvSpPr>
            <a:spLocks noChangeArrowheads="1"/>
          </p:cNvSpPr>
          <p:nvPr/>
        </p:nvSpPr>
        <p:spPr bwMode="auto">
          <a:xfrm>
            <a:off x="3962400" y="6307138"/>
            <a:ext cx="457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92" name="Text Box 68"/>
          <p:cNvSpPr txBox="1">
            <a:spLocks noChangeArrowheads="1"/>
          </p:cNvSpPr>
          <p:nvPr/>
        </p:nvSpPr>
        <p:spPr bwMode="auto">
          <a:xfrm>
            <a:off x="4784725" y="6216650"/>
            <a:ext cx="9159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41 filters</a:t>
            </a:r>
          </a:p>
        </p:txBody>
      </p:sp>
      <p:sp>
        <p:nvSpPr>
          <p:cNvPr id="205893" name="Oval 69"/>
          <p:cNvSpPr>
            <a:spLocks noChangeArrowheads="1"/>
          </p:cNvSpPr>
          <p:nvPr/>
        </p:nvSpPr>
        <p:spPr bwMode="auto">
          <a:xfrm>
            <a:off x="2057400" y="6230938"/>
            <a:ext cx="228600" cy="228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5894" name="Text Box 70"/>
          <p:cNvSpPr txBox="1">
            <a:spLocks noChangeArrowheads="1"/>
          </p:cNvSpPr>
          <p:nvPr/>
        </p:nvSpPr>
        <p:spPr bwMode="auto">
          <a:xfrm>
            <a:off x="2514600" y="6173788"/>
            <a:ext cx="93503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sz="1600"/>
              <a:t>14 PMTs</a:t>
            </a:r>
          </a:p>
        </p:txBody>
      </p:sp>
      <p:graphicFrame>
        <p:nvGraphicFramePr>
          <p:cNvPr id="205903" name="Object 79"/>
          <p:cNvGraphicFramePr>
            <a:graphicFrameLocks noChangeAspect="1"/>
          </p:cNvGraphicFramePr>
          <p:nvPr/>
        </p:nvGraphicFramePr>
        <p:xfrm>
          <a:off x="7186613" y="2895600"/>
          <a:ext cx="901700" cy="1600200"/>
        </p:xfrm>
        <a:graphic>
          <a:graphicData uri="http://schemas.openxmlformats.org/presentationml/2006/ole">
            <mc:AlternateContent xmlns:mc="http://schemas.openxmlformats.org/markup-compatibility/2006">
              <mc:Choice xmlns:v="urn:schemas-microsoft-com:vml" Requires="v">
                <p:oleObj spid="_x0000_s87119" name="Document" r:id="rId7" imgW="2261331" imgH="4016922" progId="XaraX.Document">
                  <p:embed/>
                </p:oleObj>
              </mc:Choice>
              <mc:Fallback>
                <p:oleObj name="Document" r:id="rId7" imgW="2261331" imgH="4016922" progId="XaraX.Documen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6613" y="2895600"/>
                        <a:ext cx="9017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205895" name="Rectangle 71"/>
          <p:cNvSpPr>
            <a:spLocks noChangeArrowheads="1"/>
          </p:cNvSpPr>
          <p:nvPr/>
        </p:nvSpPr>
        <p:spPr bwMode="auto">
          <a:xfrm rot="-2162674">
            <a:off x="7110413" y="2590800"/>
            <a:ext cx="685800" cy="304800"/>
          </a:xfrm>
          <a:prstGeom prst="rect">
            <a:avLst/>
          </a:prstGeom>
          <a:solidFill>
            <a:schemeClr val="accent1"/>
          </a:solidFill>
          <a:ln w="9525">
            <a:miter lim="800000"/>
            <a:headEnd/>
            <a:tailEnd/>
          </a:ln>
          <a:effectLst/>
          <a:scene3d>
            <a:camera prst="legacyPerspectiveFront">
              <a:rot lat="20099999" lon="20099999" rev="0"/>
            </a:camera>
            <a:lightRig rig="legacyFlat2" dir="t"/>
          </a:scene3d>
          <a:sp3d extrusionH="8874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endParaRPr lang="en-US"/>
          </a:p>
        </p:txBody>
      </p:sp>
      <p:sp>
        <p:nvSpPr>
          <p:cNvPr id="205906" name="Text Box 82"/>
          <p:cNvSpPr txBox="1">
            <a:spLocks noChangeArrowheads="1"/>
          </p:cNvSpPr>
          <p:nvPr/>
        </p:nvSpPr>
        <p:spPr bwMode="auto">
          <a:xfrm>
            <a:off x="5942013" y="5943600"/>
            <a:ext cx="32019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a:t>Hyperspectral cytometry</a:t>
            </a:r>
          </a:p>
        </p:txBody>
      </p:sp>
      <p:sp>
        <p:nvSpPr>
          <p:cNvPr id="205907" name="Film"/>
          <p:cNvSpPr>
            <a:spLocks noEditPoints="1" noChangeArrowheads="1"/>
          </p:cNvSpPr>
          <p:nvPr/>
        </p:nvSpPr>
        <p:spPr bwMode="auto">
          <a:xfrm>
            <a:off x="7620000" y="6324600"/>
            <a:ext cx="228600" cy="3810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TextBox 1"/>
          <p:cNvSpPr txBox="1"/>
          <p:nvPr/>
        </p:nvSpPr>
        <p:spPr>
          <a:xfrm>
            <a:off x="7453313" y="2845872"/>
            <a:ext cx="1453218" cy="369332"/>
          </a:xfrm>
          <a:prstGeom prst="rect">
            <a:avLst/>
          </a:prstGeom>
          <a:noFill/>
        </p:spPr>
        <p:txBody>
          <a:bodyPr wrap="none" rtlCol="0">
            <a:spAutoFit/>
          </a:bodyPr>
          <a:lstStyle/>
          <a:p>
            <a:r>
              <a:rPr lang="en-US" dirty="0"/>
              <a:t>spectrometer</a:t>
            </a:r>
          </a:p>
        </p:txBody>
      </p:sp>
      <p:sp>
        <p:nvSpPr>
          <p:cNvPr id="205908" name="Film"/>
          <p:cNvSpPr>
            <a:spLocks noEditPoints="1" noChangeArrowheads="1"/>
          </p:cNvSpPr>
          <p:nvPr/>
        </p:nvSpPr>
        <p:spPr bwMode="auto">
          <a:xfrm>
            <a:off x="7315200" y="6324600"/>
            <a:ext cx="228600" cy="3810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05905" name="Rectangle 81"/>
          <p:cNvSpPr>
            <a:spLocks noChangeArrowheads="1"/>
          </p:cNvSpPr>
          <p:nvPr/>
        </p:nvSpPr>
        <p:spPr bwMode="auto">
          <a:xfrm>
            <a:off x="5942013" y="1173163"/>
            <a:ext cx="3124200" cy="5105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 name="TextBox 2"/>
          <p:cNvSpPr txBox="1"/>
          <p:nvPr/>
        </p:nvSpPr>
        <p:spPr>
          <a:xfrm>
            <a:off x="1312811" y="152400"/>
            <a:ext cx="6987747" cy="646331"/>
          </a:xfrm>
          <a:prstGeom prst="rect">
            <a:avLst/>
          </a:prstGeom>
          <a:noFill/>
        </p:spPr>
        <p:txBody>
          <a:bodyPr wrap="none" rtlCol="0">
            <a:spAutoFit/>
          </a:bodyPr>
          <a:lstStyle/>
          <a:p>
            <a:r>
              <a:rPr lang="en-US" sz="3600" b="1" dirty="0"/>
              <a:t>How do you do spectral cytometry?</a:t>
            </a:r>
          </a:p>
        </p:txBody>
      </p:sp>
      <p:sp>
        <p:nvSpPr>
          <p:cNvPr id="4" name="TextBox 3"/>
          <p:cNvSpPr txBox="1"/>
          <p:nvPr/>
        </p:nvSpPr>
        <p:spPr>
          <a:xfrm>
            <a:off x="2667000" y="6488668"/>
            <a:ext cx="4073213" cy="369332"/>
          </a:xfrm>
          <a:prstGeom prst="rect">
            <a:avLst/>
          </a:prstGeom>
          <a:noFill/>
        </p:spPr>
        <p:txBody>
          <a:bodyPr wrap="none" rtlCol="0">
            <a:spAutoFit/>
          </a:bodyPr>
          <a:lstStyle/>
          <a:p>
            <a:r>
              <a:rPr lang="en-US" i="1" dirty="0"/>
              <a:t>Photo: Andrea </a:t>
            </a:r>
            <a:r>
              <a:rPr lang="en-US" i="1" dirty="0" err="1"/>
              <a:t>Cossarizza</a:t>
            </a:r>
            <a:r>
              <a:rPr lang="en-US" i="1" dirty="0"/>
              <a:t> Lab instrument</a:t>
            </a:r>
          </a:p>
        </p:txBody>
      </p:sp>
      <p:sp>
        <p:nvSpPr>
          <p:cNvPr id="5" name="Date Placeholder 4">
            <a:extLst>
              <a:ext uri="{FF2B5EF4-FFF2-40B4-BE49-F238E27FC236}">
                <a16:creationId xmlns:a16="http://schemas.microsoft.com/office/drawing/2014/main" id="{23798EF2-EC79-A047-9776-4D065909A3E4}"/>
              </a:ext>
            </a:extLst>
          </p:cNvPr>
          <p:cNvSpPr>
            <a:spLocks noGrp="1"/>
          </p:cNvSpPr>
          <p:nvPr>
            <p:ph type="dt" sz="half" idx="10"/>
          </p:nvPr>
        </p:nvSpPr>
        <p:spPr/>
        <p:txBody>
          <a:bodyPr/>
          <a:lstStyle/>
          <a:p>
            <a:fld id="{ED661E9C-0521-4A4F-B771-C676C46CC9F2}" type="datetime13">
              <a:rPr lang="en-US" smtClean="0"/>
              <a:t>10:26:51 PM</a:t>
            </a:fld>
            <a:endParaRPr lang="en-US"/>
          </a:p>
        </p:txBody>
      </p:sp>
    </p:spTree>
    <p:extLst>
      <p:ext uri="{BB962C8B-B14F-4D97-AF65-F5344CB8AC3E}">
        <p14:creationId xmlns:p14="http://schemas.microsoft.com/office/powerpoint/2010/main" val="1394108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5830"/>
                                        </p:tgtEl>
                                        <p:attrNameLst>
                                          <p:attrName>style.visibility</p:attrName>
                                        </p:attrNameLst>
                                      </p:cBhvr>
                                      <p:to>
                                        <p:strVal val="visible"/>
                                      </p:to>
                                    </p:set>
                                    <p:animEffect transition="in" filter="fade">
                                      <p:cBhvr>
                                        <p:cTn id="7" dur="500"/>
                                        <p:tgtEl>
                                          <p:spTgt spid="2058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831"/>
                                        </p:tgtEl>
                                        <p:attrNameLst>
                                          <p:attrName>style.visibility</p:attrName>
                                        </p:attrNameLst>
                                      </p:cBhvr>
                                      <p:to>
                                        <p:strVal val="visible"/>
                                      </p:to>
                                    </p:set>
                                    <p:animEffect transition="in" filter="fade">
                                      <p:cBhvr>
                                        <p:cTn id="10" dur="500"/>
                                        <p:tgtEl>
                                          <p:spTgt spid="2058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5832"/>
                                        </p:tgtEl>
                                        <p:attrNameLst>
                                          <p:attrName>style.visibility</p:attrName>
                                        </p:attrNameLst>
                                      </p:cBhvr>
                                      <p:to>
                                        <p:strVal val="visible"/>
                                      </p:to>
                                    </p:set>
                                    <p:animEffect transition="in" filter="fade">
                                      <p:cBhvr>
                                        <p:cTn id="13" dur="500"/>
                                        <p:tgtEl>
                                          <p:spTgt spid="2058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5833"/>
                                        </p:tgtEl>
                                        <p:attrNameLst>
                                          <p:attrName>style.visibility</p:attrName>
                                        </p:attrNameLst>
                                      </p:cBhvr>
                                      <p:to>
                                        <p:strVal val="visible"/>
                                      </p:to>
                                    </p:set>
                                    <p:animEffect transition="in" filter="fade">
                                      <p:cBhvr>
                                        <p:cTn id="16" dur="500"/>
                                        <p:tgtEl>
                                          <p:spTgt spid="2058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5834"/>
                                        </p:tgtEl>
                                        <p:attrNameLst>
                                          <p:attrName>style.visibility</p:attrName>
                                        </p:attrNameLst>
                                      </p:cBhvr>
                                      <p:to>
                                        <p:strVal val="visible"/>
                                      </p:to>
                                    </p:set>
                                    <p:animEffect transition="in" filter="fade">
                                      <p:cBhvr>
                                        <p:cTn id="19" dur="500"/>
                                        <p:tgtEl>
                                          <p:spTgt spid="2058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5835"/>
                                        </p:tgtEl>
                                        <p:attrNameLst>
                                          <p:attrName>style.visibility</p:attrName>
                                        </p:attrNameLst>
                                      </p:cBhvr>
                                      <p:to>
                                        <p:strVal val="visible"/>
                                      </p:to>
                                    </p:set>
                                    <p:animEffect transition="in" filter="fade">
                                      <p:cBhvr>
                                        <p:cTn id="22" dur="500"/>
                                        <p:tgtEl>
                                          <p:spTgt spid="2058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5836"/>
                                        </p:tgtEl>
                                        <p:attrNameLst>
                                          <p:attrName>style.visibility</p:attrName>
                                        </p:attrNameLst>
                                      </p:cBhvr>
                                      <p:to>
                                        <p:strVal val="visible"/>
                                      </p:to>
                                    </p:set>
                                    <p:animEffect transition="in" filter="fade">
                                      <p:cBhvr>
                                        <p:cTn id="25" dur="500"/>
                                        <p:tgtEl>
                                          <p:spTgt spid="2058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5837"/>
                                        </p:tgtEl>
                                        <p:attrNameLst>
                                          <p:attrName>style.visibility</p:attrName>
                                        </p:attrNameLst>
                                      </p:cBhvr>
                                      <p:to>
                                        <p:strVal val="visible"/>
                                      </p:to>
                                    </p:set>
                                    <p:animEffect transition="in" filter="fade">
                                      <p:cBhvr>
                                        <p:cTn id="28" dur="500"/>
                                        <p:tgtEl>
                                          <p:spTgt spid="2058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5838"/>
                                        </p:tgtEl>
                                        <p:attrNameLst>
                                          <p:attrName>style.visibility</p:attrName>
                                        </p:attrNameLst>
                                      </p:cBhvr>
                                      <p:to>
                                        <p:strVal val="visible"/>
                                      </p:to>
                                    </p:set>
                                    <p:animEffect transition="in" filter="fade">
                                      <p:cBhvr>
                                        <p:cTn id="31" dur="500"/>
                                        <p:tgtEl>
                                          <p:spTgt spid="2058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5839"/>
                                        </p:tgtEl>
                                        <p:attrNameLst>
                                          <p:attrName>style.visibility</p:attrName>
                                        </p:attrNameLst>
                                      </p:cBhvr>
                                      <p:to>
                                        <p:strVal val="visible"/>
                                      </p:to>
                                    </p:set>
                                    <p:animEffect transition="in" filter="fade">
                                      <p:cBhvr>
                                        <p:cTn id="34" dur="500"/>
                                        <p:tgtEl>
                                          <p:spTgt spid="2058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5840"/>
                                        </p:tgtEl>
                                        <p:attrNameLst>
                                          <p:attrName>style.visibility</p:attrName>
                                        </p:attrNameLst>
                                      </p:cBhvr>
                                      <p:to>
                                        <p:strVal val="visible"/>
                                      </p:to>
                                    </p:set>
                                    <p:animEffect transition="in" filter="fade">
                                      <p:cBhvr>
                                        <p:cTn id="37" dur="500"/>
                                        <p:tgtEl>
                                          <p:spTgt spid="2058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5841"/>
                                        </p:tgtEl>
                                        <p:attrNameLst>
                                          <p:attrName>style.visibility</p:attrName>
                                        </p:attrNameLst>
                                      </p:cBhvr>
                                      <p:to>
                                        <p:strVal val="visible"/>
                                      </p:to>
                                    </p:set>
                                    <p:animEffect transition="in" filter="fade">
                                      <p:cBhvr>
                                        <p:cTn id="40" dur="500"/>
                                        <p:tgtEl>
                                          <p:spTgt spid="2058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5842"/>
                                        </p:tgtEl>
                                        <p:attrNameLst>
                                          <p:attrName>style.visibility</p:attrName>
                                        </p:attrNameLst>
                                      </p:cBhvr>
                                      <p:to>
                                        <p:strVal val="visible"/>
                                      </p:to>
                                    </p:set>
                                    <p:animEffect transition="in" filter="fade">
                                      <p:cBhvr>
                                        <p:cTn id="43" dur="500"/>
                                        <p:tgtEl>
                                          <p:spTgt spid="2058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5843"/>
                                        </p:tgtEl>
                                        <p:attrNameLst>
                                          <p:attrName>style.visibility</p:attrName>
                                        </p:attrNameLst>
                                      </p:cBhvr>
                                      <p:to>
                                        <p:strVal val="visible"/>
                                      </p:to>
                                    </p:set>
                                    <p:animEffect transition="in" filter="fade">
                                      <p:cBhvr>
                                        <p:cTn id="46" dur="500"/>
                                        <p:tgtEl>
                                          <p:spTgt spid="2058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5844"/>
                                        </p:tgtEl>
                                        <p:attrNameLst>
                                          <p:attrName>style.visibility</p:attrName>
                                        </p:attrNameLst>
                                      </p:cBhvr>
                                      <p:to>
                                        <p:strVal val="visible"/>
                                      </p:to>
                                    </p:set>
                                    <p:animEffect transition="in" filter="fade">
                                      <p:cBhvr>
                                        <p:cTn id="49" dur="500"/>
                                        <p:tgtEl>
                                          <p:spTgt spid="2058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5893"/>
                                        </p:tgtEl>
                                        <p:attrNameLst>
                                          <p:attrName>style.visibility</p:attrName>
                                        </p:attrNameLst>
                                      </p:cBhvr>
                                      <p:to>
                                        <p:strVal val="visible"/>
                                      </p:to>
                                    </p:set>
                                    <p:animEffect transition="in" filter="fade">
                                      <p:cBhvr>
                                        <p:cTn id="52" dur="500"/>
                                        <p:tgtEl>
                                          <p:spTgt spid="20589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5845"/>
                                        </p:tgtEl>
                                        <p:attrNameLst>
                                          <p:attrName>style.visibility</p:attrName>
                                        </p:attrNameLst>
                                      </p:cBhvr>
                                      <p:to>
                                        <p:strVal val="visible"/>
                                      </p:to>
                                    </p:set>
                                    <p:animEffect transition="in" filter="fade">
                                      <p:cBhvr>
                                        <p:cTn id="57" dur="500"/>
                                        <p:tgtEl>
                                          <p:spTgt spid="20584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05846"/>
                                        </p:tgtEl>
                                        <p:attrNameLst>
                                          <p:attrName>style.visibility</p:attrName>
                                        </p:attrNameLst>
                                      </p:cBhvr>
                                      <p:to>
                                        <p:strVal val="visible"/>
                                      </p:to>
                                    </p:set>
                                    <p:animEffect transition="in" filter="fade">
                                      <p:cBhvr>
                                        <p:cTn id="60" dur="500"/>
                                        <p:tgtEl>
                                          <p:spTgt spid="2058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5847"/>
                                        </p:tgtEl>
                                        <p:attrNameLst>
                                          <p:attrName>style.visibility</p:attrName>
                                        </p:attrNameLst>
                                      </p:cBhvr>
                                      <p:to>
                                        <p:strVal val="visible"/>
                                      </p:to>
                                    </p:set>
                                    <p:animEffect transition="in" filter="fade">
                                      <p:cBhvr>
                                        <p:cTn id="63" dur="500"/>
                                        <p:tgtEl>
                                          <p:spTgt spid="20584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5848"/>
                                        </p:tgtEl>
                                        <p:attrNameLst>
                                          <p:attrName>style.visibility</p:attrName>
                                        </p:attrNameLst>
                                      </p:cBhvr>
                                      <p:to>
                                        <p:strVal val="visible"/>
                                      </p:to>
                                    </p:set>
                                    <p:animEffect transition="in" filter="fade">
                                      <p:cBhvr>
                                        <p:cTn id="66" dur="500"/>
                                        <p:tgtEl>
                                          <p:spTgt spid="20584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5849"/>
                                        </p:tgtEl>
                                        <p:attrNameLst>
                                          <p:attrName>style.visibility</p:attrName>
                                        </p:attrNameLst>
                                      </p:cBhvr>
                                      <p:to>
                                        <p:strVal val="visible"/>
                                      </p:to>
                                    </p:set>
                                    <p:animEffect transition="in" filter="fade">
                                      <p:cBhvr>
                                        <p:cTn id="69" dur="500"/>
                                        <p:tgtEl>
                                          <p:spTgt spid="20584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5850"/>
                                        </p:tgtEl>
                                        <p:attrNameLst>
                                          <p:attrName>style.visibility</p:attrName>
                                        </p:attrNameLst>
                                      </p:cBhvr>
                                      <p:to>
                                        <p:strVal val="visible"/>
                                      </p:to>
                                    </p:set>
                                    <p:animEffect transition="in" filter="fade">
                                      <p:cBhvr>
                                        <p:cTn id="72" dur="500"/>
                                        <p:tgtEl>
                                          <p:spTgt spid="20585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05851"/>
                                        </p:tgtEl>
                                        <p:attrNameLst>
                                          <p:attrName>style.visibility</p:attrName>
                                        </p:attrNameLst>
                                      </p:cBhvr>
                                      <p:to>
                                        <p:strVal val="visible"/>
                                      </p:to>
                                    </p:set>
                                    <p:animEffect transition="in" filter="fade">
                                      <p:cBhvr>
                                        <p:cTn id="75" dur="500"/>
                                        <p:tgtEl>
                                          <p:spTgt spid="20585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5853"/>
                                        </p:tgtEl>
                                        <p:attrNameLst>
                                          <p:attrName>style.visibility</p:attrName>
                                        </p:attrNameLst>
                                      </p:cBhvr>
                                      <p:to>
                                        <p:strVal val="visible"/>
                                      </p:to>
                                    </p:set>
                                    <p:animEffect transition="in" filter="fade">
                                      <p:cBhvr>
                                        <p:cTn id="78" dur="500"/>
                                        <p:tgtEl>
                                          <p:spTgt spid="20585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05854"/>
                                        </p:tgtEl>
                                        <p:attrNameLst>
                                          <p:attrName>style.visibility</p:attrName>
                                        </p:attrNameLst>
                                      </p:cBhvr>
                                      <p:to>
                                        <p:strVal val="visible"/>
                                      </p:to>
                                    </p:set>
                                    <p:animEffect transition="in" filter="fade">
                                      <p:cBhvr>
                                        <p:cTn id="81" dur="500"/>
                                        <p:tgtEl>
                                          <p:spTgt spid="20585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05855"/>
                                        </p:tgtEl>
                                        <p:attrNameLst>
                                          <p:attrName>style.visibility</p:attrName>
                                        </p:attrNameLst>
                                      </p:cBhvr>
                                      <p:to>
                                        <p:strVal val="visible"/>
                                      </p:to>
                                    </p:set>
                                    <p:animEffect transition="in" filter="fade">
                                      <p:cBhvr>
                                        <p:cTn id="84" dur="500"/>
                                        <p:tgtEl>
                                          <p:spTgt spid="20585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05856"/>
                                        </p:tgtEl>
                                        <p:attrNameLst>
                                          <p:attrName>style.visibility</p:attrName>
                                        </p:attrNameLst>
                                      </p:cBhvr>
                                      <p:to>
                                        <p:strVal val="visible"/>
                                      </p:to>
                                    </p:set>
                                    <p:animEffect transition="in" filter="fade">
                                      <p:cBhvr>
                                        <p:cTn id="87" dur="500"/>
                                        <p:tgtEl>
                                          <p:spTgt spid="20585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5857"/>
                                        </p:tgtEl>
                                        <p:attrNameLst>
                                          <p:attrName>style.visibility</p:attrName>
                                        </p:attrNameLst>
                                      </p:cBhvr>
                                      <p:to>
                                        <p:strVal val="visible"/>
                                      </p:to>
                                    </p:set>
                                    <p:animEffect transition="in" filter="fade">
                                      <p:cBhvr>
                                        <p:cTn id="90" dur="500"/>
                                        <p:tgtEl>
                                          <p:spTgt spid="20585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05858"/>
                                        </p:tgtEl>
                                        <p:attrNameLst>
                                          <p:attrName>style.visibility</p:attrName>
                                        </p:attrNameLst>
                                      </p:cBhvr>
                                      <p:to>
                                        <p:strVal val="visible"/>
                                      </p:to>
                                    </p:set>
                                    <p:animEffect transition="in" filter="fade">
                                      <p:cBhvr>
                                        <p:cTn id="93" dur="500"/>
                                        <p:tgtEl>
                                          <p:spTgt spid="20585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05859"/>
                                        </p:tgtEl>
                                        <p:attrNameLst>
                                          <p:attrName>style.visibility</p:attrName>
                                        </p:attrNameLst>
                                      </p:cBhvr>
                                      <p:to>
                                        <p:strVal val="visible"/>
                                      </p:to>
                                    </p:set>
                                    <p:animEffect transition="in" filter="fade">
                                      <p:cBhvr>
                                        <p:cTn id="96" dur="500"/>
                                        <p:tgtEl>
                                          <p:spTgt spid="20585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05860"/>
                                        </p:tgtEl>
                                        <p:attrNameLst>
                                          <p:attrName>style.visibility</p:attrName>
                                        </p:attrNameLst>
                                      </p:cBhvr>
                                      <p:to>
                                        <p:strVal val="visible"/>
                                      </p:to>
                                    </p:set>
                                    <p:animEffect transition="in" filter="fade">
                                      <p:cBhvr>
                                        <p:cTn id="99" dur="500"/>
                                        <p:tgtEl>
                                          <p:spTgt spid="205860"/>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05861"/>
                                        </p:tgtEl>
                                        <p:attrNameLst>
                                          <p:attrName>style.visibility</p:attrName>
                                        </p:attrNameLst>
                                      </p:cBhvr>
                                      <p:to>
                                        <p:strVal val="visible"/>
                                      </p:to>
                                    </p:set>
                                    <p:animEffect transition="in" filter="fade">
                                      <p:cBhvr>
                                        <p:cTn id="102" dur="500"/>
                                        <p:tgtEl>
                                          <p:spTgt spid="20586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05862"/>
                                        </p:tgtEl>
                                        <p:attrNameLst>
                                          <p:attrName>style.visibility</p:attrName>
                                        </p:attrNameLst>
                                      </p:cBhvr>
                                      <p:to>
                                        <p:strVal val="visible"/>
                                      </p:to>
                                    </p:set>
                                    <p:animEffect transition="in" filter="fade">
                                      <p:cBhvr>
                                        <p:cTn id="105" dur="500"/>
                                        <p:tgtEl>
                                          <p:spTgt spid="20586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05863"/>
                                        </p:tgtEl>
                                        <p:attrNameLst>
                                          <p:attrName>style.visibility</p:attrName>
                                        </p:attrNameLst>
                                      </p:cBhvr>
                                      <p:to>
                                        <p:strVal val="visible"/>
                                      </p:to>
                                    </p:set>
                                    <p:animEffect transition="in" filter="fade">
                                      <p:cBhvr>
                                        <p:cTn id="108" dur="500"/>
                                        <p:tgtEl>
                                          <p:spTgt spid="20586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05864"/>
                                        </p:tgtEl>
                                        <p:attrNameLst>
                                          <p:attrName>style.visibility</p:attrName>
                                        </p:attrNameLst>
                                      </p:cBhvr>
                                      <p:to>
                                        <p:strVal val="visible"/>
                                      </p:to>
                                    </p:set>
                                    <p:animEffect transition="in" filter="fade">
                                      <p:cBhvr>
                                        <p:cTn id="111" dur="500"/>
                                        <p:tgtEl>
                                          <p:spTgt spid="20586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05866"/>
                                        </p:tgtEl>
                                        <p:attrNameLst>
                                          <p:attrName>style.visibility</p:attrName>
                                        </p:attrNameLst>
                                      </p:cBhvr>
                                      <p:to>
                                        <p:strVal val="visible"/>
                                      </p:to>
                                    </p:set>
                                    <p:animEffect transition="in" filter="fade">
                                      <p:cBhvr>
                                        <p:cTn id="114" dur="500"/>
                                        <p:tgtEl>
                                          <p:spTgt spid="20586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05867"/>
                                        </p:tgtEl>
                                        <p:attrNameLst>
                                          <p:attrName>style.visibility</p:attrName>
                                        </p:attrNameLst>
                                      </p:cBhvr>
                                      <p:to>
                                        <p:strVal val="visible"/>
                                      </p:to>
                                    </p:set>
                                    <p:animEffect transition="in" filter="fade">
                                      <p:cBhvr>
                                        <p:cTn id="117" dur="500"/>
                                        <p:tgtEl>
                                          <p:spTgt spid="20586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05869"/>
                                        </p:tgtEl>
                                        <p:attrNameLst>
                                          <p:attrName>style.visibility</p:attrName>
                                        </p:attrNameLst>
                                      </p:cBhvr>
                                      <p:to>
                                        <p:strVal val="visible"/>
                                      </p:to>
                                    </p:set>
                                    <p:animEffect transition="in" filter="fade">
                                      <p:cBhvr>
                                        <p:cTn id="120" dur="500"/>
                                        <p:tgtEl>
                                          <p:spTgt spid="20586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05870"/>
                                        </p:tgtEl>
                                        <p:attrNameLst>
                                          <p:attrName>style.visibility</p:attrName>
                                        </p:attrNameLst>
                                      </p:cBhvr>
                                      <p:to>
                                        <p:strVal val="visible"/>
                                      </p:to>
                                    </p:set>
                                    <p:animEffect transition="in" filter="fade">
                                      <p:cBhvr>
                                        <p:cTn id="123" dur="500"/>
                                        <p:tgtEl>
                                          <p:spTgt spid="205870"/>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05873"/>
                                        </p:tgtEl>
                                        <p:attrNameLst>
                                          <p:attrName>style.visibility</p:attrName>
                                        </p:attrNameLst>
                                      </p:cBhvr>
                                      <p:to>
                                        <p:strVal val="visible"/>
                                      </p:to>
                                    </p:set>
                                    <p:animEffect transition="in" filter="fade">
                                      <p:cBhvr>
                                        <p:cTn id="126" dur="500"/>
                                        <p:tgtEl>
                                          <p:spTgt spid="205873"/>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205874"/>
                                        </p:tgtEl>
                                        <p:attrNameLst>
                                          <p:attrName>style.visibility</p:attrName>
                                        </p:attrNameLst>
                                      </p:cBhvr>
                                      <p:to>
                                        <p:strVal val="visible"/>
                                      </p:to>
                                    </p:set>
                                    <p:animEffect transition="in" filter="fade">
                                      <p:cBhvr>
                                        <p:cTn id="129" dur="500"/>
                                        <p:tgtEl>
                                          <p:spTgt spid="20587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205875"/>
                                        </p:tgtEl>
                                        <p:attrNameLst>
                                          <p:attrName>style.visibility</p:attrName>
                                        </p:attrNameLst>
                                      </p:cBhvr>
                                      <p:to>
                                        <p:strVal val="visible"/>
                                      </p:to>
                                    </p:set>
                                    <p:animEffect transition="in" filter="fade">
                                      <p:cBhvr>
                                        <p:cTn id="132" dur="500"/>
                                        <p:tgtEl>
                                          <p:spTgt spid="20587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05876"/>
                                        </p:tgtEl>
                                        <p:attrNameLst>
                                          <p:attrName>style.visibility</p:attrName>
                                        </p:attrNameLst>
                                      </p:cBhvr>
                                      <p:to>
                                        <p:strVal val="visible"/>
                                      </p:to>
                                    </p:set>
                                    <p:animEffect transition="in" filter="fade">
                                      <p:cBhvr>
                                        <p:cTn id="135" dur="500"/>
                                        <p:tgtEl>
                                          <p:spTgt spid="20587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05877"/>
                                        </p:tgtEl>
                                        <p:attrNameLst>
                                          <p:attrName>style.visibility</p:attrName>
                                        </p:attrNameLst>
                                      </p:cBhvr>
                                      <p:to>
                                        <p:strVal val="visible"/>
                                      </p:to>
                                    </p:set>
                                    <p:animEffect transition="in" filter="fade">
                                      <p:cBhvr>
                                        <p:cTn id="138" dur="500"/>
                                        <p:tgtEl>
                                          <p:spTgt spid="205877"/>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05878"/>
                                        </p:tgtEl>
                                        <p:attrNameLst>
                                          <p:attrName>style.visibility</p:attrName>
                                        </p:attrNameLst>
                                      </p:cBhvr>
                                      <p:to>
                                        <p:strVal val="visible"/>
                                      </p:to>
                                    </p:set>
                                    <p:animEffect transition="in" filter="fade">
                                      <p:cBhvr>
                                        <p:cTn id="141" dur="500"/>
                                        <p:tgtEl>
                                          <p:spTgt spid="205878"/>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05879"/>
                                        </p:tgtEl>
                                        <p:attrNameLst>
                                          <p:attrName>style.visibility</p:attrName>
                                        </p:attrNameLst>
                                      </p:cBhvr>
                                      <p:to>
                                        <p:strVal val="visible"/>
                                      </p:to>
                                    </p:set>
                                    <p:animEffect transition="in" filter="fade">
                                      <p:cBhvr>
                                        <p:cTn id="144" dur="500"/>
                                        <p:tgtEl>
                                          <p:spTgt spid="20587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05880"/>
                                        </p:tgtEl>
                                        <p:attrNameLst>
                                          <p:attrName>style.visibility</p:attrName>
                                        </p:attrNameLst>
                                      </p:cBhvr>
                                      <p:to>
                                        <p:strVal val="visible"/>
                                      </p:to>
                                    </p:set>
                                    <p:animEffect transition="in" filter="fade">
                                      <p:cBhvr>
                                        <p:cTn id="147" dur="500"/>
                                        <p:tgtEl>
                                          <p:spTgt spid="20588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05881"/>
                                        </p:tgtEl>
                                        <p:attrNameLst>
                                          <p:attrName>style.visibility</p:attrName>
                                        </p:attrNameLst>
                                      </p:cBhvr>
                                      <p:to>
                                        <p:strVal val="visible"/>
                                      </p:to>
                                    </p:set>
                                    <p:animEffect transition="in" filter="fade">
                                      <p:cBhvr>
                                        <p:cTn id="150" dur="500"/>
                                        <p:tgtEl>
                                          <p:spTgt spid="205881"/>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205882"/>
                                        </p:tgtEl>
                                        <p:attrNameLst>
                                          <p:attrName>style.visibility</p:attrName>
                                        </p:attrNameLst>
                                      </p:cBhvr>
                                      <p:to>
                                        <p:strVal val="visible"/>
                                      </p:to>
                                    </p:set>
                                    <p:animEffect transition="in" filter="fade">
                                      <p:cBhvr>
                                        <p:cTn id="153" dur="500"/>
                                        <p:tgtEl>
                                          <p:spTgt spid="205882"/>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05883"/>
                                        </p:tgtEl>
                                        <p:attrNameLst>
                                          <p:attrName>style.visibility</p:attrName>
                                        </p:attrNameLst>
                                      </p:cBhvr>
                                      <p:to>
                                        <p:strVal val="visible"/>
                                      </p:to>
                                    </p:set>
                                    <p:animEffect transition="in" filter="fade">
                                      <p:cBhvr>
                                        <p:cTn id="156" dur="500"/>
                                        <p:tgtEl>
                                          <p:spTgt spid="205883"/>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205884"/>
                                        </p:tgtEl>
                                        <p:attrNameLst>
                                          <p:attrName>style.visibility</p:attrName>
                                        </p:attrNameLst>
                                      </p:cBhvr>
                                      <p:to>
                                        <p:strVal val="visible"/>
                                      </p:to>
                                    </p:set>
                                    <p:animEffect transition="in" filter="fade">
                                      <p:cBhvr>
                                        <p:cTn id="159" dur="500"/>
                                        <p:tgtEl>
                                          <p:spTgt spid="205884"/>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05885"/>
                                        </p:tgtEl>
                                        <p:attrNameLst>
                                          <p:attrName>style.visibility</p:attrName>
                                        </p:attrNameLst>
                                      </p:cBhvr>
                                      <p:to>
                                        <p:strVal val="visible"/>
                                      </p:to>
                                    </p:set>
                                    <p:animEffect transition="in" filter="fade">
                                      <p:cBhvr>
                                        <p:cTn id="162" dur="500"/>
                                        <p:tgtEl>
                                          <p:spTgt spid="205885"/>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05886"/>
                                        </p:tgtEl>
                                        <p:attrNameLst>
                                          <p:attrName>style.visibility</p:attrName>
                                        </p:attrNameLst>
                                      </p:cBhvr>
                                      <p:to>
                                        <p:strVal val="visible"/>
                                      </p:to>
                                    </p:set>
                                    <p:animEffect transition="in" filter="fade">
                                      <p:cBhvr>
                                        <p:cTn id="165" dur="500"/>
                                        <p:tgtEl>
                                          <p:spTgt spid="205886"/>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205887"/>
                                        </p:tgtEl>
                                        <p:attrNameLst>
                                          <p:attrName>style.visibility</p:attrName>
                                        </p:attrNameLst>
                                      </p:cBhvr>
                                      <p:to>
                                        <p:strVal val="visible"/>
                                      </p:to>
                                    </p:set>
                                    <p:animEffect transition="in" filter="fade">
                                      <p:cBhvr>
                                        <p:cTn id="168" dur="500"/>
                                        <p:tgtEl>
                                          <p:spTgt spid="205887"/>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205888"/>
                                        </p:tgtEl>
                                        <p:attrNameLst>
                                          <p:attrName>style.visibility</p:attrName>
                                        </p:attrNameLst>
                                      </p:cBhvr>
                                      <p:to>
                                        <p:strVal val="visible"/>
                                      </p:to>
                                    </p:set>
                                    <p:animEffect transition="in" filter="fade">
                                      <p:cBhvr>
                                        <p:cTn id="171" dur="500"/>
                                        <p:tgtEl>
                                          <p:spTgt spid="205888"/>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205889"/>
                                        </p:tgtEl>
                                        <p:attrNameLst>
                                          <p:attrName>style.visibility</p:attrName>
                                        </p:attrNameLst>
                                      </p:cBhvr>
                                      <p:to>
                                        <p:strVal val="visible"/>
                                      </p:to>
                                    </p:set>
                                    <p:animEffect transition="in" filter="fade">
                                      <p:cBhvr>
                                        <p:cTn id="174" dur="500"/>
                                        <p:tgtEl>
                                          <p:spTgt spid="205889"/>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205890"/>
                                        </p:tgtEl>
                                        <p:attrNameLst>
                                          <p:attrName>style.visibility</p:attrName>
                                        </p:attrNameLst>
                                      </p:cBhvr>
                                      <p:to>
                                        <p:strVal val="visible"/>
                                      </p:to>
                                    </p:set>
                                    <p:animEffect transition="in" filter="fade">
                                      <p:cBhvr>
                                        <p:cTn id="177" dur="500"/>
                                        <p:tgtEl>
                                          <p:spTgt spid="205890"/>
                                        </p:tgtEl>
                                      </p:cBhvr>
                                    </p:animEffect>
                                  </p:childTnLst>
                                </p:cTn>
                              </p:par>
                              <p:par>
                                <p:cTn id="178" presetID="10" presetClass="entr" presetSubtype="0" fill="hold" grpId="0" nodeType="withEffect">
                                  <p:stCondLst>
                                    <p:cond delay="0"/>
                                  </p:stCondLst>
                                  <p:childTnLst>
                                    <p:set>
                                      <p:cBhvr>
                                        <p:cTn id="179" dur="1" fill="hold">
                                          <p:stCondLst>
                                            <p:cond delay="0"/>
                                          </p:stCondLst>
                                        </p:cTn>
                                        <p:tgtEl>
                                          <p:spTgt spid="205891"/>
                                        </p:tgtEl>
                                        <p:attrNameLst>
                                          <p:attrName>style.visibility</p:attrName>
                                        </p:attrNameLst>
                                      </p:cBhvr>
                                      <p:to>
                                        <p:strVal val="visible"/>
                                      </p:to>
                                    </p:set>
                                    <p:animEffect transition="in" filter="fade">
                                      <p:cBhvr>
                                        <p:cTn id="180" dur="500"/>
                                        <p:tgtEl>
                                          <p:spTgt spid="205891"/>
                                        </p:tgtEl>
                                      </p:cBhvr>
                                    </p:animEffect>
                                  </p:childTnLst>
                                </p:cTn>
                              </p:par>
                              <p:par>
                                <p:cTn id="181" presetID="3" presetClass="exit" presetSubtype="10" fill="hold" grpId="0" nodeType="withEffect">
                                  <p:stCondLst>
                                    <p:cond delay="0"/>
                                  </p:stCondLst>
                                  <p:childTnLst>
                                    <p:animEffect transition="out" filter="blinds(horizontal)">
                                      <p:cBhvr>
                                        <p:cTn id="182" dur="500"/>
                                        <p:tgtEl>
                                          <p:spTgt spid="205907"/>
                                        </p:tgtEl>
                                      </p:cBhvr>
                                    </p:animEffect>
                                    <p:set>
                                      <p:cBhvr>
                                        <p:cTn id="183" dur="1" fill="hold">
                                          <p:stCondLst>
                                            <p:cond delay="499"/>
                                          </p:stCondLst>
                                        </p:cTn>
                                        <p:tgtEl>
                                          <p:spTgt spid="205907"/>
                                        </p:tgtEl>
                                        <p:attrNameLst>
                                          <p:attrName>style.visibility</p:attrName>
                                        </p:attrNameLst>
                                      </p:cBhvr>
                                      <p:to>
                                        <p:strVal val="hidden"/>
                                      </p:to>
                                    </p:se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10" presetClass="exit" presetSubtype="0" fill="hold" grpId="0" nodeType="clickEffect">
                                  <p:stCondLst>
                                    <p:cond delay="0"/>
                                  </p:stCondLst>
                                  <p:childTnLst>
                                    <p:animEffect transition="out" filter="fade">
                                      <p:cBhvr>
                                        <p:cTn id="187" dur="2000"/>
                                        <p:tgtEl>
                                          <p:spTgt spid="205905"/>
                                        </p:tgtEl>
                                      </p:cBhvr>
                                    </p:animEffect>
                                    <p:set>
                                      <p:cBhvr>
                                        <p:cTn id="188" dur="1" fill="hold">
                                          <p:stCondLst>
                                            <p:cond delay="1999"/>
                                          </p:stCondLst>
                                        </p:cTn>
                                        <p:tgtEl>
                                          <p:spTgt spid="205905"/>
                                        </p:tgtEl>
                                        <p:attrNameLst>
                                          <p:attrName>style.visibility</p:attrName>
                                        </p:attrNameLst>
                                      </p:cBhvr>
                                      <p:to>
                                        <p:strVal val="hidden"/>
                                      </p:to>
                                    </p:set>
                                  </p:childTnLst>
                                </p:cTn>
                              </p:par>
                              <p:par>
                                <p:cTn id="189" presetID="3" presetClass="exit" presetSubtype="10" fill="hold" grpId="0" nodeType="withEffect">
                                  <p:stCondLst>
                                    <p:cond delay="0"/>
                                  </p:stCondLst>
                                  <p:childTnLst>
                                    <p:animEffect transition="out" filter="blinds(horizontal)">
                                      <p:cBhvr>
                                        <p:cTn id="190" dur="500"/>
                                        <p:tgtEl>
                                          <p:spTgt spid="205908"/>
                                        </p:tgtEl>
                                      </p:cBhvr>
                                    </p:animEffect>
                                    <p:set>
                                      <p:cBhvr>
                                        <p:cTn id="191" dur="1" fill="hold">
                                          <p:stCondLst>
                                            <p:cond delay="499"/>
                                          </p:stCondLst>
                                        </p:cTn>
                                        <p:tgtEl>
                                          <p:spTgt spid="205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0" grpId="0" animBg="1"/>
      <p:bldP spid="205831" grpId="0" animBg="1"/>
      <p:bldP spid="205832" grpId="0" animBg="1"/>
      <p:bldP spid="205833" grpId="0" animBg="1"/>
      <p:bldP spid="205834" grpId="0" animBg="1"/>
      <p:bldP spid="205835" grpId="0" animBg="1"/>
      <p:bldP spid="205836" grpId="0" animBg="1"/>
      <p:bldP spid="205837" grpId="0" animBg="1"/>
      <p:bldP spid="205838" grpId="0" animBg="1"/>
      <p:bldP spid="205839" grpId="0" animBg="1"/>
      <p:bldP spid="205840" grpId="0" animBg="1"/>
      <p:bldP spid="205841" grpId="0" animBg="1"/>
      <p:bldP spid="205842" grpId="0" animBg="1"/>
      <p:bldP spid="205843" grpId="0" animBg="1"/>
      <p:bldP spid="205844" grpId="0" animBg="1"/>
      <p:bldP spid="205845" grpId="0" animBg="1"/>
      <p:bldP spid="205846" grpId="0" animBg="1"/>
      <p:bldP spid="205847" grpId="0" animBg="1"/>
      <p:bldP spid="205848" grpId="0" animBg="1"/>
      <p:bldP spid="205849" grpId="0" animBg="1"/>
      <p:bldP spid="205850" grpId="0" animBg="1"/>
      <p:bldP spid="205851" grpId="0" animBg="1"/>
      <p:bldP spid="205853" grpId="0" animBg="1"/>
      <p:bldP spid="205854" grpId="0" animBg="1"/>
      <p:bldP spid="205855" grpId="0" animBg="1"/>
      <p:bldP spid="205856" grpId="0" animBg="1"/>
      <p:bldP spid="205857" grpId="0" animBg="1"/>
      <p:bldP spid="205858" grpId="0" animBg="1"/>
      <p:bldP spid="205859" grpId="0" animBg="1"/>
      <p:bldP spid="205860" grpId="0" animBg="1"/>
      <p:bldP spid="205861" grpId="0" animBg="1"/>
      <p:bldP spid="205862" grpId="0" animBg="1"/>
      <p:bldP spid="205863" grpId="0" animBg="1"/>
      <p:bldP spid="205864" grpId="0" animBg="1"/>
      <p:bldP spid="205866" grpId="0" animBg="1"/>
      <p:bldP spid="205867" grpId="0" animBg="1"/>
      <p:bldP spid="205869" grpId="0" animBg="1"/>
      <p:bldP spid="205870" grpId="0" animBg="1"/>
      <p:bldP spid="205873" grpId="0" animBg="1"/>
      <p:bldP spid="205874" grpId="0" animBg="1"/>
      <p:bldP spid="205875" grpId="0" animBg="1"/>
      <p:bldP spid="205876" grpId="0" animBg="1"/>
      <p:bldP spid="205877" grpId="0" animBg="1"/>
      <p:bldP spid="205878" grpId="0" animBg="1"/>
      <p:bldP spid="205879" grpId="0" animBg="1"/>
      <p:bldP spid="205880" grpId="0" animBg="1"/>
      <p:bldP spid="205881" grpId="0" animBg="1"/>
      <p:bldP spid="205882" grpId="0" animBg="1"/>
      <p:bldP spid="205883" grpId="0" animBg="1"/>
      <p:bldP spid="205884" grpId="0" animBg="1"/>
      <p:bldP spid="205885" grpId="0" animBg="1"/>
      <p:bldP spid="205886" grpId="0" animBg="1"/>
      <p:bldP spid="205887" grpId="0" animBg="1"/>
      <p:bldP spid="205888" grpId="0" animBg="1"/>
      <p:bldP spid="205889" grpId="0" animBg="1"/>
      <p:bldP spid="205890" grpId="0" animBg="1"/>
      <p:bldP spid="205891" grpId="0" animBg="1"/>
      <p:bldP spid="205893" grpId="0" animBg="1"/>
      <p:bldP spid="205907" grpId="0" animBg="1"/>
      <p:bldP spid="205908" grpId="0" animBg="1"/>
      <p:bldP spid="20590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810000" cy="1143000"/>
          </a:xfrm>
        </p:spPr>
        <p:txBody>
          <a:bodyPr>
            <a:normAutofit/>
          </a:bodyPr>
          <a:lstStyle/>
          <a:p>
            <a:r>
              <a:rPr lang="en-US" sz="3200" b="1" dirty="0"/>
              <a:t>Detectors</a:t>
            </a:r>
          </a:p>
        </p:txBody>
      </p:sp>
      <p:sp>
        <p:nvSpPr>
          <p:cNvPr id="3" name="Content Placeholder 2"/>
          <p:cNvSpPr>
            <a:spLocks noGrp="1"/>
          </p:cNvSpPr>
          <p:nvPr>
            <p:ph idx="1"/>
          </p:nvPr>
        </p:nvSpPr>
        <p:spPr>
          <a:xfrm>
            <a:off x="0" y="1371600"/>
            <a:ext cx="5029200" cy="4525963"/>
          </a:xfrm>
        </p:spPr>
        <p:txBody>
          <a:bodyPr>
            <a:normAutofit/>
          </a:bodyPr>
          <a:lstStyle/>
          <a:p>
            <a:r>
              <a:rPr lang="en-US" sz="2400" dirty="0"/>
              <a:t>32 spectral channels Hamamatsu</a:t>
            </a:r>
          </a:p>
          <a:p>
            <a:r>
              <a:rPr lang="en-US" sz="2400" dirty="0"/>
              <a:t>6 regular fluorescence channels</a:t>
            </a:r>
          </a:p>
          <a:p>
            <a:r>
              <a:rPr lang="en-US" sz="2400" dirty="0"/>
              <a:t>1 side scatter channel</a:t>
            </a:r>
          </a:p>
          <a:p>
            <a:r>
              <a:rPr lang="en-US" sz="2400" dirty="0"/>
              <a:t>6 forward scatter detectors</a:t>
            </a:r>
          </a:p>
          <a:p>
            <a:r>
              <a:rPr lang="en-US" sz="2400" dirty="0"/>
              <a:t>1 time gate</a:t>
            </a:r>
          </a:p>
        </p:txBody>
      </p:sp>
      <p:sp>
        <p:nvSpPr>
          <p:cNvPr id="4" name="TextBox 3"/>
          <p:cNvSpPr txBox="1"/>
          <p:nvPr/>
        </p:nvSpPr>
        <p:spPr>
          <a:xfrm>
            <a:off x="5410200" y="762000"/>
            <a:ext cx="2513729" cy="523220"/>
          </a:xfrm>
          <a:prstGeom prst="rect">
            <a:avLst/>
          </a:prstGeom>
          <a:noFill/>
        </p:spPr>
        <p:txBody>
          <a:bodyPr wrap="none" rtlCol="0">
            <a:spAutoFit/>
          </a:bodyPr>
          <a:lstStyle/>
          <a:p>
            <a:r>
              <a:rPr lang="en-US" sz="2800" b="1" dirty="0"/>
              <a:t>ADC Electronics</a:t>
            </a:r>
          </a:p>
        </p:txBody>
      </p:sp>
      <p:sp>
        <p:nvSpPr>
          <p:cNvPr id="5" name="TextBox 4"/>
          <p:cNvSpPr txBox="1"/>
          <p:nvPr/>
        </p:nvSpPr>
        <p:spPr>
          <a:xfrm>
            <a:off x="5486400" y="1295400"/>
            <a:ext cx="3276600" cy="461665"/>
          </a:xfrm>
          <a:prstGeom prst="rect">
            <a:avLst/>
          </a:prstGeom>
          <a:noFill/>
        </p:spPr>
        <p:txBody>
          <a:bodyPr wrap="square" rtlCol="0">
            <a:spAutoFit/>
          </a:bodyPr>
          <a:lstStyle/>
          <a:p>
            <a:r>
              <a:rPr lang="en-US" sz="2400" dirty="0"/>
              <a:t>64 </a:t>
            </a:r>
            <a:r>
              <a:rPr lang="en-US" sz="2400" dirty="0" err="1"/>
              <a:t>ch</a:t>
            </a:r>
            <a:r>
              <a:rPr lang="en-US" sz="2400" dirty="0"/>
              <a:t> 16 Bit ADC</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057400"/>
            <a:ext cx="3146326" cy="2133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5410200" y="1752600"/>
            <a:ext cx="3024739" cy="338554"/>
          </a:xfrm>
          <a:prstGeom prst="rect">
            <a:avLst/>
          </a:prstGeom>
          <a:noFill/>
        </p:spPr>
        <p:txBody>
          <a:bodyPr wrap="none" rtlCol="0">
            <a:spAutoFit/>
          </a:bodyPr>
          <a:lstStyle/>
          <a:p>
            <a:r>
              <a:rPr lang="en-US" sz="1600" dirty="0"/>
              <a:t>Purdue Issued Patent #</a:t>
            </a:r>
            <a:r>
              <a:rPr lang="en-US" sz="1600" b="1" dirty="0"/>
              <a:t>7,280,204</a:t>
            </a:r>
            <a:r>
              <a:rPr lang="en-US" sz="1600" dirty="0"/>
              <a:t>  </a:t>
            </a: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4191000"/>
            <a:ext cx="3251200"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457200" y="10241"/>
            <a:ext cx="8238729" cy="523220"/>
          </a:xfrm>
          <a:prstGeom prst="rect">
            <a:avLst/>
          </a:prstGeom>
          <a:noFill/>
        </p:spPr>
        <p:txBody>
          <a:bodyPr wrap="none" rtlCol="0">
            <a:spAutoFit/>
          </a:bodyPr>
          <a:lstStyle/>
          <a:p>
            <a:r>
              <a:rPr lang="en-US" sz="2800" dirty="0"/>
              <a:t>Purdue Designed Spectral Flow Cytometry  (Circa 2002)</a:t>
            </a:r>
          </a:p>
        </p:txBody>
      </p:sp>
      <p:pic>
        <p:nvPicPr>
          <p:cNvPr id="10" name="Picture 5"/>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4000" contrast="-41000"/>
                    </a14:imgEffect>
                  </a14:imgLayer>
                </a14:imgProps>
              </a:ext>
              <a:ext uri="{28A0092B-C50C-407E-A947-70E740481C1C}">
                <a14:useLocalDpi xmlns:a14="http://schemas.microsoft.com/office/drawing/2010/main" val="0"/>
              </a:ext>
            </a:extLst>
          </a:blip>
          <a:srcRect/>
          <a:stretch>
            <a:fillRect/>
          </a:stretch>
        </p:blipFill>
        <p:spPr>
          <a:xfrm>
            <a:off x="533400" y="3584019"/>
            <a:ext cx="4038600" cy="324643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Date Placeholder 10">
            <a:extLst>
              <a:ext uri="{FF2B5EF4-FFF2-40B4-BE49-F238E27FC236}">
                <a16:creationId xmlns:a16="http://schemas.microsoft.com/office/drawing/2014/main" id="{89FABAFA-9985-B34C-8CA1-997DDC0C686D}"/>
              </a:ext>
            </a:extLst>
          </p:cNvPr>
          <p:cNvSpPr>
            <a:spLocks noGrp="1"/>
          </p:cNvSpPr>
          <p:nvPr>
            <p:ph type="dt" sz="half" idx="10"/>
          </p:nvPr>
        </p:nvSpPr>
        <p:spPr/>
        <p:txBody>
          <a:bodyPr/>
          <a:lstStyle/>
          <a:p>
            <a:fld id="{F20190BD-9DD0-7942-9D44-AB42A54CC064}" type="datetime13">
              <a:rPr lang="en-US" smtClean="0"/>
              <a:t>10:26:51 PM</a:t>
            </a:fld>
            <a:endParaRPr lang="en-US"/>
          </a:p>
        </p:txBody>
      </p:sp>
    </p:spTree>
    <p:extLst>
      <p:ext uri="{BB962C8B-B14F-4D97-AF65-F5344CB8AC3E}">
        <p14:creationId xmlns:p14="http://schemas.microsoft.com/office/powerpoint/2010/main" val="2392970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5963" y="1937418"/>
            <a:ext cx="2553336" cy="24821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304800" y="0"/>
            <a:ext cx="8229600" cy="666798"/>
          </a:xfrm>
        </p:spPr>
        <p:txBody>
          <a:bodyPr>
            <a:normAutofit fontScale="90000"/>
          </a:bodyPr>
          <a:lstStyle/>
          <a:p>
            <a:r>
              <a:rPr lang="en-US" dirty="0" err="1"/>
              <a:t>Hyperspectral</a:t>
            </a:r>
            <a:r>
              <a:rPr lang="en-US" dirty="0"/>
              <a:t> Single Cell Cytometry</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941436"/>
            <a:ext cx="5684975" cy="5525008"/>
          </a:xfrm>
          <a:prstGeom prst="rect">
            <a:avLst/>
          </a:prstGeom>
          <a:solidFill>
            <a:schemeClr val="bg2"/>
          </a:solidFill>
          <a:ln>
            <a:noFill/>
          </a:ln>
          <a:effectLst/>
        </p:spPr>
      </p:pic>
      <p:sp>
        <p:nvSpPr>
          <p:cNvPr id="4" name="TextBox 3"/>
          <p:cNvSpPr txBox="1"/>
          <p:nvPr/>
        </p:nvSpPr>
        <p:spPr>
          <a:xfrm>
            <a:off x="6597625" y="4419600"/>
            <a:ext cx="2209800" cy="584775"/>
          </a:xfrm>
          <a:prstGeom prst="rect">
            <a:avLst/>
          </a:prstGeom>
          <a:noFill/>
        </p:spPr>
        <p:txBody>
          <a:bodyPr wrap="square" rtlCol="0">
            <a:spAutoFit/>
          </a:bodyPr>
          <a:lstStyle/>
          <a:p>
            <a:r>
              <a:rPr lang="en-US" sz="1600" dirty="0"/>
              <a:t>10 </a:t>
            </a:r>
            <a:r>
              <a:rPr lang="el-GR" sz="1600" dirty="0"/>
              <a:t>μ</a:t>
            </a:r>
            <a:r>
              <a:rPr lang="en-US" sz="1600" dirty="0"/>
              <a:t>s available</a:t>
            </a:r>
          </a:p>
          <a:p>
            <a:r>
              <a:rPr lang="en-US" sz="1600" dirty="0"/>
              <a:t>10,000-100,000 cells</a:t>
            </a:r>
          </a:p>
        </p:txBody>
      </p:sp>
      <p:sp>
        <p:nvSpPr>
          <p:cNvPr id="7" name="Rounded Rectangle 6"/>
          <p:cNvSpPr/>
          <p:nvPr/>
        </p:nvSpPr>
        <p:spPr>
          <a:xfrm>
            <a:off x="6781799" y="1831414"/>
            <a:ext cx="2133600" cy="6023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rPr>
              <a:t>64 </a:t>
            </a:r>
            <a:r>
              <a:rPr lang="en-US" sz="2800" b="1" dirty="0" err="1">
                <a:solidFill>
                  <a:srgbClr val="FFFF00"/>
                </a:solidFill>
              </a:rPr>
              <a:t>ch</a:t>
            </a:r>
            <a:r>
              <a:rPr lang="en-US" sz="2800" b="1" dirty="0">
                <a:solidFill>
                  <a:srgbClr val="FFFF00"/>
                </a:solidFill>
              </a:rPr>
              <a:t> ADC`</a:t>
            </a:r>
          </a:p>
        </p:txBody>
      </p:sp>
      <p:graphicFrame>
        <p:nvGraphicFramePr>
          <p:cNvPr id="8" name="Object 7"/>
          <p:cNvGraphicFramePr>
            <a:graphicFrameLocks noChangeAspect="1"/>
          </p:cNvGraphicFramePr>
          <p:nvPr>
            <p:extLst>
              <p:ext uri="{D42A27DB-BD31-4B8C-83A1-F6EECF244321}">
                <p14:modId xmlns:p14="http://schemas.microsoft.com/office/powerpoint/2010/main" val="1141054630"/>
              </p:ext>
            </p:extLst>
          </p:nvPr>
        </p:nvGraphicFramePr>
        <p:xfrm>
          <a:off x="6934200" y="5146023"/>
          <a:ext cx="1601954" cy="1295400"/>
        </p:xfrm>
        <a:graphic>
          <a:graphicData uri="http://schemas.openxmlformats.org/presentationml/2006/ole">
            <mc:AlternateContent xmlns:mc="http://schemas.openxmlformats.org/markup-compatibility/2006">
              <mc:Choice xmlns:v="urn:schemas-microsoft-com:vml" Requires="v">
                <p:oleObj spid="_x0000_s3134" name="Document" r:id="rId6" imgW="2846113" imgH="2302326" progId="XaraX.Document">
                  <p:embed/>
                </p:oleObj>
              </mc:Choice>
              <mc:Fallback>
                <p:oleObj name="Document" r:id="rId6" imgW="2846113" imgH="2302326" progId="XaraX.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146023"/>
                        <a:ext cx="1601954" cy="1295400"/>
                      </a:xfrm>
                      <a:prstGeom prst="rect">
                        <a:avLst/>
                      </a:prstGeom>
                      <a:noFill/>
                      <a:ln>
                        <a:noFill/>
                      </a:ln>
                      <a:effectLst/>
                    </p:spPr>
                  </p:pic>
                </p:oleObj>
              </mc:Fallback>
            </mc:AlternateContent>
          </a:graphicData>
        </a:graphic>
      </p:graphicFrame>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6652" y="651301"/>
            <a:ext cx="2501947" cy="12046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533400" y="6331129"/>
            <a:ext cx="1901483" cy="369332"/>
          </a:xfrm>
          <a:prstGeom prst="rect">
            <a:avLst/>
          </a:prstGeom>
          <a:noFill/>
        </p:spPr>
        <p:txBody>
          <a:bodyPr wrap="none" rtlCol="0">
            <a:spAutoFit/>
          </a:bodyPr>
          <a:lstStyle/>
          <a:p>
            <a:r>
              <a:rPr lang="en-US" dirty="0"/>
              <a:t>Built in 2002-2003</a:t>
            </a:r>
          </a:p>
        </p:txBody>
      </p:sp>
      <p:sp>
        <p:nvSpPr>
          <p:cNvPr id="5" name="Date Placeholder 4">
            <a:extLst>
              <a:ext uri="{FF2B5EF4-FFF2-40B4-BE49-F238E27FC236}">
                <a16:creationId xmlns:a16="http://schemas.microsoft.com/office/drawing/2014/main" id="{5CF105A8-8DC2-5540-B6B8-5615A64D94CD}"/>
              </a:ext>
            </a:extLst>
          </p:cNvPr>
          <p:cNvSpPr>
            <a:spLocks noGrp="1"/>
          </p:cNvSpPr>
          <p:nvPr>
            <p:ph type="dt" sz="half" idx="10"/>
          </p:nvPr>
        </p:nvSpPr>
        <p:spPr/>
        <p:txBody>
          <a:bodyPr/>
          <a:lstStyle/>
          <a:p>
            <a:fld id="{D78053FC-65AB-D845-96B8-3375A393EE21}" type="datetime13">
              <a:rPr lang="en-US" smtClean="0"/>
              <a:t>10:26:51 PM</a:t>
            </a:fld>
            <a:endParaRPr lang="en-US"/>
          </a:p>
        </p:txBody>
      </p:sp>
    </p:spTree>
    <p:extLst>
      <p:ext uri="{BB962C8B-B14F-4D97-AF65-F5344CB8AC3E}">
        <p14:creationId xmlns:p14="http://schemas.microsoft.com/office/powerpoint/2010/main" val="378973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title"/>
          </p:nvPr>
        </p:nvSpPr>
        <p:spPr>
          <a:xfrm>
            <a:off x="685800" y="228600"/>
            <a:ext cx="7543800" cy="533400"/>
          </a:xfrm>
        </p:spPr>
        <p:txBody>
          <a:bodyPr>
            <a:noAutofit/>
          </a:bodyPr>
          <a:lstStyle/>
          <a:p>
            <a:pPr algn="ctr" eaLnBrk="1" hangingPunct="1"/>
            <a:r>
              <a:rPr lang="en-US" sz="2400" b="1" dirty="0"/>
              <a:t>Purdue University Cytometry Laboratories  Acknowledgements</a:t>
            </a:r>
          </a:p>
        </p:txBody>
      </p:sp>
      <p:sp>
        <p:nvSpPr>
          <p:cNvPr id="57348" name="Rectangle 4"/>
          <p:cNvSpPr>
            <a:spLocks noGrp="1" noChangeArrowheads="1"/>
          </p:cNvSpPr>
          <p:nvPr>
            <p:ph type="body" idx="4294967295"/>
          </p:nvPr>
        </p:nvSpPr>
        <p:spPr>
          <a:xfrm>
            <a:off x="304800" y="1143000"/>
            <a:ext cx="4385482" cy="2667000"/>
          </a:xfrm>
        </p:spPr>
        <p:txBody>
          <a:bodyPr>
            <a:noAutofit/>
          </a:bodyPr>
          <a:lstStyle/>
          <a:p>
            <a:pPr marL="609600" indent="-609600" eaLnBrk="1" hangingPunct="1">
              <a:lnSpc>
                <a:spcPct val="90000"/>
              </a:lnSpc>
              <a:buFontTx/>
              <a:buNone/>
            </a:pPr>
            <a:r>
              <a:rPr lang="en-US" sz="1600" b="1" dirty="0"/>
              <a:t>Contributors</a:t>
            </a:r>
            <a:r>
              <a:rPr lang="en-US" sz="1400" b="1" dirty="0"/>
              <a:t>  </a:t>
            </a:r>
          </a:p>
          <a:p>
            <a:pPr marL="609600" lvl="1" indent="-609600" eaLnBrk="1" hangingPunct="1">
              <a:lnSpc>
                <a:spcPct val="90000"/>
              </a:lnSpc>
              <a:buNone/>
            </a:pPr>
            <a:r>
              <a:rPr lang="en-US" sz="1400" b="1" dirty="0"/>
              <a:t>Staff Engineer:</a:t>
            </a:r>
            <a:r>
              <a:rPr lang="en-US" sz="1400" dirty="0"/>
              <a:t> Valery Patsekin</a:t>
            </a:r>
          </a:p>
          <a:p>
            <a:pPr marL="609600" indent="-609600" eaLnBrk="1" hangingPunct="1">
              <a:buNone/>
            </a:pPr>
            <a:r>
              <a:rPr lang="en-US" sz="1400" b="1" dirty="0"/>
              <a:t>Faculty:</a:t>
            </a:r>
            <a:r>
              <a:rPr lang="en-US" sz="1400" dirty="0"/>
              <a:t> Bartek Rajwa, </a:t>
            </a:r>
            <a:r>
              <a:rPr lang="en-US" sz="1400" dirty="0" err="1"/>
              <a:t>Euiwon</a:t>
            </a:r>
            <a:r>
              <a:rPr lang="en-US" sz="1400" dirty="0"/>
              <a:t> Bae, J. Paul Robinson</a:t>
            </a:r>
          </a:p>
          <a:p>
            <a:pPr marL="609600" indent="-609600" eaLnBrk="1" hangingPunct="1">
              <a:buNone/>
            </a:pPr>
            <a:endParaRPr lang="en-US" sz="1400" b="1" dirty="0"/>
          </a:p>
          <a:p>
            <a:pPr marL="609600" indent="-609600" eaLnBrk="1" hangingPunct="1">
              <a:buNone/>
            </a:pPr>
            <a:r>
              <a:rPr lang="en-US" sz="1400" b="1" dirty="0"/>
              <a:t>Data and collaborations with:  </a:t>
            </a:r>
            <a:r>
              <a:rPr lang="en-US" sz="1400" dirty="0"/>
              <a:t>Gary Nolan Lab (Stanford), David Hedley (Toronto), Bernd Bodenmiller (Zurich), Paul Wallace (Buffalo), Jonathon Irish Lab (Vanderbilt)</a:t>
            </a:r>
          </a:p>
        </p:txBody>
      </p:sp>
      <p:sp>
        <p:nvSpPr>
          <p:cNvPr id="57349" name="Rectangle 5"/>
          <p:cNvSpPr>
            <a:spLocks noChangeArrowheads="1"/>
          </p:cNvSpPr>
          <p:nvPr/>
        </p:nvSpPr>
        <p:spPr bwMode="auto">
          <a:xfrm>
            <a:off x="4419600" y="1577995"/>
            <a:ext cx="3810000" cy="1190625"/>
          </a:xfrm>
          <a:prstGeom prst="rect">
            <a:avLst/>
          </a:prstGeom>
          <a:noFill/>
          <a:ln w="9525">
            <a:noFill/>
            <a:miter lim="800000"/>
            <a:headEnd/>
            <a:tailEnd/>
          </a:ln>
        </p:spPr>
        <p:txBody>
          <a:bodyPr/>
          <a:lstStyle/>
          <a:p>
            <a:pPr marL="342900" indent="-342900">
              <a:spcBef>
                <a:spcPct val="20000"/>
              </a:spcBef>
            </a:pPr>
            <a:r>
              <a:rPr lang="en-US" sz="1600" b="1" dirty="0">
                <a:solidFill>
                  <a:srgbClr val="000000"/>
                </a:solidFill>
              </a:rPr>
              <a:t>                        Staff</a:t>
            </a:r>
          </a:p>
          <a:p>
            <a:pPr marL="742950" lvl="1" indent="-285750">
              <a:lnSpc>
                <a:spcPct val="90000"/>
              </a:lnSpc>
              <a:spcBef>
                <a:spcPct val="10000"/>
              </a:spcBef>
              <a:buFont typeface="Wingdings" pitchFamily="2" charset="2"/>
              <a:buChar char="§"/>
            </a:pPr>
            <a:r>
              <a:rPr lang="en-US" sz="1400" dirty="0"/>
              <a:t>Kathy Ragheb (flow)</a:t>
            </a:r>
          </a:p>
          <a:p>
            <a:pPr marL="742950" lvl="1" indent="-285750">
              <a:lnSpc>
                <a:spcPct val="90000"/>
              </a:lnSpc>
              <a:spcBef>
                <a:spcPct val="10000"/>
              </a:spcBef>
              <a:buFont typeface="Wingdings" pitchFamily="2" charset="2"/>
              <a:buChar char="§"/>
            </a:pPr>
            <a:r>
              <a:rPr lang="en-US" sz="1400" dirty="0"/>
              <a:t>Anisa Dunham (assay dev)</a:t>
            </a:r>
          </a:p>
          <a:p>
            <a:pPr marL="742950" lvl="1" indent="-285750">
              <a:lnSpc>
                <a:spcPct val="90000"/>
              </a:lnSpc>
              <a:spcBef>
                <a:spcPct val="10000"/>
              </a:spcBef>
              <a:buFont typeface="Wingdings" pitchFamily="2" charset="2"/>
              <a:buChar char="§"/>
            </a:pPr>
            <a:r>
              <a:rPr lang="en-US" sz="1400" dirty="0"/>
              <a:t>Doris </a:t>
            </a:r>
            <a:r>
              <a:rPr lang="en-US" sz="1400" dirty="0" err="1"/>
              <a:t>Kemler</a:t>
            </a:r>
            <a:r>
              <a:rPr lang="en-US" sz="1400" dirty="0"/>
              <a:t> (Bioassays)</a:t>
            </a:r>
          </a:p>
          <a:p>
            <a:pPr lvl="1">
              <a:lnSpc>
                <a:spcPct val="90000"/>
              </a:lnSpc>
              <a:spcBef>
                <a:spcPct val="10000"/>
              </a:spcBef>
            </a:pPr>
            <a:r>
              <a:rPr lang="en-US" sz="1400" dirty="0">
                <a:solidFill>
                  <a:srgbClr val="000000"/>
                </a:solidFill>
              </a:rPr>
              <a:t> </a:t>
            </a:r>
          </a:p>
          <a:p>
            <a:pPr marL="742950" lvl="1" indent="-285750">
              <a:lnSpc>
                <a:spcPct val="90000"/>
              </a:lnSpc>
              <a:spcBef>
                <a:spcPct val="10000"/>
              </a:spcBef>
              <a:buFont typeface="Wingdings" pitchFamily="2" charset="2"/>
              <a:buNone/>
            </a:pPr>
            <a:endParaRPr lang="en-US" sz="1400" dirty="0">
              <a:solidFill>
                <a:srgbClr val="000000"/>
              </a:solidFill>
            </a:endParaRPr>
          </a:p>
          <a:p>
            <a:pPr marL="342900" indent="-342900">
              <a:spcBef>
                <a:spcPct val="20000"/>
              </a:spcBef>
            </a:pPr>
            <a:endParaRPr lang="en-US" sz="1400" dirty="0">
              <a:solidFill>
                <a:srgbClr val="000000"/>
              </a:solidFill>
            </a:endParaRPr>
          </a:p>
          <a:p>
            <a:pPr marL="342900" indent="-342900">
              <a:spcBef>
                <a:spcPct val="20000"/>
              </a:spcBef>
              <a:buFontTx/>
              <a:buChar char="•"/>
            </a:pPr>
            <a:endParaRPr lang="en-US" sz="1400" dirty="0">
              <a:solidFill>
                <a:srgbClr val="000000"/>
              </a:solidFill>
            </a:endParaRPr>
          </a:p>
        </p:txBody>
      </p:sp>
      <p:sp>
        <p:nvSpPr>
          <p:cNvPr id="57350" name="Text Box 6"/>
          <p:cNvSpPr txBox="1">
            <a:spLocks noChangeArrowheads="1"/>
          </p:cNvSpPr>
          <p:nvPr/>
        </p:nvSpPr>
        <p:spPr bwMode="auto">
          <a:xfrm>
            <a:off x="4734968" y="2895818"/>
            <a:ext cx="4421732" cy="2031325"/>
          </a:xfrm>
          <a:prstGeom prst="rect">
            <a:avLst/>
          </a:prstGeom>
          <a:noFill/>
          <a:ln w="9525">
            <a:noFill/>
            <a:miter lim="800000"/>
            <a:headEnd/>
            <a:tailEnd/>
          </a:ln>
        </p:spPr>
        <p:txBody>
          <a:bodyPr wrap="square">
            <a:spAutoFit/>
          </a:bodyPr>
          <a:lstStyle/>
          <a:p>
            <a:r>
              <a:rPr lang="en-US" sz="1400" b="1" dirty="0">
                <a:solidFill>
                  <a:srgbClr val="000000"/>
                </a:solidFill>
              </a:rPr>
              <a:t>Funding:</a:t>
            </a:r>
            <a:r>
              <a:rPr lang="en-US" sz="1400" dirty="0">
                <a:solidFill>
                  <a:srgbClr val="000000"/>
                </a:solidFill>
              </a:rPr>
              <a:t> </a:t>
            </a:r>
          </a:p>
          <a:p>
            <a:r>
              <a:rPr lang="en-US" sz="1400" dirty="0">
                <a:solidFill>
                  <a:srgbClr val="000000"/>
                </a:solidFill>
              </a:rPr>
              <a:t>NIH, NSF, USDA, Purdue University</a:t>
            </a:r>
          </a:p>
          <a:p>
            <a:r>
              <a:rPr lang="en-US" sz="1400" b="1" dirty="0">
                <a:solidFill>
                  <a:srgbClr val="000000"/>
                </a:solidFill>
              </a:rPr>
              <a:t>Corporate:</a:t>
            </a:r>
            <a:r>
              <a:rPr lang="en-US" sz="1400" dirty="0">
                <a:solidFill>
                  <a:srgbClr val="000000"/>
                </a:solidFill>
              </a:rPr>
              <a:t> Beckman-Coulter, Point-Source, Parker-Hannifin, </a:t>
            </a:r>
            <a:r>
              <a:rPr lang="en-US" sz="1400" dirty="0" err="1">
                <a:solidFill>
                  <a:srgbClr val="000000"/>
                </a:solidFill>
              </a:rPr>
              <a:t>Polysciences</a:t>
            </a:r>
            <a:r>
              <a:rPr lang="en-US" sz="1400" dirty="0">
                <a:solidFill>
                  <a:srgbClr val="000000"/>
                </a:solidFill>
              </a:rPr>
              <a:t>, Bangs labs,  Roche, </a:t>
            </a:r>
            <a:r>
              <a:rPr lang="en-US" sz="1400" dirty="0" err="1">
                <a:solidFill>
                  <a:srgbClr val="000000"/>
                </a:solidFill>
              </a:rPr>
              <a:t>MediaCybernetics</a:t>
            </a:r>
            <a:r>
              <a:rPr lang="en-US" sz="1400" dirty="0">
                <a:solidFill>
                  <a:srgbClr val="000000"/>
                </a:solidFill>
              </a:rPr>
              <a:t>, Q-Imaging,  Kodak Medical Systems, </a:t>
            </a:r>
            <a:r>
              <a:rPr lang="en-US" sz="1400" dirty="0" err="1">
                <a:solidFill>
                  <a:srgbClr val="000000"/>
                </a:solidFill>
              </a:rPr>
              <a:t>Crystalplex</a:t>
            </a:r>
            <a:r>
              <a:rPr lang="en-US" sz="1400" dirty="0">
                <a:solidFill>
                  <a:srgbClr val="000000"/>
                </a:solidFill>
              </a:rPr>
              <a:t>, Becton-Dickinson , </a:t>
            </a:r>
            <a:r>
              <a:rPr lang="en-US" sz="1400" dirty="0" err="1">
                <a:solidFill>
                  <a:srgbClr val="000000"/>
                </a:solidFill>
              </a:rPr>
              <a:t>Icyt</a:t>
            </a:r>
            <a:r>
              <a:rPr lang="en-US" sz="1400" dirty="0">
                <a:solidFill>
                  <a:srgbClr val="000000"/>
                </a:solidFill>
              </a:rPr>
              <a:t>,</a:t>
            </a:r>
          </a:p>
          <a:p>
            <a:r>
              <a:rPr lang="en-US" sz="1400" dirty="0" err="1">
                <a:solidFill>
                  <a:srgbClr val="000000"/>
                </a:solidFill>
              </a:rPr>
              <a:t>eBioscience</a:t>
            </a:r>
            <a:r>
              <a:rPr lang="en-US" sz="1400" dirty="0">
                <a:solidFill>
                  <a:srgbClr val="000000"/>
                </a:solidFill>
              </a:rPr>
              <a:t>,  ITG Indiana, Roche, Edmund Optic, Perkin Elmer, Digilab Inc., </a:t>
            </a:r>
            <a:r>
              <a:rPr lang="en-US" sz="1400" dirty="0" err="1">
                <a:solidFill>
                  <a:srgbClr val="000000"/>
                </a:solidFill>
              </a:rPr>
              <a:t>Spherotech</a:t>
            </a:r>
            <a:r>
              <a:rPr lang="en-US" sz="1400" dirty="0">
                <a:solidFill>
                  <a:srgbClr val="000000"/>
                </a:solidFill>
              </a:rPr>
              <a:t>, Inc., </a:t>
            </a:r>
            <a:r>
              <a:rPr lang="en-US" sz="1400" dirty="0" err="1">
                <a:solidFill>
                  <a:srgbClr val="000000"/>
                </a:solidFill>
              </a:rPr>
              <a:t>IntelliCyt</a:t>
            </a:r>
            <a:r>
              <a:rPr lang="en-US" sz="1400" dirty="0">
                <a:solidFill>
                  <a:srgbClr val="000000"/>
                </a:solidFill>
              </a:rPr>
              <a:t>, Inc, </a:t>
            </a:r>
            <a:r>
              <a:rPr lang="en-US" sz="1400" dirty="0" err="1">
                <a:solidFill>
                  <a:srgbClr val="000000"/>
                </a:solidFill>
              </a:rPr>
              <a:t>ThermoFisher</a:t>
            </a:r>
            <a:endParaRPr lang="en-US" sz="1400" dirty="0">
              <a:solidFill>
                <a:srgbClr val="000000"/>
              </a:solidFill>
            </a:endParaRPr>
          </a:p>
        </p:txBody>
      </p:sp>
      <p:sp>
        <p:nvSpPr>
          <p:cNvPr id="2" name="Date Placeholder 1"/>
          <p:cNvSpPr>
            <a:spLocks noGrp="1"/>
          </p:cNvSpPr>
          <p:nvPr>
            <p:ph type="dt" sz="half" idx="10"/>
          </p:nvPr>
        </p:nvSpPr>
        <p:spPr/>
        <p:txBody>
          <a:bodyPr/>
          <a:lstStyle/>
          <a:p>
            <a:fld id="{5FDDCDA1-560E-B743-A262-A2C6F842F701}" type="datetime13">
              <a:rPr lang="en-US" smtClean="0"/>
              <a:t>10:26:50 PM</a:t>
            </a:fld>
            <a:endParaRPr lang="en-US" dirty="0"/>
          </a:p>
        </p:txBody>
      </p:sp>
      <p:sp>
        <p:nvSpPr>
          <p:cNvPr id="6" name="TextBox 5"/>
          <p:cNvSpPr txBox="1"/>
          <p:nvPr/>
        </p:nvSpPr>
        <p:spPr>
          <a:xfrm>
            <a:off x="190500" y="5715000"/>
            <a:ext cx="8763000" cy="830997"/>
          </a:xfrm>
          <a:prstGeom prst="rect">
            <a:avLst/>
          </a:prstGeom>
          <a:noFill/>
        </p:spPr>
        <p:txBody>
          <a:bodyPr wrap="square" rtlCol="0">
            <a:spAutoFit/>
          </a:bodyPr>
          <a:lstStyle/>
          <a:p>
            <a:r>
              <a:rPr lang="en-US" sz="1200" i="1" dirty="0"/>
              <a:t>Research reported in this presentation was supported by the National Institute of General Medical Sciences &amp; the National Cancer Institute of the National Institutes of Health under Award Numbers </a:t>
            </a:r>
            <a:r>
              <a:rPr lang="en-US" sz="1200" b="1" dirty="0"/>
              <a:t>1R56AI089511-01, R21RR033593-01 &amp;  1R33CA140084 and </a:t>
            </a:r>
            <a:r>
              <a:rPr lang="en-US" sz="1200" dirty="0"/>
              <a:t>U.S. Department of Agriculture, project 1935-42000-072-02G, Center for Food Safety Engineering at Purdue University. </a:t>
            </a:r>
            <a:r>
              <a:rPr lang="en-US" sz="1200" b="1" dirty="0"/>
              <a:t>.</a:t>
            </a:r>
            <a:r>
              <a:rPr lang="en-US" sz="1200" b="1" i="1" dirty="0"/>
              <a:t> </a:t>
            </a:r>
            <a:r>
              <a:rPr lang="en-US" sz="1200" i="1" dirty="0"/>
              <a:t>The content is solely the responsibility of the authors and does not necessarily represent the official views of the National Institutes of Health.</a:t>
            </a:r>
            <a:r>
              <a:rPr lang="en-US" sz="1200" dirty="0"/>
              <a:t>  </a:t>
            </a:r>
          </a:p>
        </p:txBody>
      </p:sp>
      <p:pic>
        <p:nvPicPr>
          <p:cNvPr id="12" name="Picture 11" descr="puclnew very 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419600"/>
            <a:ext cx="2209800" cy="1069544"/>
          </a:xfrm>
          <a:prstGeom prst="rect">
            <a:avLst/>
          </a:prstGeom>
        </p:spPr>
      </p:pic>
      <p:pic>
        <p:nvPicPr>
          <p:cNvPr id="13" name="Picture 12" descr="PU_signature_ibm.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4834" y="4898341"/>
            <a:ext cx="2310027" cy="762000"/>
          </a:xfrm>
          <a:prstGeom prst="rect">
            <a:avLst/>
          </a:prstGeom>
        </p:spPr>
      </p:pic>
      <p:sp>
        <p:nvSpPr>
          <p:cNvPr id="7" name="TextBox 6"/>
          <p:cNvSpPr txBox="1"/>
          <p:nvPr/>
        </p:nvSpPr>
        <p:spPr>
          <a:xfrm>
            <a:off x="4038600" y="914400"/>
            <a:ext cx="4974814" cy="954107"/>
          </a:xfrm>
          <a:prstGeom prst="rect">
            <a:avLst/>
          </a:prstGeom>
          <a:noFill/>
        </p:spPr>
        <p:txBody>
          <a:bodyPr wrap="none" rtlCol="0">
            <a:spAutoFit/>
          </a:bodyPr>
          <a:lstStyle/>
          <a:p>
            <a:r>
              <a:rPr lang="en-US" sz="1400" dirty="0">
                <a:latin typeface="Arial" charset="0"/>
              </a:rPr>
              <a:t>Some slides from Prof Silas </a:t>
            </a:r>
            <a:r>
              <a:rPr lang="en-US" sz="1400" dirty="0" err="1">
                <a:latin typeface="Arial" charset="0"/>
              </a:rPr>
              <a:t>Leavesley</a:t>
            </a:r>
            <a:r>
              <a:rPr lang="en-US" sz="1400" dirty="0">
                <a:latin typeface="Arial" charset="0"/>
              </a:rPr>
              <a:t>,</a:t>
            </a:r>
          </a:p>
          <a:p>
            <a:r>
              <a:rPr lang="en-US" sz="1400" dirty="0">
                <a:latin typeface="Arial" charset="0"/>
              </a:rPr>
              <a:t>Dept. of Chemical Engineering, University of South Alabama</a:t>
            </a:r>
          </a:p>
          <a:p>
            <a:endParaRPr lang="en-US" sz="1400" dirty="0">
              <a:latin typeface="Arial" charset="0"/>
            </a:endParaRPr>
          </a:p>
          <a:p>
            <a:endParaRPr lang="en-US" sz="1400" dirty="0"/>
          </a:p>
        </p:txBody>
      </p:sp>
    </p:spTree>
    <p:extLst>
      <p:ext uri="{BB962C8B-B14F-4D97-AF65-F5344CB8AC3E}">
        <p14:creationId xmlns:p14="http://schemas.microsoft.com/office/powerpoint/2010/main" val="1881816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39925" y="311504"/>
            <a:ext cx="6893362" cy="954107"/>
          </a:xfrm>
          <a:prstGeom prst="rect">
            <a:avLst/>
          </a:prstGeom>
          <a:noFill/>
        </p:spPr>
        <p:txBody>
          <a:bodyPr wrap="none" rtlCol="0">
            <a:spAutoFit/>
          </a:bodyPr>
          <a:lstStyle/>
          <a:p>
            <a:pPr algn="ctr"/>
            <a:r>
              <a:rPr lang="en-US" sz="2800" b="1" dirty="0"/>
              <a:t>A new generation of </a:t>
            </a:r>
            <a:r>
              <a:rPr lang="en-US" sz="2800" b="1" dirty="0" err="1"/>
              <a:t>hyperspectral</a:t>
            </a:r>
            <a:r>
              <a:rPr lang="en-US" sz="2800" b="1" dirty="0"/>
              <a:t> detector</a:t>
            </a:r>
          </a:p>
          <a:p>
            <a:pPr algn="ctr"/>
            <a:r>
              <a:rPr lang="en-US" sz="2800" b="1" dirty="0"/>
              <a:t>installed on a conventional flow cytometer </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1747485"/>
            <a:ext cx="4752528" cy="4206467"/>
          </a:xfrm>
          <a:prstGeom prst="rect">
            <a:avLst/>
          </a:prstGeom>
        </p:spPr>
      </p:pic>
      <p:grpSp>
        <p:nvGrpSpPr>
          <p:cNvPr id="3" name="Groupe 2"/>
          <p:cNvGrpSpPr/>
          <p:nvPr/>
        </p:nvGrpSpPr>
        <p:grpSpPr>
          <a:xfrm>
            <a:off x="513752" y="1409474"/>
            <a:ext cx="8244408" cy="4946916"/>
            <a:chOff x="467544" y="1722444"/>
            <a:chExt cx="8244408" cy="4946916"/>
          </a:xfrm>
        </p:grpSpPr>
        <p:pic>
          <p:nvPicPr>
            <p:cNvPr id="3074" name="Picture 2" descr="C:\multispec\2011\Photos\PanoramaFC500\P6300747_stit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722444"/>
              <a:ext cx="8244408" cy="42268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ZoneTexte 1"/>
            <p:cNvSpPr txBox="1"/>
            <p:nvPr/>
          </p:nvSpPr>
          <p:spPr>
            <a:xfrm>
              <a:off x="1173696" y="6300028"/>
              <a:ext cx="6758067" cy="369332"/>
            </a:xfrm>
            <a:prstGeom prst="rect">
              <a:avLst/>
            </a:prstGeom>
            <a:noFill/>
          </p:spPr>
          <p:txBody>
            <a:bodyPr wrap="none" rtlCol="0">
              <a:spAutoFit/>
            </a:bodyPr>
            <a:lstStyle/>
            <a:p>
              <a:pPr algn="ctr"/>
              <a:r>
                <a:rPr lang="en-US" dirty="0"/>
                <a:t>FC500/GALLIOS Hybrid + 32 channel electronics + </a:t>
              </a:r>
              <a:r>
                <a:rPr lang="en-US" dirty="0" err="1"/>
                <a:t>iFlex</a:t>
              </a:r>
              <a:r>
                <a:rPr lang="en-US" dirty="0"/>
                <a:t> Viper (</a:t>
              </a:r>
              <a:r>
                <a:rPr lang="fr-FR" b="1" dirty="0" err="1"/>
                <a:t>Qioptiq</a:t>
              </a:r>
              <a:r>
                <a:rPr lang="fr-FR" b="1" dirty="0"/>
                <a:t>)</a:t>
              </a:r>
              <a:endParaRPr lang="en-US" dirty="0"/>
            </a:p>
          </p:txBody>
        </p:sp>
      </p:grpSp>
      <p:sp>
        <p:nvSpPr>
          <p:cNvPr id="6" name="TextBox 5"/>
          <p:cNvSpPr txBox="1"/>
          <p:nvPr/>
        </p:nvSpPr>
        <p:spPr>
          <a:xfrm>
            <a:off x="4478581" y="3513600"/>
            <a:ext cx="762901" cy="369332"/>
          </a:xfrm>
          <a:prstGeom prst="rect">
            <a:avLst/>
          </a:prstGeom>
          <a:solidFill>
            <a:srgbClr val="FFFF00"/>
          </a:solidFill>
        </p:spPr>
        <p:txBody>
          <a:bodyPr wrap="none" rtlCol="0">
            <a:spAutoFit/>
          </a:bodyPr>
          <a:lstStyle/>
          <a:p>
            <a:r>
              <a:rPr lang="en-US" dirty="0"/>
              <a:t>FC500</a:t>
            </a:r>
          </a:p>
        </p:txBody>
      </p:sp>
      <p:sp>
        <p:nvSpPr>
          <p:cNvPr id="8" name="TextBox 7"/>
          <p:cNvSpPr txBox="1"/>
          <p:nvPr/>
        </p:nvSpPr>
        <p:spPr>
          <a:xfrm>
            <a:off x="6185363" y="3466530"/>
            <a:ext cx="811441" cy="369332"/>
          </a:xfrm>
          <a:prstGeom prst="rect">
            <a:avLst/>
          </a:prstGeom>
          <a:solidFill>
            <a:srgbClr val="FFFF00"/>
          </a:solidFill>
        </p:spPr>
        <p:txBody>
          <a:bodyPr wrap="none" rtlCol="0">
            <a:spAutoFit/>
          </a:bodyPr>
          <a:lstStyle/>
          <a:p>
            <a:r>
              <a:rPr lang="en-US" dirty="0" err="1"/>
              <a:t>Gallios</a:t>
            </a:r>
            <a:endParaRPr lang="en-US" dirty="0"/>
          </a:p>
        </p:txBody>
      </p:sp>
      <p:sp>
        <p:nvSpPr>
          <p:cNvPr id="9" name="TextBox 8"/>
          <p:cNvSpPr txBox="1"/>
          <p:nvPr/>
        </p:nvSpPr>
        <p:spPr>
          <a:xfrm>
            <a:off x="7886794" y="5157192"/>
            <a:ext cx="941348" cy="646331"/>
          </a:xfrm>
          <a:prstGeom prst="rect">
            <a:avLst/>
          </a:prstGeom>
          <a:solidFill>
            <a:srgbClr val="FFFF00"/>
          </a:solidFill>
        </p:spPr>
        <p:txBody>
          <a:bodyPr wrap="none" rtlCol="0">
            <a:spAutoFit/>
          </a:bodyPr>
          <a:lstStyle/>
          <a:p>
            <a:r>
              <a:rPr lang="en-US" dirty="0"/>
              <a:t>Spectral</a:t>
            </a:r>
          </a:p>
          <a:p>
            <a:r>
              <a:rPr lang="en-US" dirty="0"/>
              <a:t>optics</a:t>
            </a:r>
          </a:p>
        </p:txBody>
      </p:sp>
      <p:sp>
        <p:nvSpPr>
          <p:cNvPr id="7" name="Date Placeholder 6">
            <a:extLst>
              <a:ext uri="{FF2B5EF4-FFF2-40B4-BE49-F238E27FC236}">
                <a16:creationId xmlns:a16="http://schemas.microsoft.com/office/drawing/2014/main" id="{61FBB598-C668-554D-BA2C-9E1C9CEE6B9F}"/>
              </a:ext>
            </a:extLst>
          </p:cNvPr>
          <p:cNvSpPr>
            <a:spLocks noGrp="1"/>
          </p:cNvSpPr>
          <p:nvPr>
            <p:ph type="dt" sz="half" idx="10"/>
          </p:nvPr>
        </p:nvSpPr>
        <p:spPr/>
        <p:txBody>
          <a:bodyPr/>
          <a:lstStyle/>
          <a:p>
            <a:fld id="{2F2E7621-B3C4-AD4D-A28E-ED9BE35F3BF0}" type="datetime13">
              <a:rPr lang="en-US" smtClean="0"/>
              <a:t>10:26:51 PM</a:t>
            </a:fld>
            <a:endParaRPr lang="en-US"/>
          </a:p>
        </p:txBody>
      </p:sp>
    </p:spTree>
    <p:extLst>
      <p:ext uri="{BB962C8B-B14F-4D97-AF65-F5344CB8AC3E}">
        <p14:creationId xmlns:p14="http://schemas.microsoft.com/office/powerpoint/2010/main" val="390300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ltLang="en-US"/>
          </a:p>
        </p:txBody>
      </p:sp>
      <p:sp>
        <p:nvSpPr>
          <p:cNvPr id="7171" name="Rectangle 3"/>
          <p:cNvSpPr>
            <a:spLocks noGrp="1" noChangeArrowheads="1"/>
          </p:cNvSpPr>
          <p:nvPr>
            <p:ph type="body" idx="1"/>
          </p:nvPr>
        </p:nvSpPr>
        <p:spPr/>
        <p:txBody>
          <a:bodyPr/>
          <a:lstStyle/>
          <a:p>
            <a:pPr eaLnBrk="1" hangingPunct="1"/>
            <a:endParaRPr lang="en-US" altLang="en-US"/>
          </a:p>
        </p:txBody>
      </p:sp>
      <p:graphicFrame>
        <p:nvGraphicFramePr>
          <p:cNvPr id="7172" name="Object 5"/>
          <p:cNvGraphicFramePr>
            <a:graphicFrameLocks noChangeAspect="1"/>
          </p:cNvGraphicFramePr>
          <p:nvPr/>
        </p:nvGraphicFramePr>
        <p:xfrm>
          <a:off x="-12700" y="1588"/>
          <a:ext cx="9142413" cy="6856412"/>
        </p:xfrm>
        <a:graphic>
          <a:graphicData uri="http://schemas.openxmlformats.org/presentationml/2006/ole">
            <mc:AlternateContent xmlns:mc="http://schemas.openxmlformats.org/markup-compatibility/2006">
              <mc:Choice xmlns:v="urn:schemas-microsoft-com:vml" Requires="v">
                <p:oleObj spid="_x0000_s85035" name="Document" r:id="rId4" imgW="7619048" imgH="5714286" progId="XaraX.Document">
                  <p:embed/>
                </p:oleObj>
              </mc:Choice>
              <mc:Fallback>
                <p:oleObj name="Document" r:id="rId4" imgW="7619048" imgH="5714286" progId="XaraX.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1588"/>
                        <a:ext cx="9142413" cy="6856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950" y="1397000"/>
            <a:ext cx="2838450" cy="187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Group 2"/>
          <p:cNvGrpSpPr>
            <a:grpSpLocks/>
          </p:cNvGrpSpPr>
          <p:nvPr/>
        </p:nvGrpSpPr>
        <p:grpSpPr bwMode="auto">
          <a:xfrm>
            <a:off x="7710488" y="512763"/>
            <a:ext cx="1427162" cy="2611437"/>
            <a:chOff x="7709872" y="512910"/>
            <a:chExt cx="1427188" cy="2611290"/>
          </a:xfrm>
        </p:grpSpPr>
        <p:sp>
          <p:nvSpPr>
            <p:cNvPr id="7175" name="TextBox 1"/>
            <p:cNvSpPr txBox="1">
              <a:spLocks noChangeArrowheads="1"/>
            </p:cNvSpPr>
            <p:nvPr/>
          </p:nvSpPr>
          <p:spPr bwMode="auto">
            <a:xfrm>
              <a:off x="7709872" y="512910"/>
              <a:ext cx="140294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solidFill>
                    <a:srgbClr val="FF0000"/>
                  </a:solidFill>
                </a:rPr>
                <a:t>Cell</a:t>
              </a:r>
            </a:p>
            <a:p>
              <a:pPr algn="ctr" eaLnBrk="1" hangingPunct="1"/>
              <a:r>
                <a:rPr lang="en-US" altLang="en-US" b="1">
                  <a:solidFill>
                    <a:srgbClr val="FF0000"/>
                  </a:solidFill>
                </a:rPr>
                <a:t>Fingerprint</a:t>
              </a:r>
            </a:p>
          </p:txBody>
        </p:sp>
        <p:pic>
          <p:nvPicPr>
            <p:cNvPr id="717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9967" y="1159241"/>
              <a:ext cx="1357093" cy="19649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 name="Film"/>
          <p:cNvSpPr>
            <a:spLocks noEditPoints="1" noChangeArrowheads="1"/>
          </p:cNvSpPr>
          <p:nvPr/>
        </p:nvSpPr>
        <p:spPr bwMode="auto">
          <a:xfrm>
            <a:off x="8686800" y="6248400"/>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Date Placeholder 1">
            <a:extLst>
              <a:ext uri="{FF2B5EF4-FFF2-40B4-BE49-F238E27FC236}">
                <a16:creationId xmlns:a16="http://schemas.microsoft.com/office/drawing/2014/main" id="{47A41080-0A6C-CD47-BE8A-B44FA8E10161}"/>
              </a:ext>
            </a:extLst>
          </p:cNvPr>
          <p:cNvSpPr>
            <a:spLocks noGrp="1"/>
          </p:cNvSpPr>
          <p:nvPr>
            <p:ph type="dt" sz="half" idx="10"/>
          </p:nvPr>
        </p:nvSpPr>
        <p:spPr/>
        <p:txBody>
          <a:bodyPr/>
          <a:lstStyle/>
          <a:p>
            <a:fld id="{C9BE93D9-42A7-A944-AD5D-39D54C1890BC}" type="datetime13">
              <a:rPr lang="en-US" smtClean="0"/>
              <a:t>10:26:51 PM</a:t>
            </a:fld>
            <a:endParaRPr lang="en-US"/>
          </a:p>
        </p:txBody>
      </p:sp>
    </p:spTree>
    <p:extLst>
      <p:ext uri="{BB962C8B-B14F-4D97-AF65-F5344CB8AC3E}">
        <p14:creationId xmlns:p14="http://schemas.microsoft.com/office/powerpoint/2010/main" val="1693330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500"/>
                                        <p:tgtEl>
                                          <p:spTgt spid="10246"/>
                                        </p:tgtEl>
                                      </p:cBhvr>
                                    </p:animEffect>
                                  </p:childTnLst>
                                </p:cTn>
                              </p:par>
                              <p:par>
                                <p:cTn id="8" presetID="3" presetClass="exit" presetSubtype="10" fill="hold" grpId="0"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785191" y="5486400"/>
            <a:ext cx="4076700" cy="914400"/>
          </a:xfrm>
        </p:spPr>
        <p:txBody>
          <a:bodyPr/>
          <a:lstStyle/>
          <a:p>
            <a:pPr marL="0" indent="0" eaLnBrk="1" hangingPunct="1">
              <a:buFontTx/>
              <a:buNone/>
            </a:pPr>
            <a:r>
              <a:rPr lang="en-US" altLang="en-US" sz="2400"/>
              <a:t>Single intensity as a parameter (usually)</a:t>
            </a:r>
          </a:p>
        </p:txBody>
      </p:sp>
      <p:sp>
        <p:nvSpPr>
          <p:cNvPr id="9219" name="Rectangle 3"/>
          <p:cNvSpPr>
            <a:spLocks noGrp="1" noChangeArrowheads="1"/>
          </p:cNvSpPr>
          <p:nvPr>
            <p:ph type="body" sz="half" idx="2"/>
          </p:nvPr>
        </p:nvSpPr>
        <p:spPr>
          <a:xfrm>
            <a:off x="5257800" y="5943600"/>
            <a:ext cx="3581400" cy="533400"/>
          </a:xfrm>
        </p:spPr>
        <p:txBody>
          <a:bodyPr/>
          <a:lstStyle/>
          <a:p>
            <a:pPr marL="0" indent="0" eaLnBrk="1" hangingPunct="1">
              <a:buFontTx/>
              <a:buNone/>
            </a:pPr>
            <a:r>
              <a:rPr lang="en-US" altLang="en-US" sz="2400"/>
              <a:t>Spectrum as a parameter</a:t>
            </a:r>
          </a:p>
        </p:txBody>
      </p:sp>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447800"/>
            <a:ext cx="2879725"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868488"/>
            <a:ext cx="3863975" cy="3424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222" name="Freeform 6"/>
          <p:cNvSpPr>
            <a:spLocks/>
          </p:cNvSpPr>
          <p:nvPr/>
        </p:nvSpPr>
        <p:spPr bwMode="auto">
          <a:xfrm>
            <a:off x="4724400" y="5791200"/>
            <a:ext cx="3810000" cy="990600"/>
          </a:xfrm>
          <a:custGeom>
            <a:avLst/>
            <a:gdLst>
              <a:gd name="T0" fmla="*/ 2147483647 w 2072"/>
              <a:gd name="T1" fmla="*/ 166436749 h 559"/>
              <a:gd name="T2" fmla="*/ 2147483647 w 2072"/>
              <a:gd name="T3" fmla="*/ 141313786 h 559"/>
              <a:gd name="T4" fmla="*/ 2055767143 w 2072"/>
              <a:gd name="T5" fmla="*/ 266926828 h 559"/>
              <a:gd name="T6" fmla="*/ 703288856 w 2072"/>
              <a:gd name="T7" fmla="*/ 518151140 h 559"/>
              <a:gd name="T8" fmla="*/ 405742934 w 2072"/>
              <a:gd name="T9" fmla="*/ 593520028 h 559"/>
              <a:gd name="T10" fmla="*/ 0 w 2072"/>
              <a:gd name="T11" fmla="*/ 1095968651 h 559"/>
              <a:gd name="T12" fmla="*/ 1271330068 w 2072"/>
              <a:gd name="T13" fmla="*/ 1698909126 h 559"/>
              <a:gd name="T14" fmla="*/ 1947570130 w 2072"/>
              <a:gd name="T15" fmla="*/ 1724032088 h 559"/>
              <a:gd name="T16" fmla="*/ 2147483647 w 2072"/>
              <a:gd name="T17" fmla="*/ 1648664972 h 559"/>
              <a:gd name="T18" fmla="*/ 2147483647 w 2072"/>
              <a:gd name="T19" fmla="*/ 1497928967 h 559"/>
              <a:gd name="T20" fmla="*/ 2147483647 w 2072"/>
              <a:gd name="T21" fmla="*/ 1422561851 h 559"/>
              <a:gd name="T22" fmla="*/ 2147483647 w 2072"/>
              <a:gd name="T23" fmla="*/ 1146214577 h 559"/>
              <a:gd name="T24" fmla="*/ 2147483647 w 2072"/>
              <a:gd name="T25" fmla="*/ 945234419 h 559"/>
              <a:gd name="T26" fmla="*/ 2147483647 w 2072"/>
              <a:gd name="T27" fmla="*/ 618641219 h 559"/>
              <a:gd name="T28" fmla="*/ 2147483647 w 2072"/>
              <a:gd name="T29" fmla="*/ 442784023 h 559"/>
              <a:gd name="T30" fmla="*/ 2147483647 w 2072"/>
              <a:gd name="T31" fmla="*/ 342293944 h 559"/>
              <a:gd name="T32" fmla="*/ 2147483647 w 2072"/>
              <a:gd name="T33" fmla="*/ 266926828 h 559"/>
              <a:gd name="T34" fmla="*/ 2147483647 w 2072"/>
              <a:gd name="T35" fmla="*/ 191559712 h 559"/>
              <a:gd name="T36" fmla="*/ 946735352 w 2072"/>
              <a:gd name="T37" fmla="*/ 116190823 h 5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72" h="559">
                <a:moveTo>
                  <a:pt x="1144" y="53"/>
                </a:moveTo>
                <a:cubicBezTo>
                  <a:pt x="1038" y="18"/>
                  <a:pt x="1113" y="36"/>
                  <a:pt x="912" y="45"/>
                </a:cubicBezTo>
                <a:cubicBezTo>
                  <a:pt x="810" y="58"/>
                  <a:pt x="710" y="72"/>
                  <a:pt x="608" y="85"/>
                </a:cubicBezTo>
                <a:cubicBezTo>
                  <a:pt x="488" y="145"/>
                  <a:pt x="339" y="150"/>
                  <a:pt x="208" y="165"/>
                </a:cubicBezTo>
                <a:cubicBezTo>
                  <a:pt x="136" y="183"/>
                  <a:pt x="165" y="174"/>
                  <a:pt x="120" y="189"/>
                </a:cubicBezTo>
                <a:cubicBezTo>
                  <a:pt x="77" y="232"/>
                  <a:pt x="27" y="296"/>
                  <a:pt x="0" y="349"/>
                </a:cubicBezTo>
                <a:cubicBezTo>
                  <a:pt x="30" y="497"/>
                  <a:pt x="248" y="534"/>
                  <a:pt x="376" y="541"/>
                </a:cubicBezTo>
                <a:cubicBezTo>
                  <a:pt x="443" y="545"/>
                  <a:pt x="509" y="546"/>
                  <a:pt x="576" y="549"/>
                </a:cubicBezTo>
                <a:cubicBezTo>
                  <a:pt x="867" y="543"/>
                  <a:pt x="1159" y="559"/>
                  <a:pt x="1448" y="525"/>
                </a:cubicBezTo>
                <a:cubicBezTo>
                  <a:pt x="1500" y="519"/>
                  <a:pt x="1544" y="488"/>
                  <a:pt x="1592" y="477"/>
                </a:cubicBezTo>
                <a:cubicBezTo>
                  <a:pt x="1645" y="465"/>
                  <a:pt x="1700" y="467"/>
                  <a:pt x="1752" y="453"/>
                </a:cubicBezTo>
                <a:cubicBezTo>
                  <a:pt x="1842" y="429"/>
                  <a:pt x="1937" y="400"/>
                  <a:pt x="2024" y="365"/>
                </a:cubicBezTo>
                <a:cubicBezTo>
                  <a:pt x="2034" y="335"/>
                  <a:pt x="2054" y="328"/>
                  <a:pt x="2072" y="301"/>
                </a:cubicBezTo>
                <a:cubicBezTo>
                  <a:pt x="2056" y="223"/>
                  <a:pt x="2012" y="218"/>
                  <a:pt x="1944" y="197"/>
                </a:cubicBezTo>
                <a:cubicBezTo>
                  <a:pt x="1875" y="176"/>
                  <a:pt x="1807" y="153"/>
                  <a:pt x="1736" y="141"/>
                </a:cubicBezTo>
                <a:cubicBezTo>
                  <a:pt x="1668" y="114"/>
                  <a:pt x="1611" y="114"/>
                  <a:pt x="1536" y="109"/>
                </a:cubicBezTo>
                <a:cubicBezTo>
                  <a:pt x="1427" y="91"/>
                  <a:pt x="1359" y="90"/>
                  <a:pt x="1232" y="85"/>
                </a:cubicBezTo>
                <a:cubicBezTo>
                  <a:pt x="1091" y="65"/>
                  <a:pt x="1158" y="72"/>
                  <a:pt x="1032" y="61"/>
                </a:cubicBezTo>
                <a:cubicBezTo>
                  <a:pt x="788" y="0"/>
                  <a:pt x="530" y="37"/>
                  <a:pt x="280" y="37"/>
                </a:cubicBezTo>
              </a:path>
            </a:pathLst>
          </a:custGeom>
          <a:noFill/>
          <a:ln w="38100" cap="flat" cmpd="sng">
            <a:solidFill>
              <a:schemeClr val="accent1"/>
            </a:solidFill>
            <a:prstDash val="solid"/>
            <a:miter lim="800000"/>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lstStyle/>
          <a:p>
            <a:endParaRPr lang="en-US"/>
          </a:p>
        </p:txBody>
      </p:sp>
      <p:sp>
        <p:nvSpPr>
          <p:cNvPr id="9223" name="Rectangle 7"/>
          <p:cNvSpPr>
            <a:spLocks noGrp="1" noChangeArrowheads="1"/>
          </p:cNvSpPr>
          <p:nvPr>
            <p:ph type="title"/>
          </p:nvPr>
        </p:nvSpPr>
        <p:spPr>
          <a:xfrm>
            <a:off x="609600" y="609600"/>
            <a:ext cx="8382000" cy="457200"/>
          </a:xfrm>
          <a:noFill/>
        </p:spPr>
        <p:txBody>
          <a:bodyPr>
            <a:normAutofit fontScale="90000"/>
          </a:bodyPr>
          <a:lstStyle/>
          <a:p>
            <a:pPr eaLnBrk="1" hangingPunct="1"/>
            <a:r>
              <a:rPr lang="en-US" altLang="en-US" sz="3600"/>
              <a:t>Multicolor (polychromatic) vs. multispectral</a:t>
            </a:r>
            <a:r>
              <a:rPr lang="en-US" altLang="en-US"/>
              <a:t> </a:t>
            </a:r>
            <a:r>
              <a:rPr lang="en-US" altLang="en-US" sz="3600"/>
              <a:t>cytometry</a:t>
            </a:r>
            <a:r>
              <a:rPr lang="en-US" altLang="en-US"/>
              <a:t> (I)</a:t>
            </a:r>
          </a:p>
        </p:txBody>
      </p:sp>
      <p:sp>
        <p:nvSpPr>
          <p:cNvPr id="9224" name="Text Box 8"/>
          <p:cNvSpPr txBox="1">
            <a:spLocks noChangeArrowheads="1"/>
          </p:cNvSpPr>
          <p:nvPr/>
        </p:nvSpPr>
        <p:spPr bwMode="auto">
          <a:xfrm>
            <a:off x="974725" y="1408113"/>
            <a:ext cx="1376363"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P</a:t>
            </a:r>
            <a:r>
              <a:rPr lang="en-US" altLang="en-US" sz="1800" baseline="30000"/>
              <a:t>1</a:t>
            </a:r>
            <a:r>
              <a:rPr lang="en-US" altLang="en-US" sz="1800"/>
              <a:t> P</a:t>
            </a:r>
            <a:r>
              <a:rPr lang="en-US" altLang="en-US" sz="1800" baseline="30000"/>
              <a:t>2</a:t>
            </a:r>
            <a:r>
              <a:rPr lang="en-US" altLang="en-US" sz="1800"/>
              <a:t> P</a:t>
            </a:r>
            <a:r>
              <a:rPr lang="en-US" altLang="en-US" sz="1800" baseline="30000"/>
              <a:t>3</a:t>
            </a:r>
            <a:r>
              <a:rPr lang="en-US" altLang="en-US" sz="1800"/>
              <a:t>…..</a:t>
            </a:r>
          </a:p>
        </p:txBody>
      </p:sp>
      <p:sp>
        <p:nvSpPr>
          <p:cNvPr id="2" name="Date Placeholder 1">
            <a:extLst>
              <a:ext uri="{FF2B5EF4-FFF2-40B4-BE49-F238E27FC236}">
                <a16:creationId xmlns:a16="http://schemas.microsoft.com/office/drawing/2014/main" id="{3E5A433C-9A7D-D04E-8D5A-3FB2BB55972B}"/>
              </a:ext>
            </a:extLst>
          </p:cNvPr>
          <p:cNvSpPr>
            <a:spLocks noGrp="1"/>
          </p:cNvSpPr>
          <p:nvPr>
            <p:ph type="dt" sz="half" idx="10"/>
          </p:nvPr>
        </p:nvSpPr>
        <p:spPr/>
        <p:txBody>
          <a:bodyPr/>
          <a:lstStyle/>
          <a:p>
            <a:fld id="{1774C85B-7EB0-F14B-A43C-DA6C35C857B7}" type="datetime13">
              <a:rPr lang="en-US" smtClean="0"/>
              <a:t>10:26:51 PM</a:t>
            </a:fld>
            <a:endParaRPr lang="en-US"/>
          </a:p>
        </p:txBody>
      </p:sp>
    </p:spTree>
    <p:extLst>
      <p:ext uri="{BB962C8B-B14F-4D97-AF65-F5344CB8AC3E}">
        <p14:creationId xmlns:p14="http://schemas.microsoft.com/office/powerpoint/2010/main" val="3938806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7772400" cy="1143000"/>
          </a:xfrm>
        </p:spPr>
        <p:txBody>
          <a:bodyPr/>
          <a:lstStyle/>
          <a:p>
            <a:endParaRPr lang="en-US"/>
          </a:p>
        </p:txBody>
      </p:sp>
      <p:graphicFrame>
        <p:nvGraphicFramePr>
          <p:cNvPr id="88067" name="Object 3"/>
          <p:cNvGraphicFramePr>
            <a:graphicFrameLocks noChangeAspect="1"/>
          </p:cNvGraphicFramePr>
          <p:nvPr/>
        </p:nvGraphicFramePr>
        <p:xfrm>
          <a:off x="609600" y="1230313"/>
          <a:ext cx="2387600" cy="1970087"/>
        </p:xfrm>
        <a:graphic>
          <a:graphicData uri="http://schemas.openxmlformats.org/presentationml/2006/ole">
            <mc:AlternateContent xmlns:mc="http://schemas.openxmlformats.org/markup-compatibility/2006">
              <mc:Choice xmlns:v="urn:schemas-microsoft-com:vml" Requires="v">
                <p:oleObj spid="_x0000_s4377" name="Document" r:id="rId4" imgW="2846113" imgH="2348653" progId="XaraX.Document">
                  <p:embed/>
                </p:oleObj>
              </mc:Choice>
              <mc:Fallback>
                <p:oleObj name="Document" r:id="rId4" imgW="2846113" imgH="2348653" progId="XaraX.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30313"/>
                        <a:ext cx="2387600" cy="1970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88068" name="Object 4"/>
          <p:cNvGraphicFramePr>
            <a:graphicFrameLocks noChangeAspect="1"/>
          </p:cNvGraphicFramePr>
          <p:nvPr/>
        </p:nvGraphicFramePr>
        <p:xfrm>
          <a:off x="3506788" y="1189038"/>
          <a:ext cx="2398712" cy="1935162"/>
        </p:xfrm>
        <a:graphic>
          <a:graphicData uri="http://schemas.openxmlformats.org/presentationml/2006/ole">
            <mc:AlternateContent xmlns:mc="http://schemas.openxmlformats.org/markup-compatibility/2006">
              <mc:Choice xmlns:v="urn:schemas-microsoft-com:vml" Requires="v">
                <p:oleObj spid="_x0000_s4378" name="Document" r:id="rId6" imgW="2854123" imgH="2304152" progId="XaraX.Document">
                  <p:embed/>
                </p:oleObj>
              </mc:Choice>
              <mc:Fallback>
                <p:oleObj name="Document" r:id="rId6" imgW="2854123" imgH="2304152" progId="XaraX.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6788" y="1189038"/>
                        <a:ext cx="2398712" cy="1935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666801660"/>
              </p:ext>
            </p:extLst>
          </p:nvPr>
        </p:nvGraphicFramePr>
        <p:xfrm>
          <a:off x="1905000" y="3146425"/>
          <a:ext cx="2549525" cy="2097088"/>
        </p:xfrm>
        <a:graphic>
          <a:graphicData uri="http://schemas.openxmlformats.org/presentationml/2006/ole">
            <mc:AlternateContent xmlns:mc="http://schemas.openxmlformats.org/markup-compatibility/2006">
              <mc:Choice xmlns:v="urn:schemas-microsoft-com:vml" Requires="v">
                <p:oleObj spid="_x0000_s4379" name="Document" r:id="rId8" imgW="2854080" imgH="2348640" progId="XaraX.Document">
                  <p:embed/>
                </p:oleObj>
              </mc:Choice>
              <mc:Fallback>
                <p:oleObj name="Document" r:id="rId8" imgW="2854080" imgH="2348640" progId="XaraX.Document">
                  <p:embed/>
                  <p:pic>
                    <p:nvPicPr>
                      <p:cNvPr id="0" name=""/>
                      <p:cNvPicPr>
                        <a:picLocks noChangeAspect="1" noChangeArrowheads="1"/>
                      </p:cNvPicPr>
                      <p:nvPr/>
                    </p:nvPicPr>
                    <p:blipFill>
                      <a:blip r:embed="rId9"/>
                      <a:srcRect/>
                      <a:stretch>
                        <a:fillRect/>
                      </a:stretch>
                    </p:blipFill>
                    <p:spPr bwMode="auto">
                      <a:xfrm>
                        <a:off x="1905000" y="3146425"/>
                        <a:ext cx="2549525" cy="2097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88070" name="Object 6"/>
          <p:cNvGraphicFramePr>
            <a:graphicFrameLocks noChangeAspect="1"/>
          </p:cNvGraphicFramePr>
          <p:nvPr/>
        </p:nvGraphicFramePr>
        <p:xfrm>
          <a:off x="4802188" y="3146425"/>
          <a:ext cx="2552700" cy="2097088"/>
        </p:xfrm>
        <a:graphic>
          <a:graphicData uri="http://schemas.openxmlformats.org/presentationml/2006/ole">
            <mc:AlternateContent xmlns:mc="http://schemas.openxmlformats.org/markup-compatibility/2006">
              <mc:Choice xmlns:v="urn:schemas-microsoft-com:vml" Requires="v">
                <p:oleObj spid="_x0000_s4380" name="Document" r:id="rId10" imgW="2855632" imgH="2348653" progId="XaraX.Document">
                  <p:embed/>
                </p:oleObj>
              </mc:Choice>
              <mc:Fallback>
                <p:oleObj name="Document" r:id="rId10" imgW="2855632" imgH="2348653" progId="XaraX.Document">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2188" y="3146425"/>
                        <a:ext cx="2552700" cy="2097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88071" name="Object 7"/>
          <p:cNvGraphicFramePr>
            <a:graphicFrameLocks noChangeAspect="1"/>
          </p:cNvGraphicFramePr>
          <p:nvPr/>
        </p:nvGraphicFramePr>
        <p:xfrm>
          <a:off x="6400800" y="1192213"/>
          <a:ext cx="2389188" cy="1931987"/>
        </p:xfrm>
        <a:graphic>
          <a:graphicData uri="http://schemas.openxmlformats.org/presentationml/2006/ole">
            <mc:AlternateContent xmlns:mc="http://schemas.openxmlformats.org/markup-compatibility/2006">
              <mc:Choice xmlns:v="urn:schemas-microsoft-com:vml" Requires="v">
                <p:oleObj spid="_x0000_s4381" name="Document" r:id="rId12" imgW="2846113" imgH="2302326" progId="XaraX.Document">
                  <p:embed/>
                </p:oleObj>
              </mc:Choice>
              <mc:Fallback>
                <p:oleObj name="Document" r:id="rId12" imgW="2846113" imgH="2302326" progId="XaraX.Document">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1192213"/>
                        <a:ext cx="2389188" cy="1931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88072" name="Text Box 8"/>
          <p:cNvSpPr txBox="1">
            <a:spLocks noChangeArrowheads="1"/>
          </p:cNvSpPr>
          <p:nvPr/>
        </p:nvSpPr>
        <p:spPr bwMode="auto">
          <a:xfrm>
            <a:off x="8001000" y="1371600"/>
            <a:ext cx="4508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800"/>
              <a:t>PE</a:t>
            </a:r>
          </a:p>
        </p:txBody>
      </p:sp>
      <p:sp>
        <p:nvSpPr>
          <p:cNvPr id="88073" name="Text Box 9"/>
          <p:cNvSpPr txBox="1">
            <a:spLocks noChangeArrowheads="1"/>
          </p:cNvSpPr>
          <p:nvPr/>
        </p:nvSpPr>
        <p:spPr bwMode="auto">
          <a:xfrm>
            <a:off x="4724400" y="1524000"/>
            <a:ext cx="869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800"/>
              <a:t>Rh-123</a:t>
            </a:r>
          </a:p>
        </p:txBody>
      </p:sp>
      <p:sp>
        <p:nvSpPr>
          <p:cNvPr id="88074" name="Text Box 10"/>
          <p:cNvSpPr txBox="1">
            <a:spLocks noChangeArrowheads="1"/>
          </p:cNvSpPr>
          <p:nvPr/>
        </p:nvSpPr>
        <p:spPr bwMode="auto">
          <a:xfrm>
            <a:off x="1676400" y="1524000"/>
            <a:ext cx="12890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800"/>
              <a:t>Chlorophyll</a:t>
            </a:r>
          </a:p>
        </p:txBody>
      </p:sp>
      <p:sp>
        <p:nvSpPr>
          <p:cNvPr id="88075" name="Text Box 11"/>
          <p:cNvSpPr txBox="1">
            <a:spLocks noChangeArrowheads="1"/>
          </p:cNvSpPr>
          <p:nvPr/>
        </p:nvSpPr>
        <p:spPr bwMode="auto">
          <a:xfrm>
            <a:off x="304800" y="3124200"/>
            <a:ext cx="1081088"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cs typeface="Times New Roman" pitchFamily="18" charset="0"/>
              </a:rPr>
              <a:t>Bang’s</a:t>
            </a:r>
          </a:p>
          <a:p>
            <a:r>
              <a:rPr lang="en-US">
                <a:cs typeface="Times New Roman" pitchFamily="18" charset="0"/>
              </a:rPr>
              <a:t>Labs</a:t>
            </a:r>
          </a:p>
          <a:p>
            <a:r>
              <a:rPr lang="en-US">
                <a:cs typeface="Times New Roman" pitchFamily="18" charset="0"/>
              </a:rPr>
              <a:t>Dyed</a:t>
            </a:r>
          </a:p>
          <a:p>
            <a:r>
              <a:rPr lang="en-US">
                <a:cs typeface="Times New Roman" pitchFamily="18" charset="0"/>
              </a:rPr>
              <a:t>Beads*</a:t>
            </a:r>
          </a:p>
        </p:txBody>
      </p:sp>
      <p:sp>
        <p:nvSpPr>
          <p:cNvPr id="88076" name="Line 12"/>
          <p:cNvSpPr>
            <a:spLocks noChangeShapeType="1"/>
          </p:cNvSpPr>
          <p:nvPr/>
        </p:nvSpPr>
        <p:spPr bwMode="auto">
          <a:xfrm flipV="1">
            <a:off x="2286000" y="4114800"/>
            <a:ext cx="4572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8077" name="Text Box 13"/>
          <p:cNvSpPr txBox="1">
            <a:spLocks noChangeArrowheads="1"/>
          </p:cNvSpPr>
          <p:nvPr/>
        </p:nvSpPr>
        <p:spPr bwMode="auto">
          <a:xfrm>
            <a:off x="1600200" y="5334000"/>
            <a:ext cx="3268663" cy="3968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2000" b="1">
                <a:solidFill>
                  <a:srgbClr val="FF3300"/>
                </a:solidFill>
              </a:rPr>
              <a:t>These CANNOT be resolved</a:t>
            </a:r>
          </a:p>
        </p:txBody>
      </p:sp>
      <p:sp>
        <p:nvSpPr>
          <p:cNvPr id="88078" name="Line 14"/>
          <p:cNvSpPr>
            <a:spLocks noChangeShapeType="1"/>
          </p:cNvSpPr>
          <p:nvPr/>
        </p:nvSpPr>
        <p:spPr bwMode="auto">
          <a:xfrm flipV="1">
            <a:off x="4495800" y="4114800"/>
            <a:ext cx="1447800" cy="1295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88079" name="Picture 15" descr="3 beads spectra-1"/>
          <p:cNvPicPr>
            <a:picLocks noChangeAspect="1" noChangeArrowheads="1"/>
          </p:cNvPicPr>
          <p:nvPr/>
        </p:nvPicPr>
        <p:blipFill>
          <a:blip r:embed="rId14">
            <a:extLst>
              <a:ext uri="{28A0092B-C50C-407E-A947-70E740481C1C}">
                <a14:useLocalDpi xmlns:a14="http://schemas.microsoft.com/office/drawing/2010/main" val="0"/>
              </a:ext>
            </a:extLst>
          </a:blip>
          <a:srcRect l="57799" t="58461" b="4616"/>
          <a:stretch>
            <a:fillRect/>
          </a:stretch>
        </p:blipFill>
        <p:spPr bwMode="auto">
          <a:xfrm>
            <a:off x="5181600" y="4951413"/>
            <a:ext cx="3505200"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80" name="Text Box 16"/>
          <p:cNvSpPr txBox="1">
            <a:spLocks noChangeArrowheads="1"/>
          </p:cNvSpPr>
          <p:nvPr/>
        </p:nvSpPr>
        <p:spPr bwMode="auto">
          <a:xfrm>
            <a:off x="1600200" y="5755494"/>
            <a:ext cx="313419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800" dirty="0">
                <a:latin typeface="Arial" pitchFamily="34" charset="0"/>
              </a:rPr>
              <a:t>Advanced classification tools</a:t>
            </a:r>
          </a:p>
          <a:p>
            <a:r>
              <a:rPr lang="en-US" sz="1800" dirty="0">
                <a:latin typeface="Arial" pitchFamily="34" charset="0"/>
              </a:rPr>
              <a:t>like PCA are required</a:t>
            </a:r>
          </a:p>
        </p:txBody>
      </p:sp>
      <p:sp>
        <p:nvSpPr>
          <p:cNvPr id="88081" name="Film"/>
          <p:cNvSpPr>
            <a:spLocks noEditPoints="1" noChangeArrowheads="1"/>
          </p:cNvSpPr>
          <p:nvPr/>
        </p:nvSpPr>
        <p:spPr bwMode="auto">
          <a:xfrm>
            <a:off x="8939213" y="60198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grpSp>
        <p:nvGrpSpPr>
          <p:cNvPr id="88082" name="Group 18"/>
          <p:cNvGrpSpPr>
            <a:grpSpLocks/>
          </p:cNvGrpSpPr>
          <p:nvPr/>
        </p:nvGrpSpPr>
        <p:grpSpPr bwMode="auto">
          <a:xfrm>
            <a:off x="5105400" y="2209800"/>
            <a:ext cx="3429000" cy="2681288"/>
            <a:chOff x="3216" y="1392"/>
            <a:chExt cx="2160" cy="1689"/>
          </a:xfrm>
        </p:grpSpPr>
        <p:pic>
          <p:nvPicPr>
            <p:cNvPr id="88083" name="Picture 19" descr="fluorescence_of_3_bead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16" y="1392"/>
              <a:ext cx="2160" cy="1689"/>
            </a:xfrm>
            <a:prstGeom prst="rect">
              <a:avLst/>
            </a:prstGeom>
            <a:noFill/>
            <a:extLst>
              <a:ext uri="{909E8E84-426E-40dd-AFC4-6F175D3DCCD1}">
                <a14:hiddenFill xmlns:a14="http://schemas.microsoft.com/office/drawing/2010/main" xmlns="">
                  <a:solidFill>
                    <a:srgbClr val="FFFFFF"/>
                  </a:solidFill>
                </a14:hiddenFill>
              </a:ext>
            </a:extLst>
          </p:spPr>
        </p:pic>
        <p:sp>
          <p:nvSpPr>
            <p:cNvPr id="88084" name="Text Box 20"/>
            <p:cNvSpPr txBox="1">
              <a:spLocks noChangeArrowheads="1"/>
            </p:cNvSpPr>
            <p:nvPr/>
          </p:nvSpPr>
          <p:spPr bwMode="auto">
            <a:xfrm>
              <a:off x="3744" y="1632"/>
              <a:ext cx="1204"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800">
                  <a:latin typeface="Arial" pitchFamily="34" charset="0"/>
                </a:rPr>
                <a:t>“2” color analysis</a:t>
              </a:r>
            </a:p>
          </p:txBody>
        </p:sp>
      </p:grpSp>
      <p:pic>
        <p:nvPicPr>
          <p:cNvPr id="88085" name="Picture 21" descr="3bead_with_color"/>
          <p:cNvPicPr>
            <a:picLocks noChangeAspect="1" noChangeArrowheads="1"/>
          </p:cNvPicPr>
          <p:nvPr/>
        </p:nvPicPr>
        <p:blipFill>
          <a:blip r:embed="rId16" cstate="print">
            <a:extLst>
              <a:ext uri="{28A0092B-C50C-407E-A947-70E740481C1C}">
                <a14:useLocalDpi xmlns:a14="http://schemas.microsoft.com/office/drawing/2010/main" val="0"/>
              </a:ext>
            </a:extLst>
          </a:blip>
          <a:srcRect t="35329" r="34146"/>
          <a:stretch>
            <a:fillRect/>
          </a:stretch>
        </p:blipFill>
        <p:spPr bwMode="auto">
          <a:xfrm>
            <a:off x="6705600" y="3276600"/>
            <a:ext cx="2057400" cy="1371600"/>
          </a:xfrm>
          <a:prstGeom prst="rect">
            <a:avLst/>
          </a:prstGeom>
          <a:noFill/>
          <a:extLst>
            <a:ext uri="{909E8E84-426E-40dd-AFC4-6F175D3DCCD1}">
              <a14:hiddenFill xmlns:a14="http://schemas.microsoft.com/office/drawing/2010/main" xmlns="">
                <a:solidFill>
                  <a:srgbClr val="FFFFFF"/>
                </a:solidFill>
              </a14:hiddenFill>
            </a:ext>
          </a:extLst>
        </p:spPr>
      </p:pic>
      <p:sp>
        <p:nvSpPr>
          <p:cNvPr id="88086" name="Text Box 22"/>
          <p:cNvSpPr txBox="1">
            <a:spLocks noChangeArrowheads="1"/>
          </p:cNvSpPr>
          <p:nvPr/>
        </p:nvSpPr>
        <p:spPr bwMode="auto">
          <a:xfrm>
            <a:off x="1304664" y="5334000"/>
            <a:ext cx="3826278" cy="396875"/>
          </a:xfrm>
          <a:prstGeom prst="rect">
            <a:avLst/>
          </a:prstGeom>
          <a:solidFill>
            <a:schemeClr val="bg1"/>
          </a:solidFill>
          <a:ln>
            <a:noFill/>
          </a:ln>
          <a:effectLst/>
        </p:spPr>
        <p:txBody>
          <a:bodyPr wrap="square">
            <a:spAutoFit/>
          </a:bodyPr>
          <a:lstStyle/>
          <a:p>
            <a:r>
              <a:rPr lang="en-US" sz="2000" b="1" dirty="0">
                <a:solidFill>
                  <a:srgbClr val="FF3300"/>
                </a:solidFill>
              </a:rPr>
              <a:t>These CAN now be resolved   </a:t>
            </a:r>
          </a:p>
        </p:txBody>
      </p:sp>
      <p:sp>
        <p:nvSpPr>
          <p:cNvPr id="88087" name="Film"/>
          <p:cNvSpPr>
            <a:spLocks noEditPoints="1" noChangeArrowheads="1"/>
          </p:cNvSpPr>
          <p:nvPr/>
        </p:nvSpPr>
        <p:spPr bwMode="auto">
          <a:xfrm>
            <a:off x="8939213" y="56007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88088" name="Film"/>
          <p:cNvSpPr>
            <a:spLocks noEditPoints="1" noChangeArrowheads="1"/>
          </p:cNvSpPr>
          <p:nvPr/>
        </p:nvSpPr>
        <p:spPr bwMode="auto">
          <a:xfrm>
            <a:off x="8939213" y="5181600"/>
            <a:ext cx="152400" cy="304800"/>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4960 w 21600"/>
              <a:gd name="T17" fmla="*/ 8129 h 21600"/>
              <a:gd name="T18" fmla="*/ 17079 w 21600"/>
              <a:gd name="T19" fmla="*/ 1342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Date Placeholder 1">
            <a:extLst>
              <a:ext uri="{FF2B5EF4-FFF2-40B4-BE49-F238E27FC236}">
                <a16:creationId xmlns:a16="http://schemas.microsoft.com/office/drawing/2014/main" id="{80DF5240-2DCE-3643-8DB9-BB02E202EA82}"/>
              </a:ext>
            </a:extLst>
          </p:cNvPr>
          <p:cNvSpPr>
            <a:spLocks noGrp="1"/>
          </p:cNvSpPr>
          <p:nvPr>
            <p:ph type="dt" sz="half" idx="10"/>
          </p:nvPr>
        </p:nvSpPr>
        <p:spPr/>
        <p:txBody>
          <a:bodyPr/>
          <a:lstStyle/>
          <a:p>
            <a:fld id="{8D69D844-4C17-224C-965D-C24D31191202}" type="datetime13">
              <a:rPr lang="en-US" smtClean="0"/>
              <a:t>10:26:52 PM</a:t>
            </a:fld>
            <a:endParaRPr lang="en-US"/>
          </a:p>
        </p:txBody>
      </p:sp>
    </p:spTree>
    <p:extLst>
      <p:ext uri="{BB962C8B-B14F-4D97-AF65-F5344CB8AC3E}">
        <p14:creationId xmlns:p14="http://schemas.microsoft.com/office/powerpoint/2010/main" val="3473580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082"/>
                                        </p:tgtEl>
                                        <p:attrNameLst>
                                          <p:attrName>style.visibility</p:attrName>
                                        </p:attrNameLst>
                                      </p:cBhvr>
                                      <p:to>
                                        <p:strVal val="visible"/>
                                      </p:to>
                                    </p:set>
                                    <p:animEffect transition="in" filter="dissolve">
                                      <p:cBhvr>
                                        <p:cTn id="7" dur="500"/>
                                        <p:tgtEl>
                                          <p:spTgt spid="88082"/>
                                        </p:tgtEl>
                                      </p:cBhvr>
                                    </p:animEffect>
                                  </p:childTnLst>
                                </p:cTn>
                              </p:par>
                              <p:par>
                                <p:cTn id="8" presetID="3" presetClass="exit" presetSubtype="10" fill="hold" grpId="0" nodeType="withEffect">
                                  <p:stCondLst>
                                    <p:cond delay="0"/>
                                  </p:stCondLst>
                                  <p:childTnLst>
                                    <p:animEffect transition="out" filter="blinds(horizontal)">
                                      <p:cBhvr>
                                        <p:cTn id="9" dur="500"/>
                                        <p:tgtEl>
                                          <p:spTgt spid="88081"/>
                                        </p:tgtEl>
                                      </p:cBhvr>
                                    </p:animEffect>
                                    <p:set>
                                      <p:cBhvr>
                                        <p:cTn id="10" dur="1" fill="hold">
                                          <p:stCondLst>
                                            <p:cond delay="499"/>
                                          </p:stCondLst>
                                        </p:cTn>
                                        <p:tgtEl>
                                          <p:spTgt spid="88081"/>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88085"/>
                                        </p:tgtEl>
                                        <p:attrNameLst>
                                          <p:attrName>style.visibility</p:attrName>
                                        </p:attrNameLst>
                                      </p:cBhvr>
                                      <p:to>
                                        <p:strVal val="visible"/>
                                      </p:to>
                                    </p:set>
                                    <p:animEffect transition="in" filter="dissolve">
                                      <p:cBhvr>
                                        <p:cTn id="15" dur="500"/>
                                        <p:tgtEl>
                                          <p:spTgt spid="8808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88079"/>
                                        </p:tgtEl>
                                        <p:attrNameLst>
                                          <p:attrName>style.visibility</p:attrName>
                                        </p:attrNameLst>
                                      </p:cBhvr>
                                      <p:to>
                                        <p:strVal val="visible"/>
                                      </p:to>
                                    </p:set>
                                    <p:anim calcmode="lin" valueType="num">
                                      <p:cBhvr>
                                        <p:cTn id="20" dur="1000" fill="hold"/>
                                        <p:tgtEl>
                                          <p:spTgt spid="88079"/>
                                        </p:tgtEl>
                                        <p:attrNameLst>
                                          <p:attrName>ppt_w</p:attrName>
                                        </p:attrNameLst>
                                      </p:cBhvr>
                                      <p:tavLst>
                                        <p:tav tm="0">
                                          <p:val>
                                            <p:strVal val="#ppt_w*0.70"/>
                                          </p:val>
                                        </p:tav>
                                        <p:tav tm="100000">
                                          <p:val>
                                            <p:strVal val="#ppt_w"/>
                                          </p:val>
                                        </p:tav>
                                      </p:tavLst>
                                    </p:anim>
                                    <p:anim calcmode="lin" valueType="num">
                                      <p:cBhvr>
                                        <p:cTn id="21" dur="1000" fill="hold"/>
                                        <p:tgtEl>
                                          <p:spTgt spid="88079"/>
                                        </p:tgtEl>
                                        <p:attrNameLst>
                                          <p:attrName>ppt_h</p:attrName>
                                        </p:attrNameLst>
                                      </p:cBhvr>
                                      <p:tavLst>
                                        <p:tav tm="0">
                                          <p:val>
                                            <p:strVal val="#ppt_h"/>
                                          </p:val>
                                        </p:tav>
                                        <p:tav tm="100000">
                                          <p:val>
                                            <p:strVal val="#ppt_h"/>
                                          </p:val>
                                        </p:tav>
                                      </p:tavLst>
                                    </p:anim>
                                    <p:animEffect transition="in" filter="fade">
                                      <p:cBhvr>
                                        <p:cTn id="22" dur="1000"/>
                                        <p:tgtEl>
                                          <p:spTgt spid="88079"/>
                                        </p:tgtEl>
                                      </p:cBhvr>
                                    </p:animEffect>
                                  </p:childTnLst>
                                </p:cTn>
                              </p:par>
                              <p:par>
                                <p:cTn id="23" presetID="3" presetClass="exit" presetSubtype="10" fill="hold" grpId="0" nodeType="withEffect">
                                  <p:stCondLst>
                                    <p:cond delay="0"/>
                                  </p:stCondLst>
                                  <p:childTnLst>
                                    <p:animEffect transition="out" filter="blinds(horizontal)">
                                      <p:cBhvr>
                                        <p:cTn id="24" dur="500"/>
                                        <p:tgtEl>
                                          <p:spTgt spid="88088"/>
                                        </p:tgtEl>
                                      </p:cBhvr>
                                    </p:animEffect>
                                    <p:set>
                                      <p:cBhvr>
                                        <p:cTn id="25" dur="1" fill="hold">
                                          <p:stCondLst>
                                            <p:cond delay="499"/>
                                          </p:stCondLst>
                                        </p:cTn>
                                        <p:tgtEl>
                                          <p:spTgt spid="88088"/>
                                        </p:tgtEl>
                                        <p:attrNameLst>
                                          <p:attrName>style.visibility</p:attrName>
                                        </p:attrNameLst>
                                      </p:cBhvr>
                                      <p:to>
                                        <p:strVal val="hidden"/>
                                      </p:to>
                                    </p:set>
                                  </p:childTnLst>
                                </p:cTn>
                              </p:par>
                            </p:childTnLst>
                          </p:cTn>
                        </p:par>
                        <p:par>
                          <p:cTn id="26" fill="hold" nodeType="afterGroup">
                            <p:stCondLst>
                              <p:cond delay="1000"/>
                            </p:stCondLst>
                            <p:childTnLst>
                              <p:par>
                                <p:cTn id="27" presetID="9" presetClass="entr" presetSubtype="0" fill="hold" grpId="0" nodeType="afterEffect">
                                  <p:stCondLst>
                                    <p:cond delay="0"/>
                                  </p:stCondLst>
                                  <p:childTnLst>
                                    <p:set>
                                      <p:cBhvr>
                                        <p:cTn id="28" dur="1" fill="hold">
                                          <p:stCondLst>
                                            <p:cond delay="0"/>
                                          </p:stCondLst>
                                        </p:cTn>
                                        <p:tgtEl>
                                          <p:spTgt spid="88080"/>
                                        </p:tgtEl>
                                        <p:attrNameLst>
                                          <p:attrName>style.visibility</p:attrName>
                                        </p:attrNameLst>
                                      </p:cBhvr>
                                      <p:to>
                                        <p:strVal val="visible"/>
                                      </p:to>
                                    </p:set>
                                    <p:animEffect transition="in" filter="dissolve">
                                      <p:cBhvr>
                                        <p:cTn id="29" dur="500"/>
                                        <p:tgtEl>
                                          <p:spTgt spid="88080"/>
                                        </p:tgtEl>
                                      </p:cBhvr>
                                    </p:animEffect>
                                  </p:childTnLst>
                                </p:cTn>
                              </p:par>
                            </p:childTnLst>
                          </p:cTn>
                        </p:par>
                        <p:par>
                          <p:cTn id="30" fill="hold" nodeType="afterGroup">
                            <p:stCondLst>
                              <p:cond delay="1500"/>
                            </p:stCondLst>
                            <p:childTnLst>
                              <p:par>
                                <p:cTn id="31" presetID="0" presetClass="path" presetSubtype="0" accel="50000" decel="50000" fill="hold" nodeType="afterEffect">
                                  <p:stCondLst>
                                    <p:cond delay="0"/>
                                  </p:stCondLst>
                                  <p:childTnLst>
                                    <p:animMotion origin="layout" path="M -1.38889E-6 -2.59259E-6 C -0.00295 0.0081 -0.00816 0.01528 -0.01388 0.02037 C -0.01597 0.02847 -0.01927 0.02986 -0.02361 0.03518 C -0.03906 0.05393 -0.04045 0.05556 -0.06111 0.06667 C -0.06631 0.06944 -0.06388 0.07153 -0.06944 0.07222 C -0.07691 0.07315 -0.0842 0.07338 -0.09166 0.07407 C -0.11388 0.09398 -0.14427 0.07847 -0.16944 0.07778 C -0.19288 0.08565 -0.21822 0.0838 -0.24166 0.07593 C -0.24791 0.07037 -0.25399 0.06852 -0.26111 0.06667 C -0.26961 0.05903 -0.26024 0.06643 -0.27222 0.06111 C -0.27934 0.05787 -0.27673 0.05694 -0.28333 0.05185 C -0.29062 0.0463 -0.29895 0.04491 -0.30555 0.03704 C -0.31163 0.02986 -0.31979 0.02106 -0.325 0.01296 C -0.33229 0.00185 -0.32569 0.00856 -0.33333 0.00185 C -0.33593 -0.00347 -0.33958 -0.00556 -0.34166 -0.01111 " pathEditMode="relative" ptsTypes="ffffffffffffffA">
                                      <p:cBhvr>
                                        <p:cTn id="32" dur="2000" fill="hold"/>
                                        <p:tgtEl>
                                          <p:spTgt spid="88070"/>
                                        </p:tgtEl>
                                        <p:attrNameLst>
                                          <p:attrName>ppt_x</p:attrName>
                                          <p:attrName>ppt_y</p:attrName>
                                        </p:attrNameLst>
                                      </p:cBhvr>
                                    </p:animMotion>
                                  </p:childTnLst>
                                </p:cTn>
                              </p:par>
                            </p:childTnLst>
                          </p:cTn>
                        </p:par>
                        <p:par>
                          <p:cTn id="33" fill="hold" nodeType="afterGroup">
                            <p:stCondLst>
                              <p:cond delay="3500"/>
                            </p:stCondLst>
                            <p:childTnLst>
                              <p:par>
                                <p:cTn id="34" presetID="53" presetClass="entr" presetSubtype="0" fill="hold" grpId="0" nodeType="afterEffect">
                                  <p:stCondLst>
                                    <p:cond delay="0"/>
                                  </p:stCondLst>
                                  <p:childTnLst>
                                    <p:set>
                                      <p:cBhvr>
                                        <p:cTn id="35" dur="1" fill="hold">
                                          <p:stCondLst>
                                            <p:cond delay="0"/>
                                          </p:stCondLst>
                                        </p:cTn>
                                        <p:tgtEl>
                                          <p:spTgt spid="88086"/>
                                        </p:tgtEl>
                                        <p:attrNameLst>
                                          <p:attrName>style.visibility</p:attrName>
                                        </p:attrNameLst>
                                      </p:cBhvr>
                                      <p:to>
                                        <p:strVal val="visible"/>
                                      </p:to>
                                    </p:set>
                                    <p:anim calcmode="lin" valueType="num">
                                      <p:cBhvr>
                                        <p:cTn id="36" dur="2000" fill="hold"/>
                                        <p:tgtEl>
                                          <p:spTgt spid="88086"/>
                                        </p:tgtEl>
                                        <p:attrNameLst>
                                          <p:attrName>ppt_w</p:attrName>
                                        </p:attrNameLst>
                                      </p:cBhvr>
                                      <p:tavLst>
                                        <p:tav tm="0">
                                          <p:val>
                                            <p:fltVal val="0"/>
                                          </p:val>
                                        </p:tav>
                                        <p:tav tm="100000">
                                          <p:val>
                                            <p:strVal val="#ppt_w"/>
                                          </p:val>
                                        </p:tav>
                                      </p:tavLst>
                                    </p:anim>
                                    <p:anim calcmode="lin" valueType="num">
                                      <p:cBhvr>
                                        <p:cTn id="37" dur="2000" fill="hold"/>
                                        <p:tgtEl>
                                          <p:spTgt spid="88086"/>
                                        </p:tgtEl>
                                        <p:attrNameLst>
                                          <p:attrName>ppt_h</p:attrName>
                                        </p:attrNameLst>
                                      </p:cBhvr>
                                      <p:tavLst>
                                        <p:tav tm="0">
                                          <p:val>
                                            <p:fltVal val="0"/>
                                          </p:val>
                                        </p:tav>
                                        <p:tav tm="100000">
                                          <p:val>
                                            <p:strVal val="#ppt_h"/>
                                          </p:val>
                                        </p:tav>
                                      </p:tavLst>
                                    </p:anim>
                                    <p:animEffect transition="in" filter="fade">
                                      <p:cBhvr>
                                        <p:cTn id="38" dur="2000"/>
                                        <p:tgtEl>
                                          <p:spTgt spid="88086"/>
                                        </p:tgtEl>
                                      </p:cBhvr>
                                    </p:animEffect>
                                  </p:childTnLst>
                                </p:cTn>
                              </p:par>
                              <p:par>
                                <p:cTn id="39" presetID="3" presetClass="exit" presetSubtype="10" fill="hold" grpId="0" nodeType="withEffect">
                                  <p:stCondLst>
                                    <p:cond delay="0"/>
                                  </p:stCondLst>
                                  <p:childTnLst>
                                    <p:animEffect transition="out" filter="blinds(horizontal)">
                                      <p:cBhvr>
                                        <p:cTn id="40" dur="500"/>
                                        <p:tgtEl>
                                          <p:spTgt spid="88087"/>
                                        </p:tgtEl>
                                      </p:cBhvr>
                                    </p:animEffect>
                                    <p:set>
                                      <p:cBhvr>
                                        <p:cTn id="41" dur="1" fill="hold">
                                          <p:stCondLst>
                                            <p:cond delay="499"/>
                                          </p:stCondLst>
                                        </p:cTn>
                                        <p:tgtEl>
                                          <p:spTgt spid="880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80" grpId="0"/>
      <p:bldP spid="88081" grpId="0" animBg="1"/>
      <p:bldP spid="88086" grpId="0" animBg="1"/>
      <p:bldP spid="88087" grpId="0" animBg="1"/>
      <p:bldP spid="8808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691"/>
            <a:ext cx="8229600" cy="584909"/>
          </a:xfrm>
        </p:spPr>
        <p:txBody>
          <a:bodyPr>
            <a:normAutofit fontScale="90000"/>
          </a:bodyPr>
          <a:lstStyle/>
          <a:p>
            <a:r>
              <a:rPr lang="en-US" dirty="0"/>
              <a:t>Face Recognition Technology (Picasa)</a:t>
            </a:r>
          </a:p>
        </p:txBody>
      </p:sp>
      <p:pic>
        <p:nvPicPr>
          <p:cNvPr id="7" name="Picture 6"/>
          <p:cNvPicPr>
            <a:picLocks noChangeAspect="1"/>
          </p:cNvPicPr>
          <p:nvPr/>
        </p:nvPicPr>
        <p:blipFill rotWithShape="1">
          <a:blip r:embed="rId2"/>
          <a:srcRect l="8983" t="15540" r="19710" b="5756"/>
          <a:stretch/>
        </p:blipFill>
        <p:spPr>
          <a:xfrm>
            <a:off x="410860" y="762000"/>
            <a:ext cx="8504539" cy="6089236"/>
          </a:xfrm>
          <a:prstGeom prst="rect">
            <a:avLst/>
          </a:prstGeom>
        </p:spPr>
      </p:pic>
      <p:sp>
        <p:nvSpPr>
          <p:cNvPr id="3" name="Date Placeholder 2">
            <a:extLst>
              <a:ext uri="{FF2B5EF4-FFF2-40B4-BE49-F238E27FC236}">
                <a16:creationId xmlns:a16="http://schemas.microsoft.com/office/drawing/2014/main" id="{8EB5D585-388A-8041-BF16-9A5D2F3BE4BF}"/>
              </a:ext>
            </a:extLst>
          </p:cNvPr>
          <p:cNvSpPr>
            <a:spLocks noGrp="1"/>
          </p:cNvSpPr>
          <p:nvPr>
            <p:ph type="dt" sz="half" idx="10"/>
          </p:nvPr>
        </p:nvSpPr>
        <p:spPr/>
        <p:txBody>
          <a:bodyPr/>
          <a:lstStyle/>
          <a:p>
            <a:fld id="{AEC570CA-27D9-BA4E-972C-D0668E39DF14}" type="datetime13">
              <a:rPr lang="en-US" smtClean="0"/>
              <a:t>10:26:52 PM</a:t>
            </a:fld>
            <a:endParaRPr lang="en-US"/>
          </a:p>
        </p:txBody>
      </p:sp>
    </p:spTree>
    <p:extLst>
      <p:ext uri="{BB962C8B-B14F-4D97-AF65-F5344CB8AC3E}">
        <p14:creationId xmlns:p14="http://schemas.microsoft.com/office/powerpoint/2010/main" val="4007947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normAutofit fontScale="90000"/>
          </a:bodyPr>
          <a:lstStyle/>
          <a:p>
            <a:r>
              <a:rPr lang="en-US" dirty="0"/>
              <a:t>Spectral “fingerprints” identify samples</a:t>
            </a:r>
          </a:p>
        </p:txBody>
      </p:sp>
      <p:sp>
        <p:nvSpPr>
          <p:cNvPr id="287747" name="Rectangle 3"/>
          <p:cNvSpPr>
            <a:spLocks noGrp="1" noChangeArrowheads="1"/>
          </p:cNvSpPr>
          <p:nvPr>
            <p:ph type="body" idx="1"/>
          </p:nvPr>
        </p:nvSpPr>
        <p:spPr/>
        <p:txBody>
          <a:bodyPr/>
          <a:lstStyle/>
          <a:p>
            <a:endParaRPr lang="en-US"/>
          </a:p>
        </p:txBody>
      </p:sp>
      <p:graphicFrame>
        <p:nvGraphicFramePr>
          <p:cNvPr id="287748" name="Object 4"/>
          <p:cNvGraphicFramePr>
            <a:graphicFrameLocks noChangeAspect="1"/>
          </p:cNvGraphicFramePr>
          <p:nvPr/>
        </p:nvGraphicFramePr>
        <p:xfrm>
          <a:off x="898525" y="1774825"/>
          <a:ext cx="7351713" cy="3308350"/>
        </p:xfrm>
        <a:graphic>
          <a:graphicData uri="http://schemas.openxmlformats.org/presentationml/2006/ole">
            <mc:AlternateContent xmlns:mc="http://schemas.openxmlformats.org/markup-compatibility/2006">
              <mc:Choice xmlns:v="urn:schemas-microsoft-com:vml" Requires="v">
                <p:oleObj spid="_x0000_s5181" name="Document" r:id="rId4" imgW="7352381" imgH="3309139" progId="XaraX.Document">
                  <p:link updateAutomatic="1"/>
                </p:oleObj>
              </mc:Choice>
              <mc:Fallback>
                <p:oleObj name="Document" r:id="rId4" imgW="7352381" imgH="3309139" progId="XaraX.Document">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1774825"/>
                        <a:ext cx="7351713" cy="3308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97843564-68E8-4E45-8579-EE69429D00D3}"/>
              </a:ext>
            </a:extLst>
          </p:cNvPr>
          <p:cNvSpPr>
            <a:spLocks noGrp="1"/>
          </p:cNvSpPr>
          <p:nvPr>
            <p:ph type="dt" sz="half" idx="10"/>
          </p:nvPr>
        </p:nvSpPr>
        <p:spPr/>
        <p:txBody>
          <a:bodyPr/>
          <a:lstStyle/>
          <a:p>
            <a:fld id="{F86EC252-4E4B-4B44-A3EE-AADFAB2C43D8}" type="datetime13">
              <a:rPr lang="en-US" smtClean="0"/>
              <a:t>10:26:52 PM</a:t>
            </a:fld>
            <a:endParaRPr lang="en-US"/>
          </a:p>
        </p:txBody>
      </p:sp>
    </p:spTree>
    <p:extLst>
      <p:ext uri="{BB962C8B-B14F-4D97-AF65-F5344CB8AC3E}">
        <p14:creationId xmlns:p14="http://schemas.microsoft.com/office/powerpoint/2010/main" val="1980119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normAutofit fontScale="90000"/>
          </a:bodyPr>
          <a:lstStyle/>
          <a:p>
            <a:r>
              <a:rPr lang="en-US" dirty="0"/>
              <a:t>Spectral “fingerprints” identify samples</a:t>
            </a:r>
          </a:p>
        </p:txBody>
      </p:sp>
      <p:sp>
        <p:nvSpPr>
          <p:cNvPr id="285699" name="Rectangle 3"/>
          <p:cNvSpPr>
            <a:spLocks noGrp="1" noChangeArrowheads="1"/>
          </p:cNvSpPr>
          <p:nvPr>
            <p:ph type="body" idx="1"/>
          </p:nvPr>
        </p:nvSpPr>
        <p:spPr/>
        <p:txBody>
          <a:bodyPr/>
          <a:lstStyle/>
          <a:p>
            <a:endParaRPr lang="en-US"/>
          </a:p>
        </p:txBody>
      </p:sp>
      <p:graphicFrame>
        <p:nvGraphicFramePr>
          <p:cNvPr id="285700" name="Object 4"/>
          <p:cNvGraphicFramePr>
            <a:graphicFrameLocks noChangeAspect="1"/>
          </p:cNvGraphicFramePr>
          <p:nvPr/>
        </p:nvGraphicFramePr>
        <p:xfrm>
          <a:off x="898525" y="1774825"/>
          <a:ext cx="7351713" cy="3308350"/>
        </p:xfrm>
        <a:graphic>
          <a:graphicData uri="http://schemas.openxmlformats.org/presentationml/2006/ole">
            <mc:AlternateContent xmlns:mc="http://schemas.openxmlformats.org/markup-compatibility/2006">
              <mc:Choice xmlns:v="urn:schemas-microsoft-com:vml" Requires="v">
                <p:oleObj spid="_x0000_s6205" name="Document" r:id="rId4" imgW="7352381" imgH="3309139" progId="XaraX.Document">
                  <p:link updateAutomatic="1"/>
                </p:oleObj>
              </mc:Choice>
              <mc:Fallback>
                <p:oleObj name="Document" r:id="rId4" imgW="7352381" imgH="3309139" progId="XaraX.Document">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525" y="1774825"/>
                        <a:ext cx="7351713" cy="3308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798394" y="5304430"/>
            <a:ext cx="7848600" cy="369332"/>
          </a:xfrm>
          <a:prstGeom prst="rect">
            <a:avLst/>
          </a:prstGeom>
          <a:noFill/>
        </p:spPr>
        <p:txBody>
          <a:bodyPr wrap="square" rtlCol="0">
            <a:spAutoFit/>
          </a:bodyPr>
          <a:lstStyle/>
          <a:p>
            <a:r>
              <a:rPr lang="en-US" dirty="0"/>
              <a:t>This technology is now a commercial technology (Sony)      </a:t>
            </a:r>
            <a:r>
              <a:rPr lang="en-US" dirty="0">
                <a:solidFill>
                  <a:schemeClr val="bg1">
                    <a:lumMod val="75000"/>
                  </a:schemeClr>
                </a:solidFill>
              </a:rPr>
              <a:t>(…to HT)</a:t>
            </a:r>
          </a:p>
        </p:txBody>
      </p:sp>
      <p:sp>
        <p:nvSpPr>
          <p:cNvPr id="3" name="Date Placeholder 2">
            <a:extLst>
              <a:ext uri="{FF2B5EF4-FFF2-40B4-BE49-F238E27FC236}">
                <a16:creationId xmlns:a16="http://schemas.microsoft.com/office/drawing/2014/main" id="{61B60176-C0BD-7C44-BEBC-3F5EC6BC1EC5}"/>
              </a:ext>
            </a:extLst>
          </p:cNvPr>
          <p:cNvSpPr>
            <a:spLocks noGrp="1"/>
          </p:cNvSpPr>
          <p:nvPr>
            <p:ph type="dt" sz="half" idx="10"/>
          </p:nvPr>
        </p:nvSpPr>
        <p:spPr/>
        <p:txBody>
          <a:bodyPr/>
          <a:lstStyle/>
          <a:p>
            <a:fld id="{230FC119-6B3A-1E49-9C8D-AD2B7805AD1F}" type="datetime13">
              <a:rPr lang="en-US" smtClean="0"/>
              <a:t>10:26:52 PM</a:t>
            </a:fld>
            <a:endParaRPr lang="en-US"/>
          </a:p>
        </p:txBody>
      </p:sp>
    </p:spTree>
    <p:extLst>
      <p:ext uri="{BB962C8B-B14F-4D97-AF65-F5344CB8AC3E}">
        <p14:creationId xmlns:p14="http://schemas.microsoft.com/office/powerpoint/2010/main" val="399695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pPr eaLnBrk="1" hangingPunct="1"/>
            <a:r>
              <a:rPr lang="en-US">
                <a:latin typeface="Arial Narrow" charset="0"/>
              </a:rPr>
              <a:t>Supervised vs. Unsupervised</a:t>
            </a:r>
            <a:br>
              <a:rPr lang="en-US">
                <a:latin typeface="Arial Narrow" charset="0"/>
              </a:rPr>
            </a:br>
            <a:r>
              <a:rPr lang="en-US">
                <a:latin typeface="Arial Narrow" charset="0"/>
              </a:rPr>
              <a:t>Learning</a:t>
            </a:r>
          </a:p>
        </p:txBody>
      </p:sp>
      <p:sp>
        <p:nvSpPr>
          <p:cNvPr id="51203" name="Rectangle 3"/>
          <p:cNvSpPr>
            <a:spLocks noGrp="1" noChangeArrowheads="1"/>
          </p:cNvSpPr>
          <p:nvPr>
            <p:ph type="body" idx="1"/>
          </p:nvPr>
        </p:nvSpPr>
        <p:spPr/>
        <p:txBody>
          <a:bodyPr/>
          <a:lstStyle/>
          <a:p>
            <a:pPr eaLnBrk="1" hangingPunct="1">
              <a:lnSpc>
                <a:spcPct val="90000"/>
              </a:lnSpc>
            </a:pPr>
            <a:r>
              <a:rPr lang="en-US" sz="2800">
                <a:latin typeface="Trebuchet MS" charset="0"/>
              </a:rPr>
              <a:t>Unsupervised learning (clustering)</a:t>
            </a:r>
          </a:p>
          <a:p>
            <a:pPr lvl="1" eaLnBrk="1" hangingPunct="1">
              <a:lnSpc>
                <a:spcPct val="90000"/>
              </a:lnSpc>
            </a:pPr>
            <a:r>
              <a:rPr lang="en-US" sz="2400">
                <a:latin typeface="Trebuchet MS" charset="0"/>
              </a:rPr>
              <a:t>The class labels of training data is unknown</a:t>
            </a:r>
          </a:p>
          <a:p>
            <a:pPr lvl="1" eaLnBrk="1" hangingPunct="1">
              <a:lnSpc>
                <a:spcPct val="90000"/>
              </a:lnSpc>
            </a:pPr>
            <a:r>
              <a:rPr lang="en-US" sz="2400">
                <a:latin typeface="Trebuchet MS" charset="0"/>
              </a:rPr>
              <a:t>Given a set of measurements, observations, etc. with the aim of establishing the existence of classes or clusters in the data</a:t>
            </a:r>
          </a:p>
          <a:p>
            <a:pPr eaLnBrk="1" hangingPunct="1">
              <a:lnSpc>
                <a:spcPct val="90000"/>
              </a:lnSpc>
            </a:pPr>
            <a:r>
              <a:rPr lang="en-US" sz="2800">
                <a:latin typeface="Trebuchet MS" charset="0"/>
              </a:rPr>
              <a:t>Supervised learning (classification)</a:t>
            </a:r>
          </a:p>
          <a:p>
            <a:pPr lvl="1" eaLnBrk="1" hangingPunct="1">
              <a:lnSpc>
                <a:spcPct val="90000"/>
              </a:lnSpc>
            </a:pPr>
            <a:r>
              <a:rPr lang="en-US" sz="2400">
                <a:latin typeface="Trebuchet MS" charset="0"/>
              </a:rPr>
              <a:t>Supervision: The training data (observations, measurements, etc.) are accompanied by labels indicating the class of the observations</a:t>
            </a:r>
          </a:p>
          <a:p>
            <a:pPr lvl="1" eaLnBrk="1" hangingPunct="1">
              <a:lnSpc>
                <a:spcPct val="90000"/>
              </a:lnSpc>
            </a:pPr>
            <a:r>
              <a:rPr lang="en-US" sz="2400">
                <a:latin typeface="Trebuchet MS" charset="0"/>
              </a:rPr>
              <a:t>New data is classified based on the training set</a:t>
            </a:r>
          </a:p>
        </p:txBody>
      </p:sp>
      <p:sp>
        <p:nvSpPr>
          <p:cNvPr id="2" name="Date Placeholder 1">
            <a:extLst>
              <a:ext uri="{FF2B5EF4-FFF2-40B4-BE49-F238E27FC236}">
                <a16:creationId xmlns:a16="http://schemas.microsoft.com/office/drawing/2014/main" id="{8C60A8C5-BD05-DF45-9B27-F700910262F0}"/>
              </a:ext>
            </a:extLst>
          </p:cNvPr>
          <p:cNvSpPr>
            <a:spLocks noGrp="1"/>
          </p:cNvSpPr>
          <p:nvPr>
            <p:ph type="dt" sz="half" idx="10"/>
          </p:nvPr>
        </p:nvSpPr>
        <p:spPr/>
        <p:txBody>
          <a:bodyPr/>
          <a:lstStyle/>
          <a:p>
            <a:fld id="{E64BA2C6-586C-8147-9821-E6FD42002A48}" type="datetime13">
              <a:rPr lang="en-US" smtClean="0"/>
              <a:t>10:26:52 PM</a:t>
            </a:fld>
            <a:endParaRPr lang="en-US"/>
          </a:p>
        </p:txBody>
      </p:sp>
    </p:spTree>
    <p:extLst>
      <p:ext uri="{BB962C8B-B14F-4D97-AF65-F5344CB8AC3E}">
        <p14:creationId xmlns:p14="http://schemas.microsoft.com/office/powerpoint/2010/main" val="287558881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
            <a:ext cx="6877050" cy="553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07E3C32-77CF-4748-94B7-0FD560F3A2D8}"/>
              </a:ext>
            </a:extLst>
          </p:cNvPr>
          <p:cNvSpPr>
            <a:spLocks noGrp="1"/>
          </p:cNvSpPr>
          <p:nvPr>
            <p:ph type="dt" sz="half" idx="10"/>
          </p:nvPr>
        </p:nvSpPr>
        <p:spPr/>
        <p:txBody>
          <a:bodyPr/>
          <a:lstStyle/>
          <a:p>
            <a:fld id="{19E3118E-FAF2-AC4B-AFFA-4B8A75E591C5}" type="datetime13">
              <a:rPr lang="en-US" smtClean="0"/>
              <a:t>10:26:52 PM</a:t>
            </a:fld>
            <a:endParaRPr lang="en-US"/>
          </a:p>
        </p:txBody>
      </p:sp>
    </p:spTree>
    <p:extLst>
      <p:ext uri="{BB962C8B-B14F-4D97-AF65-F5344CB8AC3E}">
        <p14:creationId xmlns:p14="http://schemas.microsoft.com/office/powerpoint/2010/main" val="3357621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0"/>
            <a:ext cx="6705600" cy="487363"/>
          </a:xfrm>
        </p:spPr>
        <p:txBody>
          <a:bodyPr>
            <a:normAutofit fontScale="90000"/>
          </a:bodyPr>
          <a:lstStyle/>
          <a:p>
            <a:endParaRPr lang="en-US" sz="2800"/>
          </a:p>
        </p:txBody>
      </p:sp>
      <p:graphicFrame>
        <p:nvGraphicFramePr>
          <p:cNvPr id="14339" name="Object 3"/>
          <p:cNvGraphicFramePr>
            <a:graphicFrameLocks noGrp="1" noChangeAspect="1"/>
          </p:cNvGraphicFramePr>
          <p:nvPr>
            <p:ph idx="1"/>
          </p:nvPr>
        </p:nvGraphicFramePr>
        <p:xfrm>
          <a:off x="1346200" y="2354263"/>
          <a:ext cx="6007100" cy="4503737"/>
        </p:xfrm>
        <a:graphic>
          <a:graphicData uri="http://schemas.openxmlformats.org/presentationml/2006/ole">
            <mc:AlternateContent xmlns:mc="http://schemas.openxmlformats.org/markup-compatibility/2006">
              <mc:Choice xmlns:v="urn:schemas-microsoft-com:vml" Requires="v">
                <p:oleObj spid="_x0000_s7229" name="Document" r:id="rId4" imgW="7621064" imgH="5714286" progId="XaraX.Document">
                  <p:link updateAutomatic="1"/>
                </p:oleObj>
              </mc:Choice>
              <mc:Fallback>
                <p:oleObj name="Document" r:id="rId4" imgW="7621064" imgH="5714286" progId="XaraX.Document">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00" y="2354263"/>
                        <a:ext cx="6007100" cy="4503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sp>
        <p:nvSpPr>
          <p:cNvPr id="14340" name="Text Box 4"/>
          <p:cNvSpPr txBox="1">
            <a:spLocks noChangeArrowheads="1"/>
          </p:cNvSpPr>
          <p:nvPr/>
        </p:nvSpPr>
        <p:spPr bwMode="auto">
          <a:xfrm>
            <a:off x="1549400" y="1130300"/>
            <a:ext cx="5943600" cy="191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257300" indent="-342900" eaLnBrk="0" hangingPunct="0">
              <a:defRPr>
                <a:solidFill>
                  <a:schemeClr val="tx1"/>
                </a:solidFill>
                <a:latin typeface="Arial" pitchFamily="34" charset="0"/>
              </a:defRPr>
            </a:lvl3pPr>
            <a:lvl4pPr marL="1714500" indent="-342900" eaLnBrk="0" hangingPunct="0">
              <a:defRPr>
                <a:solidFill>
                  <a:schemeClr val="tx1"/>
                </a:solidFill>
                <a:latin typeface="Arial" pitchFamily="34" charset="0"/>
              </a:defRPr>
            </a:lvl4pPr>
            <a:lvl5pPr marL="2171700" indent="-342900"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eaLnBrk="1" hangingPunct="1">
              <a:buFontTx/>
              <a:buAutoNum type="arabicPeriod"/>
            </a:pPr>
            <a:r>
              <a:rPr lang="en-US" sz="1200">
                <a:latin typeface="Trebuchet MS" pitchFamily="34" charset="0"/>
              </a:rPr>
              <a:t>5-(and-6)-carboxy-2´,7´-dichlorofluorescein diacetate (CDCFA)</a:t>
            </a:r>
          </a:p>
          <a:p>
            <a:pPr eaLnBrk="1" hangingPunct="1">
              <a:buFontTx/>
              <a:buAutoNum type="arabicPeriod"/>
            </a:pPr>
            <a:r>
              <a:rPr lang="en-US" sz="1200">
                <a:latin typeface="Trebuchet MS" pitchFamily="34" charset="0"/>
              </a:rPr>
              <a:t>5(6)-carboxy-4',5'-dimethylfluorescein (CDMFA)</a:t>
            </a:r>
          </a:p>
          <a:p>
            <a:pPr eaLnBrk="1" hangingPunct="1">
              <a:buFontTx/>
              <a:buAutoNum type="arabicPeriod"/>
            </a:pPr>
            <a:r>
              <a:rPr lang="en-US" sz="1200">
                <a:latin typeface="Trebuchet MS" pitchFamily="34" charset="0"/>
              </a:rPr>
              <a:t>5-sulfofluorescein diacetate (SFDA)</a:t>
            </a:r>
          </a:p>
          <a:p>
            <a:pPr eaLnBrk="1" hangingPunct="1">
              <a:buFontTx/>
              <a:buAutoNum type="arabicPeriod"/>
            </a:pPr>
            <a:r>
              <a:rPr lang="en-US" sz="1200">
                <a:latin typeface="Trebuchet MS" pitchFamily="34" charset="0"/>
              </a:rPr>
              <a:t>Cell Tracker Green – 5-chloromethylfluorescein diacetate (CTG)</a:t>
            </a:r>
          </a:p>
          <a:p>
            <a:pPr eaLnBrk="1" hangingPunct="1">
              <a:buFontTx/>
              <a:buAutoNum type="arabicPeriod"/>
            </a:pPr>
            <a:r>
              <a:rPr lang="en-US" sz="1200">
                <a:latin typeface="Trebuchet MS" pitchFamily="34" charset="0"/>
              </a:rPr>
              <a:t>5-(and-6)-carboxy-2´,7´-dichlorofluorescein diacetate, succinimidyl ester (DCF)</a:t>
            </a:r>
          </a:p>
          <a:p>
            <a:pPr eaLnBrk="1" hangingPunct="1">
              <a:buFontTx/>
              <a:buAutoNum type="arabicPeriod"/>
            </a:pPr>
            <a:r>
              <a:rPr lang="en-US" sz="1200">
                <a:latin typeface="Trebuchet MS" pitchFamily="34" charset="0"/>
              </a:rPr>
              <a:t>bis-(1,3-dibutylbarbituric acid)trimethine oxonol (DiBAC</a:t>
            </a:r>
            <a:r>
              <a:rPr lang="en-US" sz="1200" baseline="-25000">
                <a:latin typeface="Trebuchet MS" pitchFamily="34" charset="0"/>
              </a:rPr>
              <a:t>4</a:t>
            </a:r>
            <a:r>
              <a:rPr lang="en-US" sz="1200">
                <a:latin typeface="Trebuchet MS" pitchFamily="34" charset="0"/>
              </a:rPr>
              <a:t>(3))</a:t>
            </a:r>
          </a:p>
          <a:p>
            <a:pPr eaLnBrk="1" hangingPunct="1">
              <a:buFontTx/>
              <a:buAutoNum type="arabicPeriod"/>
            </a:pPr>
            <a:r>
              <a:rPr lang="en-US" sz="1200">
                <a:latin typeface="Trebuchet MS" pitchFamily="34" charset="0"/>
              </a:rPr>
              <a:t>3,3'-dipentyloxacarbocyanine iodide (DiOC</a:t>
            </a:r>
            <a:r>
              <a:rPr lang="en-US" sz="1200" baseline="-25000">
                <a:latin typeface="Trebuchet MS" pitchFamily="34" charset="0"/>
              </a:rPr>
              <a:t>5</a:t>
            </a:r>
            <a:r>
              <a:rPr lang="en-US" sz="1200">
                <a:latin typeface="Trebuchet MS" pitchFamily="34" charset="0"/>
              </a:rPr>
              <a:t>(3))</a:t>
            </a:r>
          </a:p>
          <a:p>
            <a:pPr eaLnBrk="1" hangingPunct="1">
              <a:buFontTx/>
              <a:buAutoNum type="arabicPeriod"/>
            </a:pPr>
            <a:r>
              <a:rPr lang="en-US" sz="1200">
                <a:latin typeface="Trebuchet MS" pitchFamily="34" charset="0"/>
              </a:rPr>
              <a:t>3,3'-dihexyloxacarbocyanine iodide (DiOC</a:t>
            </a:r>
            <a:r>
              <a:rPr lang="en-US" sz="1200" baseline="-25000">
                <a:latin typeface="Trebuchet MS" pitchFamily="34" charset="0"/>
              </a:rPr>
              <a:t>6</a:t>
            </a:r>
            <a:r>
              <a:rPr lang="en-US" sz="1200">
                <a:latin typeface="Trebuchet MS" pitchFamily="34" charset="0"/>
              </a:rPr>
              <a:t>(3))</a:t>
            </a:r>
          </a:p>
          <a:p>
            <a:pPr eaLnBrk="1" hangingPunct="1">
              <a:buFontTx/>
              <a:buAutoNum type="arabicPeriod"/>
            </a:pPr>
            <a:r>
              <a:rPr lang="en-US" sz="1200">
                <a:latin typeface="Trebuchet MS" pitchFamily="34" charset="0"/>
              </a:rPr>
              <a:t>Rhodamine 110</a:t>
            </a:r>
          </a:p>
        </p:txBody>
      </p:sp>
      <p:sp>
        <p:nvSpPr>
          <p:cNvPr id="2" name="Date Placeholder 1">
            <a:extLst>
              <a:ext uri="{FF2B5EF4-FFF2-40B4-BE49-F238E27FC236}">
                <a16:creationId xmlns:a16="http://schemas.microsoft.com/office/drawing/2014/main" id="{A784EA41-EB6B-7444-851C-144E0344AA76}"/>
              </a:ext>
            </a:extLst>
          </p:cNvPr>
          <p:cNvSpPr>
            <a:spLocks noGrp="1"/>
          </p:cNvSpPr>
          <p:nvPr>
            <p:ph type="dt" sz="half" idx="10"/>
          </p:nvPr>
        </p:nvSpPr>
        <p:spPr/>
        <p:txBody>
          <a:bodyPr/>
          <a:lstStyle/>
          <a:p>
            <a:fld id="{C1EF3A63-9FEC-9741-96DA-D77AD4A73530}" type="datetime13">
              <a:rPr lang="en-US" smtClean="0"/>
              <a:t>10:26:52 PM</a:t>
            </a:fld>
            <a:endParaRPr lang="en-US"/>
          </a:p>
        </p:txBody>
      </p:sp>
    </p:spTree>
    <p:extLst>
      <p:ext uri="{BB962C8B-B14F-4D97-AF65-F5344CB8AC3E}">
        <p14:creationId xmlns:p14="http://schemas.microsoft.com/office/powerpoint/2010/main" val="846483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82314" y="0"/>
            <a:ext cx="1861686" cy="2514600"/>
          </a:xfrm>
          <a:prstGeom prst="rect">
            <a:avLst/>
          </a:prstGeom>
        </p:spPr>
      </p:pic>
      <p:sp>
        <p:nvSpPr>
          <p:cNvPr id="2" name="Title 1"/>
          <p:cNvSpPr>
            <a:spLocks noGrp="1"/>
          </p:cNvSpPr>
          <p:nvPr>
            <p:ph type="title"/>
          </p:nvPr>
        </p:nvSpPr>
        <p:spPr>
          <a:xfrm>
            <a:off x="228600" y="304800"/>
            <a:ext cx="8229600" cy="868362"/>
          </a:xfrm>
        </p:spPr>
        <p:txBody>
          <a:bodyPr/>
          <a:lstStyle/>
          <a:p>
            <a:r>
              <a:rPr lang="en-US" b="1" dirty="0"/>
              <a:t>1t’s 1990</a:t>
            </a:r>
          </a:p>
        </p:txBody>
      </p:sp>
      <p:sp>
        <p:nvSpPr>
          <p:cNvPr id="3" name="TextBox 2"/>
          <p:cNvSpPr txBox="1"/>
          <p:nvPr/>
        </p:nvSpPr>
        <p:spPr>
          <a:xfrm>
            <a:off x="0" y="1066800"/>
            <a:ext cx="8763000" cy="6124754"/>
          </a:xfrm>
          <a:prstGeom prst="rect">
            <a:avLst/>
          </a:prstGeom>
          <a:noFill/>
        </p:spPr>
        <p:txBody>
          <a:bodyPr wrap="square" rtlCol="0">
            <a:spAutoFit/>
          </a:bodyPr>
          <a:lstStyle/>
          <a:p>
            <a:pPr marL="457200" indent="-457200">
              <a:buFont typeface="Arial"/>
              <a:buChar char="•"/>
            </a:pPr>
            <a:r>
              <a:rPr lang="en-US" sz="2800" dirty="0"/>
              <a:t>You too can do 3 </a:t>
            </a:r>
            <a:r>
              <a:rPr lang="en-US" sz="2800" b="1" dirty="0">
                <a:solidFill>
                  <a:srgbClr val="008000"/>
                </a:solidFill>
              </a:rPr>
              <a:t>co</a:t>
            </a:r>
            <a:r>
              <a:rPr lang="en-US" sz="2800" b="1" dirty="0">
                <a:solidFill>
                  <a:schemeClr val="accent6">
                    <a:lumMod val="75000"/>
                  </a:schemeClr>
                </a:solidFill>
              </a:rPr>
              <a:t>lo</a:t>
            </a:r>
            <a:r>
              <a:rPr lang="en-US" sz="2800" b="1" dirty="0">
                <a:solidFill>
                  <a:srgbClr val="FF0000"/>
                </a:solidFill>
              </a:rPr>
              <a:t>rs</a:t>
            </a:r>
          </a:p>
          <a:p>
            <a:pPr lvl="1"/>
            <a:r>
              <a:rPr lang="en-US" sz="2800" dirty="0"/>
              <a:t>…..it’s pretty hard, but the best labs are doing it!</a:t>
            </a:r>
          </a:p>
          <a:p>
            <a:pPr lvl="1"/>
            <a:endParaRPr lang="en-US" sz="2800" dirty="0"/>
          </a:p>
          <a:p>
            <a:pPr marL="457200" indent="-457200">
              <a:buFont typeface="Arial"/>
              <a:buChar char="•"/>
            </a:pPr>
            <a:r>
              <a:rPr lang="en-US" sz="2800" b="1" dirty="0"/>
              <a:t>Software </a:t>
            </a:r>
            <a:r>
              <a:rPr lang="en-US" sz="2800" dirty="0"/>
              <a:t>– Oh, you don</a:t>
            </a:r>
            <a:r>
              <a:rPr lang="fr-FR" sz="2800" dirty="0"/>
              <a:t>’</a:t>
            </a:r>
            <a:r>
              <a:rPr lang="en-US" sz="2800" dirty="0"/>
              <a:t>t want to use the software on your flow cytometer for analysis?</a:t>
            </a:r>
          </a:p>
          <a:p>
            <a:pPr marL="457200" indent="-457200">
              <a:buFont typeface="Arial"/>
              <a:buChar char="•"/>
            </a:pPr>
            <a:endParaRPr lang="en-US" sz="2800" dirty="0"/>
          </a:p>
          <a:p>
            <a:pPr marL="457200" indent="-457200">
              <a:buFont typeface="Arial"/>
              <a:buChar char="•"/>
            </a:pPr>
            <a:r>
              <a:rPr lang="en-US" sz="2800" dirty="0"/>
              <a:t>Disc drive capacity – </a:t>
            </a:r>
            <a:r>
              <a:rPr lang="en-US" sz="2800" dirty="0" err="1"/>
              <a:t>Noone</a:t>
            </a:r>
            <a:r>
              <a:rPr lang="en-US" sz="2800" dirty="0"/>
              <a:t> could possibly need more than </a:t>
            </a:r>
            <a:r>
              <a:rPr lang="en-US" sz="2800" b="1" dirty="0"/>
              <a:t>80 megs</a:t>
            </a:r>
            <a:r>
              <a:rPr lang="en-US" sz="2800" dirty="0"/>
              <a:t>….</a:t>
            </a:r>
          </a:p>
          <a:p>
            <a:pPr marL="457200" indent="-457200">
              <a:buFont typeface="Arial"/>
              <a:buChar char="•"/>
            </a:pPr>
            <a:endParaRPr lang="en-US" sz="2800" dirty="0"/>
          </a:p>
          <a:p>
            <a:pPr marL="457200" indent="-457200">
              <a:buFont typeface="Arial"/>
              <a:buChar char="•"/>
            </a:pPr>
            <a:r>
              <a:rPr lang="en-US" sz="2800" dirty="0"/>
              <a:t>New Sorters – at least 10,000 cells per second – you will </a:t>
            </a:r>
            <a:r>
              <a:rPr lang="en-US" sz="2800" u="sng" dirty="0"/>
              <a:t>never</a:t>
            </a:r>
            <a:r>
              <a:rPr lang="en-US" sz="2800" dirty="0"/>
              <a:t> need to go faster</a:t>
            </a:r>
          </a:p>
          <a:p>
            <a:pPr marL="457200" indent="-457200">
              <a:buFont typeface="Arial"/>
              <a:buChar char="•"/>
            </a:pPr>
            <a:endParaRPr lang="en-US" sz="2800" dirty="0"/>
          </a:p>
          <a:p>
            <a:pPr marL="457200" indent="-457200">
              <a:buFont typeface="Arial"/>
              <a:buChar char="•"/>
            </a:pPr>
            <a:r>
              <a:rPr lang="en-US" sz="2800" dirty="0"/>
              <a:t>New Computers – the IBM PC introduced to run a sorter</a:t>
            </a:r>
          </a:p>
          <a:p>
            <a:pPr marL="457200" indent="-457200">
              <a:buFont typeface="Arial"/>
              <a:buChar char="•"/>
            </a:pPr>
            <a:endParaRPr lang="en-US" sz="2800" dirty="0"/>
          </a:p>
        </p:txBody>
      </p:sp>
      <p:sp>
        <p:nvSpPr>
          <p:cNvPr id="5" name="Date Placeholder 4">
            <a:extLst>
              <a:ext uri="{FF2B5EF4-FFF2-40B4-BE49-F238E27FC236}">
                <a16:creationId xmlns:a16="http://schemas.microsoft.com/office/drawing/2014/main" id="{873BDC44-4721-044E-8542-823BEC521665}"/>
              </a:ext>
            </a:extLst>
          </p:cNvPr>
          <p:cNvSpPr>
            <a:spLocks noGrp="1"/>
          </p:cNvSpPr>
          <p:nvPr>
            <p:ph type="dt" sz="half" idx="10"/>
          </p:nvPr>
        </p:nvSpPr>
        <p:spPr/>
        <p:txBody>
          <a:bodyPr/>
          <a:lstStyle/>
          <a:p>
            <a:fld id="{16795596-8B85-EB4E-95C4-6F8365EB8977}" type="datetime13">
              <a:rPr lang="en-US" smtClean="0"/>
              <a:t>10:26:50 PM</a:t>
            </a:fld>
            <a:endParaRPr lang="en-US"/>
          </a:p>
        </p:txBody>
      </p:sp>
    </p:spTree>
    <p:extLst>
      <p:ext uri="{BB962C8B-B14F-4D97-AF65-F5344CB8AC3E}">
        <p14:creationId xmlns:p14="http://schemas.microsoft.com/office/powerpoint/2010/main" val="2256259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 name="Rectangle 8"/>
          <p:cNvSpPr>
            <a:spLocks noGrp="1" noChangeArrowheads="1"/>
          </p:cNvSpPr>
          <p:nvPr>
            <p:ph type="title"/>
          </p:nvPr>
        </p:nvSpPr>
        <p:spPr>
          <a:xfrm>
            <a:off x="0" y="0"/>
            <a:ext cx="2971800" cy="1371600"/>
          </a:xfrm>
        </p:spPr>
        <p:txBody>
          <a:bodyPr/>
          <a:lstStyle/>
          <a:p>
            <a:pPr eaLnBrk="1" hangingPunct="1"/>
            <a:r>
              <a:rPr lang="en-US">
                <a:latin typeface="Arial Narrow" charset="0"/>
              </a:rPr>
              <a:t>Spectral plots</a:t>
            </a:r>
          </a:p>
        </p:txBody>
      </p:sp>
      <p:pic>
        <p:nvPicPr>
          <p:cNvPr id="6147" name="Picture 1165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14400" y="1371600"/>
            <a:ext cx="7313613" cy="1793875"/>
          </a:xfrm>
          <a:noFill/>
          <a:extLst>
            <a:ext uri="{909E8E84-426E-40dd-AFC4-6F175D3DCCD1}">
              <a14:hiddenFill xmlns:a14="http://schemas.microsoft.com/office/drawing/2010/main" xmlns="">
                <a:solidFill>
                  <a:srgbClr val="FFFFFF"/>
                </a:solidFill>
              </a14:hiddenFill>
            </a:ext>
          </a:extLst>
        </p:spPr>
      </p:pic>
      <p:pic>
        <p:nvPicPr>
          <p:cNvPr id="6148" name="Picture 116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00400"/>
            <a:ext cx="7313613" cy="179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1165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914400" y="5026025"/>
            <a:ext cx="7313613" cy="1793875"/>
          </a:xfrm>
          <a:noFill/>
          <a:extLst>
            <a:ext uri="{909E8E84-426E-40dd-AFC4-6F175D3DCCD1}">
              <a14:hiddenFill xmlns:a14="http://schemas.microsoft.com/office/drawing/2010/main" xmlns="">
                <a:solidFill>
                  <a:srgbClr val="FFFFFF"/>
                </a:solidFill>
              </a14:hiddenFill>
            </a:ext>
          </a:extLst>
        </p:spPr>
      </p:pic>
      <p:sp>
        <p:nvSpPr>
          <p:cNvPr id="6150" name="Text Box 11658"/>
          <p:cNvSpPr txBox="1">
            <a:spLocks noChangeArrowheads="1"/>
          </p:cNvSpPr>
          <p:nvPr/>
        </p:nvSpPr>
        <p:spPr bwMode="auto">
          <a:xfrm>
            <a:off x="4343400" y="0"/>
            <a:ext cx="4800600"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marL="342900" indent="-342900" algn="l">
              <a:buFontTx/>
              <a:buAutoNum type="arabicPeriod"/>
            </a:pPr>
            <a:r>
              <a:rPr lang="en-US" sz="900" b="0"/>
              <a:t>5-(and-6)-carboxy-2´,7´-dichlorofluorescein diacetate (CDCFA)</a:t>
            </a:r>
          </a:p>
          <a:p>
            <a:pPr marL="342900" indent="-342900" algn="l">
              <a:buFontTx/>
              <a:buAutoNum type="arabicPeriod"/>
            </a:pPr>
            <a:r>
              <a:rPr lang="en-US" sz="900" b="0"/>
              <a:t>5(6)-carboxy-4',5'-dimethylfluorescein (CDMFA)</a:t>
            </a:r>
          </a:p>
          <a:p>
            <a:pPr marL="342900" indent="-342900" algn="l">
              <a:buFontTx/>
              <a:buAutoNum type="arabicPeriod"/>
            </a:pPr>
            <a:r>
              <a:rPr lang="en-US" sz="900" b="0"/>
              <a:t>5-sulfofluorescein diacetate (SFDA)</a:t>
            </a:r>
          </a:p>
          <a:p>
            <a:pPr marL="342900" indent="-342900" algn="l">
              <a:buFontTx/>
              <a:buAutoNum type="arabicPeriod"/>
            </a:pPr>
            <a:r>
              <a:rPr lang="en-US" sz="900" b="0"/>
              <a:t>Cell Tracker Green – 5-chloromethylfluorescein diacetate (CTG)</a:t>
            </a:r>
          </a:p>
          <a:p>
            <a:pPr marL="342900" indent="-342900" algn="l">
              <a:buFontTx/>
              <a:buAutoNum type="arabicPeriod"/>
            </a:pPr>
            <a:r>
              <a:rPr lang="en-US" sz="900" b="0"/>
              <a:t>5-(and-6)-carboxy-2´,7´-dichlorofluorescein diacetate, succinimidyl ester (DCF)</a:t>
            </a:r>
          </a:p>
          <a:p>
            <a:pPr marL="342900" indent="-342900" algn="l">
              <a:buFontTx/>
              <a:buAutoNum type="arabicPeriod"/>
            </a:pPr>
            <a:r>
              <a:rPr lang="en-US" sz="900" b="0"/>
              <a:t>bis-(1,3-dibutylbarbituric acid)trimethine oxonol (DiBAC</a:t>
            </a:r>
            <a:r>
              <a:rPr lang="en-US" sz="900" b="0" baseline="-25000"/>
              <a:t>4</a:t>
            </a:r>
            <a:r>
              <a:rPr lang="en-US" sz="900" b="0"/>
              <a:t>(3))</a:t>
            </a:r>
          </a:p>
          <a:p>
            <a:pPr marL="342900" indent="-342900" algn="l">
              <a:buFontTx/>
              <a:buAutoNum type="arabicPeriod"/>
            </a:pPr>
            <a:r>
              <a:rPr lang="en-US" sz="900" b="0"/>
              <a:t>3,3'-dipentyloxacarbocyanine iodide (DiOC</a:t>
            </a:r>
            <a:r>
              <a:rPr lang="en-US" sz="900" b="0" baseline="-25000"/>
              <a:t>5</a:t>
            </a:r>
            <a:r>
              <a:rPr lang="en-US" sz="900" b="0"/>
              <a:t>(3))</a:t>
            </a:r>
          </a:p>
          <a:p>
            <a:pPr marL="342900" indent="-342900" algn="l">
              <a:buFontTx/>
              <a:buAutoNum type="arabicPeriod"/>
            </a:pPr>
            <a:r>
              <a:rPr lang="en-US" sz="900" b="0"/>
              <a:t>3,3'-dihexyloxacarbocyanine iodide (DiOC</a:t>
            </a:r>
            <a:r>
              <a:rPr lang="en-US" sz="900" b="0" baseline="-25000"/>
              <a:t>6</a:t>
            </a:r>
            <a:r>
              <a:rPr lang="en-US" sz="900" b="0"/>
              <a:t>(3))</a:t>
            </a:r>
          </a:p>
          <a:p>
            <a:pPr marL="342900" indent="-342900" algn="l">
              <a:buFontTx/>
              <a:buAutoNum type="arabicPeriod"/>
            </a:pPr>
            <a:r>
              <a:rPr lang="en-US" sz="900" b="0"/>
              <a:t>Rhodamine 110</a:t>
            </a:r>
          </a:p>
        </p:txBody>
      </p:sp>
      <p:sp>
        <p:nvSpPr>
          <p:cNvPr id="6151" name="Text Box 11659"/>
          <p:cNvSpPr txBox="1">
            <a:spLocks noChangeArrowheads="1"/>
          </p:cNvSpPr>
          <p:nvPr/>
        </p:nvSpPr>
        <p:spPr bwMode="auto">
          <a:xfrm>
            <a:off x="3048000" y="1371600"/>
            <a:ext cx="2905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1</a:t>
            </a:r>
          </a:p>
        </p:txBody>
      </p:sp>
      <p:sp>
        <p:nvSpPr>
          <p:cNvPr id="6152" name="Text Box 11660"/>
          <p:cNvSpPr txBox="1">
            <a:spLocks noChangeArrowheads="1"/>
          </p:cNvSpPr>
          <p:nvPr/>
        </p:nvSpPr>
        <p:spPr bwMode="auto">
          <a:xfrm>
            <a:off x="5486400" y="1371600"/>
            <a:ext cx="2905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2</a:t>
            </a:r>
          </a:p>
        </p:txBody>
      </p:sp>
      <p:sp>
        <p:nvSpPr>
          <p:cNvPr id="6153" name="Text Box 11661"/>
          <p:cNvSpPr txBox="1">
            <a:spLocks noChangeArrowheads="1"/>
          </p:cNvSpPr>
          <p:nvPr/>
        </p:nvSpPr>
        <p:spPr bwMode="auto">
          <a:xfrm>
            <a:off x="7924800" y="1371600"/>
            <a:ext cx="2905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3</a:t>
            </a:r>
          </a:p>
        </p:txBody>
      </p:sp>
      <p:sp>
        <p:nvSpPr>
          <p:cNvPr id="6154" name="Text Box 11662"/>
          <p:cNvSpPr txBox="1">
            <a:spLocks noChangeArrowheads="1"/>
          </p:cNvSpPr>
          <p:nvPr/>
        </p:nvSpPr>
        <p:spPr bwMode="auto">
          <a:xfrm>
            <a:off x="3048000" y="3260725"/>
            <a:ext cx="2905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4</a:t>
            </a:r>
          </a:p>
        </p:txBody>
      </p:sp>
      <p:sp>
        <p:nvSpPr>
          <p:cNvPr id="6155" name="Text Box 11663"/>
          <p:cNvSpPr txBox="1">
            <a:spLocks noChangeArrowheads="1"/>
          </p:cNvSpPr>
          <p:nvPr/>
        </p:nvSpPr>
        <p:spPr bwMode="auto">
          <a:xfrm>
            <a:off x="5486400" y="3260725"/>
            <a:ext cx="2905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5</a:t>
            </a:r>
          </a:p>
        </p:txBody>
      </p:sp>
      <p:sp>
        <p:nvSpPr>
          <p:cNvPr id="6156" name="Text Box 11664"/>
          <p:cNvSpPr txBox="1">
            <a:spLocks noChangeArrowheads="1"/>
          </p:cNvSpPr>
          <p:nvPr/>
        </p:nvSpPr>
        <p:spPr bwMode="auto">
          <a:xfrm>
            <a:off x="7924800" y="3260725"/>
            <a:ext cx="2905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6</a:t>
            </a:r>
          </a:p>
        </p:txBody>
      </p:sp>
      <p:sp>
        <p:nvSpPr>
          <p:cNvPr id="6157" name="Text Box 11665"/>
          <p:cNvSpPr txBox="1">
            <a:spLocks noChangeArrowheads="1"/>
          </p:cNvSpPr>
          <p:nvPr/>
        </p:nvSpPr>
        <p:spPr bwMode="auto">
          <a:xfrm>
            <a:off x="3048000" y="5029200"/>
            <a:ext cx="2905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7</a:t>
            </a:r>
          </a:p>
        </p:txBody>
      </p:sp>
      <p:sp>
        <p:nvSpPr>
          <p:cNvPr id="6158" name="Text Box 11666"/>
          <p:cNvSpPr txBox="1">
            <a:spLocks noChangeArrowheads="1"/>
          </p:cNvSpPr>
          <p:nvPr/>
        </p:nvSpPr>
        <p:spPr bwMode="auto">
          <a:xfrm>
            <a:off x="5486400" y="5029200"/>
            <a:ext cx="2905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8</a:t>
            </a:r>
          </a:p>
        </p:txBody>
      </p:sp>
      <p:sp>
        <p:nvSpPr>
          <p:cNvPr id="6159" name="Text Box 11667"/>
          <p:cNvSpPr txBox="1">
            <a:spLocks noChangeArrowheads="1"/>
          </p:cNvSpPr>
          <p:nvPr/>
        </p:nvSpPr>
        <p:spPr bwMode="auto">
          <a:xfrm>
            <a:off x="7924800" y="5029200"/>
            <a:ext cx="2905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600" b="0"/>
              <a:t>9</a:t>
            </a:r>
          </a:p>
        </p:txBody>
      </p:sp>
      <p:sp>
        <p:nvSpPr>
          <p:cNvPr id="2" name="Date Placeholder 1">
            <a:extLst>
              <a:ext uri="{FF2B5EF4-FFF2-40B4-BE49-F238E27FC236}">
                <a16:creationId xmlns:a16="http://schemas.microsoft.com/office/drawing/2014/main" id="{F5F33EFE-0B23-3141-BB14-1314E291BF35}"/>
              </a:ext>
            </a:extLst>
          </p:cNvPr>
          <p:cNvSpPr>
            <a:spLocks noGrp="1"/>
          </p:cNvSpPr>
          <p:nvPr>
            <p:ph type="dt" sz="half" idx="10"/>
          </p:nvPr>
        </p:nvSpPr>
        <p:spPr/>
        <p:txBody>
          <a:bodyPr/>
          <a:lstStyle/>
          <a:p>
            <a:fld id="{0295F130-CFB4-6444-AFC0-DD81462E9277}" type="datetime13">
              <a:rPr lang="en-US" smtClean="0"/>
              <a:t>10:26:52 PM</a:t>
            </a:fld>
            <a:endParaRPr lang="en-US"/>
          </a:p>
        </p:txBody>
      </p:sp>
    </p:spTree>
    <p:extLst>
      <p:ext uri="{BB962C8B-B14F-4D97-AF65-F5344CB8AC3E}">
        <p14:creationId xmlns:p14="http://schemas.microsoft.com/office/powerpoint/2010/main" val="2918801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pPr eaLnBrk="1" hangingPunct="1"/>
            <a:r>
              <a:rPr lang="en-US" sz="3600">
                <a:latin typeface="Arial Narrow" charset="0"/>
              </a:rPr>
              <a:t>Scatter</a:t>
            </a:r>
            <a:br>
              <a:rPr lang="en-US" sz="3600">
                <a:latin typeface="Arial Narrow" charset="0"/>
              </a:rPr>
            </a:br>
            <a:r>
              <a:rPr lang="en-US" sz="3600">
                <a:latin typeface="Arial Narrow" charset="0"/>
              </a:rPr>
              <a:t>matrix</a:t>
            </a:r>
          </a:p>
        </p:txBody>
      </p:sp>
      <p:sp>
        <p:nvSpPr>
          <p:cNvPr id="7171" name="Text Box 6"/>
          <p:cNvSpPr txBox="1">
            <a:spLocks noChangeArrowheads="1"/>
          </p:cNvSpPr>
          <p:nvPr/>
        </p:nvSpPr>
        <p:spPr bwMode="auto">
          <a:xfrm>
            <a:off x="212725" y="188912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algn="l"/>
            <a:endParaRPr lang="en-US" sz="1600" b="0"/>
          </a:p>
        </p:txBody>
      </p:sp>
      <p:sp>
        <p:nvSpPr>
          <p:cNvPr id="7172" name="Text Box 7"/>
          <p:cNvSpPr txBox="1">
            <a:spLocks noChangeArrowheads="1"/>
          </p:cNvSpPr>
          <p:nvPr/>
        </p:nvSpPr>
        <p:spPr bwMode="auto">
          <a:xfrm>
            <a:off x="0" y="3657600"/>
            <a:ext cx="21336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algn="l"/>
            <a:r>
              <a:rPr lang="en-US" sz="1200" b="0"/>
              <a:t>Matrix of 2-D scatterplot allow us to visualize all the possible combination of channels.</a:t>
            </a:r>
          </a:p>
          <a:p>
            <a:pPr algn="l"/>
            <a:endParaRPr lang="en-US" sz="1200" b="0"/>
          </a:p>
          <a:p>
            <a:pPr algn="l"/>
            <a:r>
              <a:rPr lang="en-US" sz="1200" b="0"/>
              <a:t>Result: we are overwhelmed by information, so the matrix is not very useful</a:t>
            </a:r>
          </a:p>
        </p:txBody>
      </p:sp>
      <p:pic>
        <p:nvPicPr>
          <p:cNvPr id="7173" name="Picture 1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0"/>
            <a:ext cx="6934200" cy="6845300"/>
          </a:xfrm>
          <a:noFill/>
          <a:extLst>
            <a:ext uri="{909E8E84-426E-40dd-AFC4-6F175D3DCCD1}">
              <a14:hiddenFill xmlns:a14="http://schemas.microsoft.com/office/drawing/2010/main" xmlns="">
                <a:solidFill>
                  <a:srgbClr val="FFFFFF"/>
                </a:solidFill>
              </a14:hiddenFill>
            </a:ext>
          </a:extLst>
        </p:spPr>
      </p:pic>
      <p:sp>
        <p:nvSpPr>
          <p:cNvPr id="2" name="Date Placeholder 1">
            <a:extLst>
              <a:ext uri="{FF2B5EF4-FFF2-40B4-BE49-F238E27FC236}">
                <a16:creationId xmlns:a16="http://schemas.microsoft.com/office/drawing/2014/main" id="{96EE1BC0-056A-4B46-BE77-701D17B6CEC7}"/>
              </a:ext>
            </a:extLst>
          </p:cNvPr>
          <p:cNvSpPr>
            <a:spLocks noGrp="1"/>
          </p:cNvSpPr>
          <p:nvPr>
            <p:ph type="dt" sz="half" idx="10"/>
          </p:nvPr>
        </p:nvSpPr>
        <p:spPr/>
        <p:txBody>
          <a:bodyPr/>
          <a:lstStyle/>
          <a:p>
            <a:fld id="{0EE58A8F-F5EF-9347-B7F0-ECC74D854644}" type="datetime13">
              <a:rPr lang="en-US" smtClean="0"/>
              <a:t>10:26:52 PM</a:t>
            </a:fld>
            <a:endParaRPr lang="en-US"/>
          </a:p>
        </p:txBody>
      </p:sp>
    </p:spTree>
    <p:extLst>
      <p:ext uri="{BB962C8B-B14F-4D97-AF65-F5344CB8AC3E}">
        <p14:creationId xmlns:p14="http://schemas.microsoft.com/office/powerpoint/2010/main" val="1989500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Grp="1" noChangeArrowheads="1"/>
          </p:cNvSpPr>
          <p:nvPr>
            <p:ph type="title" sz="quarter"/>
          </p:nvPr>
        </p:nvSpPr>
        <p:spPr>
          <a:xfrm>
            <a:off x="-1371600" y="15925"/>
            <a:ext cx="8229600" cy="1371600"/>
          </a:xfrm>
        </p:spPr>
        <p:txBody>
          <a:bodyPr/>
          <a:lstStyle/>
          <a:p>
            <a:pPr eaLnBrk="1" hangingPunct="1"/>
            <a:r>
              <a:rPr lang="en-US" dirty="0">
                <a:latin typeface="Arial Narrow" charset="0"/>
              </a:rPr>
              <a:t>Principal components</a:t>
            </a:r>
          </a:p>
        </p:txBody>
      </p:sp>
      <p:pic>
        <p:nvPicPr>
          <p:cNvPr id="8195" name="Picture 1610"/>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899150" y="0"/>
            <a:ext cx="3244850" cy="3198813"/>
          </a:xfrm>
        </p:spPr>
      </p:pic>
      <p:pic>
        <p:nvPicPr>
          <p:cNvPr id="8196" name="Picture 1614"/>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343400" y="2189163"/>
            <a:ext cx="3244850" cy="2908300"/>
          </a:xfrm>
          <a:noFill/>
          <a:extLst>
            <a:ext uri="{909E8E84-426E-40dd-AFC4-6F175D3DCCD1}">
              <a14:hiddenFill xmlns:a14="http://schemas.microsoft.com/office/drawing/2010/main" xmlns="">
                <a:solidFill>
                  <a:srgbClr val="FFFFFF"/>
                </a:solidFill>
              </a14:hiddenFill>
            </a:ext>
          </a:extLst>
        </p:spPr>
      </p:pic>
      <p:pic>
        <p:nvPicPr>
          <p:cNvPr id="8197" name="Picture 1613"/>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286000" y="3659188"/>
            <a:ext cx="3244850" cy="3198812"/>
          </a:xfrm>
          <a:noFill/>
          <a:extLst>
            <a:ext uri="{909E8E84-426E-40dd-AFC4-6F175D3DCCD1}">
              <a14:hiddenFill xmlns:a14="http://schemas.microsoft.com/office/drawing/2010/main" xmlns="">
                <a:solidFill>
                  <a:srgbClr val="FFFFFF"/>
                </a:solidFill>
              </a14:hiddenFill>
            </a:ext>
          </a:extLst>
        </p:spPr>
      </p:pic>
      <p:sp>
        <p:nvSpPr>
          <p:cNvPr id="8198" name="Text Box 1615"/>
          <p:cNvSpPr txBox="1">
            <a:spLocks noChangeArrowheads="1"/>
          </p:cNvSpPr>
          <p:nvPr/>
        </p:nvSpPr>
        <p:spPr bwMode="auto">
          <a:xfrm>
            <a:off x="228600" y="1676400"/>
            <a:ext cx="41148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algn="l"/>
            <a:r>
              <a:rPr lang="en-US" sz="2000" b="0"/>
              <a:t>The principal components with the highest variance, however, do not necessarily carry the greatest information to enable a discrimination between classes. </a:t>
            </a:r>
          </a:p>
        </p:txBody>
      </p:sp>
      <p:sp>
        <p:nvSpPr>
          <p:cNvPr id="2" name="Date Placeholder 1">
            <a:extLst>
              <a:ext uri="{FF2B5EF4-FFF2-40B4-BE49-F238E27FC236}">
                <a16:creationId xmlns:a16="http://schemas.microsoft.com/office/drawing/2014/main" id="{F333C443-618C-8E4D-9DD2-99244823473E}"/>
              </a:ext>
            </a:extLst>
          </p:cNvPr>
          <p:cNvSpPr>
            <a:spLocks noGrp="1"/>
          </p:cNvSpPr>
          <p:nvPr>
            <p:ph type="dt" sz="half" idx="10"/>
          </p:nvPr>
        </p:nvSpPr>
        <p:spPr/>
        <p:txBody>
          <a:bodyPr/>
          <a:lstStyle/>
          <a:p>
            <a:pPr>
              <a:defRPr/>
            </a:pPr>
            <a:fld id="{32D51676-F430-EA48-828F-5217C1533C8C}" type="datetime13">
              <a:rPr lang="en-US" smtClean="0"/>
              <a:t>10:26:52 PM</a:t>
            </a:fld>
            <a:endParaRPr lang="en-US"/>
          </a:p>
        </p:txBody>
      </p:sp>
    </p:spTree>
    <p:extLst>
      <p:ext uri="{BB962C8B-B14F-4D97-AF65-F5344CB8AC3E}">
        <p14:creationId xmlns:p14="http://schemas.microsoft.com/office/powerpoint/2010/main" val="3959265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p:txBody>
          <a:bodyPr>
            <a:normAutofit fontScale="90000"/>
          </a:bodyPr>
          <a:lstStyle/>
          <a:p>
            <a:pPr eaLnBrk="1" hangingPunct="1"/>
            <a:r>
              <a:rPr lang="en-US">
                <a:latin typeface="Arial Narrow" charset="0"/>
              </a:rPr>
              <a:t>Method: Automated classification using support vector machines</a:t>
            </a:r>
          </a:p>
        </p:txBody>
      </p:sp>
      <p:sp>
        <p:nvSpPr>
          <p:cNvPr id="54275" name="Rectangle 1027"/>
          <p:cNvSpPr>
            <a:spLocks noGrp="1" noChangeArrowheads="1"/>
          </p:cNvSpPr>
          <p:nvPr>
            <p:ph type="body" idx="1"/>
          </p:nvPr>
        </p:nvSpPr>
        <p:spPr/>
        <p:txBody>
          <a:bodyPr/>
          <a:lstStyle/>
          <a:p>
            <a:pPr eaLnBrk="1" hangingPunct="1">
              <a:lnSpc>
                <a:spcPct val="90000"/>
              </a:lnSpc>
            </a:pPr>
            <a:r>
              <a:rPr lang="en-US" sz="2800">
                <a:latin typeface="Trebuchet MS" charset="0"/>
              </a:rPr>
              <a:t>The SVM algorithm creates a hyperplane that separates the data into </a:t>
            </a:r>
            <a:r>
              <a:rPr lang="en-US" sz="2800" i="1">
                <a:solidFill>
                  <a:schemeClr val="folHlink"/>
                </a:solidFill>
                <a:latin typeface="Trebuchet MS" charset="0"/>
              </a:rPr>
              <a:t>two</a:t>
            </a:r>
            <a:r>
              <a:rPr lang="en-US" sz="2800">
                <a:latin typeface="Trebuchet MS" charset="0"/>
              </a:rPr>
              <a:t> classes with the maximum-margin. The SVM idea was proposed by Vladimir Vapnik in 1963</a:t>
            </a:r>
          </a:p>
          <a:p>
            <a:pPr eaLnBrk="1" hangingPunct="1">
              <a:lnSpc>
                <a:spcPct val="90000"/>
              </a:lnSpc>
            </a:pPr>
            <a:r>
              <a:rPr lang="en-US" sz="2800">
                <a:latin typeface="Trebuchet MS" charset="0"/>
              </a:rPr>
              <a:t>For categorical variables a dummy variable is created with case values as either 0 or 1. Thus, a categorical dependent variable consisting of three levels, say (A, B, C), is represented by a set of three dummy variables: A: {1 0 0}, B: {0 1 0}, C: {0 0 1}  </a:t>
            </a:r>
          </a:p>
        </p:txBody>
      </p:sp>
      <p:sp>
        <p:nvSpPr>
          <p:cNvPr id="2" name="Date Placeholder 1">
            <a:extLst>
              <a:ext uri="{FF2B5EF4-FFF2-40B4-BE49-F238E27FC236}">
                <a16:creationId xmlns:a16="http://schemas.microsoft.com/office/drawing/2014/main" id="{C3B0568A-92C0-B247-B781-FC6F99D86A23}"/>
              </a:ext>
            </a:extLst>
          </p:cNvPr>
          <p:cNvSpPr>
            <a:spLocks noGrp="1"/>
          </p:cNvSpPr>
          <p:nvPr>
            <p:ph type="dt" sz="half" idx="10"/>
          </p:nvPr>
        </p:nvSpPr>
        <p:spPr/>
        <p:txBody>
          <a:bodyPr/>
          <a:lstStyle/>
          <a:p>
            <a:fld id="{29B77B85-D383-D84B-93CC-441253A7F28C}" type="datetime13">
              <a:rPr lang="en-US" smtClean="0"/>
              <a:t>10:26:52 PM</a:t>
            </a:fld>
            <a:endParaRPr lang="en-US"/>
          </a:p>
        </p:txBody>
      </p:sp>
    </p:spTree>
    <p:extLst>
      <p:ext uri="{BB962C8B-B14F-4D97-AF65-F5344CB8AC3E}">
        <p14:creationId xmlns:p14="http://schemas.microsoft.com/office/powerpoint/2010/main" val="306680364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ca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55700"/>
            <a:ext cx="2224088" cy="1866900"/>
          </a:xfrm>
          <a:prstGeom prst="rect">
            <a:avLst/>
          </a:prstGeom>
          <a:noFill/>
          <a:extLst>
            <a:ext uri="{909E8E84-426E-40dd-AFC4-6F175D3DCCD1}">
              <a14:hiddenFill xmlns:a14="http://schemas.microsoft.com/office/drawing/2010/main" xmlns="">
                <a:solidFill>
                  <a:srgbClr val="FFFFFF"/>
                </a:solidFill>
              </a14:hiddenFill>
            </a:ext>
          </a:extLst>
        </p:spPr>
      </p:pic>
      <p:pic>
        <p:nvPicPr>
          <p:cNvPr id="15363" name="Picture 3" descr="PCA Hy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67000"/>
            <a:ext cx="4495800" cy="411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5364" name="Picture 4" descr="123dihydrorhodamine oran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219200"/>
            <a:ext cx="1724025" cy="1463675"/>
          </a:xfrm>
          <a:prstGeom prst="rect">
            <a:avLst/>
          </a:prstGeom>
          <a:noFill/>
          <a:extLst>
            <a:ext uri="{909E8E84-426E-40dd-AFC4-6F175D3DCCD1}">
              <a14:hiddenFill xmlns:a14="http://schemas.microsoft.com/office/drawing/2010/main" xmlns="">
                <a:solidFill>
                  <a:srgbClr val="FFFFFF"/>
                </a:solidFill>
              </a14:hiddenFill>
            </a:ext>
          </a:extLst>
        </p:spPr>
      </p:pic>
      <p:pic>
        <p:nvPicPr>
          <p:cNvPr id="15365" name="Picture 5" descr="oxanol r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940300"/>
            <a:ext cx="1724025" cy="1463675"/>
          </a:xfrm>
          <a:prstGeom prst="rect">
            <a:avLst/>
          </a:prstGeom>
          <a:noFill/>
          <a:extLst>
            <a:ext uri="{909E8E84-426E-40dd-AFC4-6F175D3DCCD1}">
              <a14:hiddenFill xmlns:a14="http://schemas.microsoft.com/office/drawing/2010/main" xmlns="">
                <a:solidFill>
                  <a:srgbClr val="FFFFFF"/>
                </a:solidFill>
              </a14:hiddenFill>
            </a:ext>
          </a:extLst>
        </p:spPr>
      </p:pic>
      <p:pic>
        <p:nvPicPr>
          <p:cNvPr id="15366" name="Picture 6" descr="CFDAC yello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3759200"/>
            <a:ext cx="1571625" cy="1335088"/>
          </a:xfrm>
          <a:prstGeom prst="rect">
            <a:avLst/>
          </a:prstGeom>
          <a:noFill/>
          <a:extLst>
            <a:ext uri="{909E8E84-426E-40dd-AFC4-6F175D3DCCD1}">
              <a14:hiddenFill xmlns:a14="http://schemas.microsoft.com/office/drawing/2010/main" xmlns="">
                <a:solidFill>
                  <a:srgbClr val="FFFFFF"/>
                </a:solidFill>
              </a14:hiddenFill>
            </a:ext>
          </a:extLst>
        </p:spPr>
      </p:pic>
      <p:pic>
        <p:nvPicPr>
          <p:cNvPr id="15367" name="Picture 7" descr="CFDA gre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219200"/>
            <a:ext cx="1752600" cy="1489075"/>
          </a:xfrm>
          <a:prstGeom prst="rect">
            <a:avLst/>
          </a:prstGeom>
          <a:noFill/>
          <a:extLst>
            <a:ext uri="{909E8E84-426E-40dd-AFC4-6F175D3DCCD1}">
              <a14:hiddenFill xmlns:a14="http://schemas.microsoft.com/office/drawing/2010/main" xmlns="">
                <a:solidFill>
                  <a:srgbClr val="FFFFFF"/>
                </a:solidFill>
              </a14:hiddenFill>
            </a:ext>
          </a:extLst>
        </p:spPr>
      </p:pic>
      <p:pic>
        <p:nvPicPr>
          <p:cNvPr id="15368" name="Picture 8" descr="EosinY blu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4500" y="2463800"/>
            <a:ext cx="1600200" cy="1360488"/>
          </a:xfrm>
          <a:prstGeom prst="rect">
            <a:avLst/>
          </a:prstGeom>
          <a:noFill/>
          <a:extLst>
            <a:ext uri="{909E8E84-426E-40dd-AFC4-6F175D3DCCD1}">
              <a14:hiddenFill xmlns:a14="http://schemas.microsoft.com/office/drawing/2010/main" xmlns="">
                <a:solidFill>
                  <a:srgbClr val="FFFFFF"/>
                </a:solidFill>
              </a14:hiddenFill>
            </a:ext>
          </a:extLst>
        </p:spPr>
      </p:pic>
      <p:pic>
        <p:nvPicPr>
          <p:cNvPr id="15369" name="Picture 9" descr="DIOC63light blu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3517900"/>
            <a:ext cx="1647825" cy="1398588"/>
          </a:xfrm>
          <a:prstGeom prst="rect">
            <a:avLst/>
          </a:prstGeom>
          <a:solidFill>
            <a:srgbClr val="FF6600">
              <a:alpha val="14000"/>
            </a:srgbClr>
          </a:solidFill>
          <a:ln>
            <a:noFill/>
          </a:ln>
          <a:extLst>
            <a:ext uri="{91240B29-F687-4f45-9708-019B960494DF}">
              <a14:hiddenLine xmlns:a14="http://schemas.microsoft.com/office/drawing/2010/main" xmlns="" w="9525">
                <a:solidFill>
                  <a:srgbClr val="FF6600"/>
                </a:solidFill>
                <a:miter lim="800000"/>
                <a:headEnd/>
                <a:tailEnd/>
              </a14:hiddenLine>
            </a:ext>
          </a:extLst>
        </p:spPr>
      </p:pic>
      <p:pic>
        <p:nvPicPr>
          <p:cNvPr id="15370" name="Picture 10" descr="FITC purpl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1155700"/>
            <a:ext cx="1600200" cy="1358900"/>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5371" name="Object 11"/>
          <p:cNvGraphicFramePr>
            <a:graphicFrameLocks noChangeAspect="1"/>
          </p:cNvGraphicFramePr>
          <p:nvPr/>
        </p:nvGraphicFramePr>
        <p:xfrm>
          <a:off x="106363" y="4991100"/>
          <a:ext cx="1544637" cy="1244600"/>
        </p:xfrm>
        <a:graphic>
          <a:graphicData uri="http://schemas.openxmlformats.org/presentationml/2006/ole">
            <mc:AlternateContent xmlns:mc="http://schemas.openxmlformats.org/markup-compatibility/2006">
              <mc:Choice xmlns:v="urn:schemas-microsoft-com:vml" Requires="v">
                <p:oleObj spid="_x0000_s8253" name="Chart" r:id="rId13" imgW="2385212" imgH="1920240" progId="Excel.Chart.8">
                  <p:embed/>
                </p:oleObj>
              </mc:Choice>
              <mc:Fallback>
                <p:oleObj name="Chart" r:id="rId13" imgW="2385212" imgH="1920240" progId="Excel.Chart.8">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363" y="4991100"/>
                        <a:ext cx="1544637" cy="124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5372" name="AutoShape 12"/>
          <p:cNvSpPr>
            <a:spLocks noChangeArrowheads="1"/>
          </p:cNvSpPr>
          <p:nvPr/>
        </p:nvSpPr>
        <p:spPr bwMode="auto">
          <a:xfrm rot="5400000">
            <a:off x="1570037" y="2709863"/>
            <a:ext cx="517525" cy="1066800"/>
          </a:xfrm>
          <a:custGeom>
            <a:avLst/>
            <a:gdLst>
              <a:gd name="G0" fmla="+- 11860 0 0"/>
              <a:gd name="G1" fmla="+- 18514 0 0"/>
              <a:gd name="G2" fmla="+- 7200 0 0"/>
              <a:gd name="G3" fmla="*/ 11860 1 2"/>
              <a:gd name="G4" fmla="+- G3 10800 0"/>
              <a:gd name="G5" fmla="+- 21600 11860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6730 w 21600"/>
              <a:gd name="T1" fmla="*/ 0 h 21600"/>
              <a:gd name="T2" fmla="*/ 11860 w 21600"/>
              <a:gd name="T3" fmla="*/ 7200 h 21600"/>
              <a:gd name="T4" fmla="*/ 0 w 21600"/>
              <a:gd name="T5" fmla="*/ 19519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730" y="0"/>
                </a:moveTo>
                <a:lnTo>
                  <a:pt x="11860" y="7200"/>
                </a:lnTo>
                <a:lnTo>
                  <a:pt x="14946" y="7200"/>
                </a:lnTo>
                <a:lnTo>
                  <a:pt x="14946" y="17437"/>
                </a:lnTo>
                <a:lnTo>
                  <a:pt x="0" y="17437"/>
                </a:lnTo>
                <a:lnTo>
                  <a:pt x="0" y="21600"/>
                </a:lnTo>
                <a:lnTo>
                  <a:pt x="18514" y="21600"/>
                </a:lnTo>
                <a:lnTo>
                  <a:pt x="18514" y="7200"/>
                </a:lnTo>
                <a:lnTo>
                  <a:pt x="21600" y="72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373" name="Line 13"/>
          <p:cNvSpPr>
            <a:spLocks noChangeShapeType="1"/>
          </p:cNvSpPr>
          <p:nvPr/>
        </p:nvSpPr>
        <p:spPr bwMode="auto">
          <a:xfrm flipV="1">
            <a:off x="1981200" y="4267200"/>
            <a:ext cx="1600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74" name="Line 14"/>
          <p:cNvSpPr>
            <a:spLocks noChangeShapeType="1"/>
          </p:cNvSpPr>
          <p:nvPr/>
        </p:nvSpPr>
        <p:spPr bwMode="auto">
          <a:xfrm>
            <a:off x="3962400" y="2438400"/>
            <a:ext cx="1143000" cy="1600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75" name="Line 15"/>
          <p:cNvSpPr>
            <a:spLocks noChangeShapeType="1"/>
          </p:cNvSpPr>
          <p:nvPr/>
        </p:nvSpPr>
        <p:spPr bwMode="auto">
          <a:xfrm flipH="1">
            <a:off x="5334000" y="2362200"/>
            <a:ext cx="533400" cy="213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76" name="Line 16"/>
          <p:cNvSpPr>
            <a:spLocks noChangeShapeType="1"/>
          </p:cNvSpPr>
          <p:nvPr/>
        </p:nvSpPr>
        <p:spPr bwMode="auto">
          <a:xfrm flipH="1">
            <a:off x="5638800" y="2209800"/>
            <a:ext cx="1676400" cy="2362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77" name="Line 17"/>
          <p:cNvSpPr>
            <a:spLocks noChangeShapeType="1"/>
          </p:cNvSpPr>
          <p:nvPr/>
        </p:nvSpPr>
        <p:spPr bwMode="auto">
          <a:xfrm flipH="1">
            <a:off x="5867400" y="3962400"/>
            <a:ext cx="12954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78" name="Line 18"/>
          <p:cNvSpPr>
            <a:spLocks noChangeShapeType="1"/>
          </p:cNvSpPr>
          <p:nvPr/>
        </p:nvSpPr>
        <p:spPr bwMode="auto">
          <a:xfrm flipH="1">
            <a:off x="6248400" y="5486400"/>
            <a:ext cx="914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79" name="Line 19"/>
          <p:cNvSpPr>
            <a:spLocks noChangeShapeType="1"/>
          </p:cNvSpPr>
          <p:nvPr/>
        </p:nvSpPr>
        <p:spPr bwMode="auto">
          <a:xfrm flipH="1" flipV="1">
            <a:off x="6172200" y="5943600"/>
            <a:ext cx="99060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380" name="Text Box 20"/>
          <p:cNvSpPr txBox="1">
            <a:spLocks noChangeArrowheads="1"/>
          </p:cNvSpPr>
          <p:nvPr/>
        </p:nvSpPr>
        <p:spPr bwMode="auto">
          <a:xfrm>
            <a:off x="863600" y="5245100"/>
            <a:ext cx="6270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sz="1000">
                <a:latin typeface="Arial" pitchFamily="34" charset="0"/>
              </a:rPr>
              <a:t>All dyes</a:t>
            </a:r>
          </a:p>
        </p:txBody>
      </p:sp>
      <p:sp>
        <p:nvSpPr>
          <p:cNvPr id="15381" name="Text Box 21"/>
          <p:cNvSpPr txBox="1">
            <a:spLocks noChangeArrowheads="1"/>
          </p:cNvSpPr>
          <p:nvPr/>
        </p:nvSpPr>
        <p:spPr bwMode="auto">
          <a:xfrm>
            <a:off x="7086600" y="5334000"/>
            <a:ext cx="1371600" cy="2143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800" b="1">
                <a:latin typeface="Arial" pitchFamily="34" charset="0"/>
              </a:rPr>
              <a:t>Oxonol Events: 3373</a:t>
            </a:r>
          </a:p>
        </p:txBody>
      </p:sp>
      <p:sp>
        <p:nvSpPr>
          <p:cNvPr id="15382" name="Text Box 22"/>
          <p:cNvSpPr txBox="1">
            <a:spLocks noChangeArrowheads="1"/>
          </p:cNvSpPr>
          <p:nvPr/>
        </p:nvSpPr>
        <p:spPr bwMode="auto">
          <a:xfrm>
            <a:off x="2895600" y="6473825"/>
            <a:ext cx="2393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eaLnBrk="0" hangingPunct="0">
              <a:defRPr>
                <a:solidFill>
                  <a:schemeClr val="tx1"/>
                </a:solidFill>
                <a:latin typeface="Arial" pitchFamily="34" charset="0"/>
              </a:defRPr>
            </a:lvl3pPr>
            <a:lvl4pPr eaLnBrk="0" hangingPunct="0">
              <a:defRPr>
                <a:solidFill>
                  <a:schemeClr val="tx1"/>
                </a:solidFill>
                <a:latin typeface="Arial" pitchFamily="34" charset="0"/>
              </a:defRPr>
            </a:lvl4pPr>
            <a:lvl5pPr eaLnBrk="0" hangingPunct="0">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sz="1800"/>
              <a:t>Human Lymphocytes </a:t>
            </a:r>
          </a:p>
        </p:txBody>
      </p:sp>
      <p:sp>
        <p:nvSpPr>
          <p:cNvPr id="2" name="TextBox 1"/>
          <p:cNvSpPr txBox="1"/>
          <p:nvPr/>
        </p:nvSpPr>
        <p:spPr>
          <a:xfrm>
            <a:off x="1388473" y="420384"/>
            <a:ext cx="6383927" cy="584775"/>
          </a:xfrm>
          <a:prstGeom prst="rect">
            <a:avLst/>
          </a:prstGeom>
          <a:noFill/>
        </p:spPr>
        <p:txBody>
          <a:bodyPr wrap="none" rtlCol="0">
            <a:spAutoFit/>
          </a:bodyPr>
          <a:lstStyle/>
          <a:p>
            <a:r>
              <a:rPr lang="en-US" sz="3200" dirty="0"/>
              <a:t>7 of 9 “green” dyes could be resolved</a:t>
            </a:r>
          </a:p>
        </p:txBody>
      </p:sp>
      <p:sp>
        <p:nvSpPr>
          <p:cNvPr id="3" name="Date Placeholder 2">
            <a:extLst>
              <a:ext uri="{FF2B5EF4-FFF2-40B4-BE49-F238E27FC236}">
                <a16:creationId xmlns:a16="http://schemas.microsoft.com/office/drawing/2014/main" id="{1ED3AF4F-32F3-8E43-BD2E-47DAE9EC91D0}"/>
              </a:ext>
            </a:extLst>
          </p:cNvPr>
          <p:cNvSpPr>
            <a:spLocks noGrp="1"/>
          </p:cNvSpPr>
          <p:nvPr>
            <p:ph type="dt" sz="half" idx="10"/>
          </p:nvPr>
        </p:nvSpPr>
        <p:spPr/>
        <p:txBody>
          <a:bodyPr/>
          <a:lstStyle/>
          <a:p>
            <a:fld id="{5C28B060-B258-464C-820D-6E1E1F9453BE}" type="datetime13">
              <a:rPr lang="en-US" smtClean="0"/>
              <a:t>10:26:52 PM</a:t>
            </a:fld>
            <a:endParaRPr lang="en-US"/>
          </a:p>
        </p:txBody>
      </p:sp>
    </p:spTree>
    <p:extLst>
      <p:ext uri="{BB962C8B-B14F-4D97-AF65-F5344CB8AC3E}">
        <p14:creationId xmlns:p14="http://schemas.microsoft.com/office/powerpoint/2010/main" val="3105234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24" name="AutoShape 336"/>
          <p:cNvSpPr>
            <a:spLocks noChangeArrowheads="1"/>
          </p:cNvSpPr>
          <p:nvPr/>
        </p:nvSpPr>
        <p:spPr bwMode="auto">
          <a:xfrm>
            <a:off x="6172200" y="152400"/>
            <a:ext cx="2743200" cy="3657600"/>
          </a:xfrm>
          <a:prstGeom prst="roundRect">
            <a:avLst>
              <a:gd name="adj" fmla="val 16667"/>
            </a:avLst>
          </a:prstGeom>
          <a:solidFill>
            <a:schemeClr val="tx1"/>
          </a:solidFill>
          <a:ln w="9525" algn="ctr">
            <a:noFill/>
            <a:round/>
            <a:headEnd/>
            <a:tailEnd/>
          </a:ln>
          <a:effectLst/>
        </p:spPr>
        <p:txBody>
          <a:bodyPr wrap="none" anchor="ctr">
            <a:spAutoFit/>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63492" name="Rectangle 4"/>
          <p:cNvSpPr>
            <a:spLocks noGrp="1" noChangeArrowheads="1"/>
          </p:cNvSpPr>
          <p:nvPr>
            <p:ph type="title"/>
          </p:nvPr>
        </p:nvSpPr>
        <p:spPr>
          <a:xfrm>
            <a:off x="0" y="0"/>
            <a:ext cx="8229600" cy="1371600"/>
          </a:xfrm>
        </p:spPr>
        <p:txBody>
          <a:bodyPr/>
          <a:lstStyle/>
          <a:p>
            <a:pPr eaLnBrk="1" hangingPunct="1"/>
            <a:r>
              <a:rPr lang="en-US">
                <a:latin typeface="Arial Narrow" charset="0"/>
              </a:rPr>
              <a:t>Confusion matrix</a:t>
            </a:r>
          </a:p>
        </p:txBody>
      </p:sp>
      <p:grpSp>
        <p:nvGrpSpPr>
          <p:cNvPr id="15364" name="Group 218"/>
          <p:cNvGrpSpPr>
            <a:grpSpLocks noChangeAspect="1"/>
          </p:cNvGrpSpPr>
          <p:nvPr/>
        </p:nvGrpSpPr>
        <p:grpSpPr bwMode="auto">
          <a:xfrm>
            <a:off x="-173182" y="3993573"/>
            <a:ext cx="8839200" cy="2433638"/>
            <a:chOff x="384" y="576"/>
            <a:chExt cx="3934" cy="1083"/>
          </a:xfrm>
        </p:grpSpPr>
        <p:sp>
          <p:nvSpPr>
            <p:cNvPr id="63705" name="AutoShape 217"/>
            <p:cNvSpPr>
              <a:spLocks noChangeAspect="1" noChangeArrowheads="1" noTextEdit="1"/>
            </p:cNvSpPr>
            <p:nvPr/>
          </p:nvSpPr>
          <p:spPr bwMode="auto">
            <a:xfrm>
              <a:off x="384" y="576"/>
              <a:ext cx="3934" cy="1083"/>
            </a:xfrm>
            <a:prstGeom prst="rect">
              <a:avLst/>
            </a:prstGeom>
            <a:noFill/>
            <a:ln w="9525">
              <a:noFill/>
              <a:miter lim="800000"/>
              <a:headEnd/>
              <a:tailEnd/>
            </a:ln>
          </p:spPr>
          <p:txBody>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15369" name="Rectangle 219"/>
            <p:cNvSpPr>
              <a:spLocks noChangeArrowheads="1"/>
            </p:cNvSpPr>
            <p:nvPr/>
          </p:nvSpPr>
          <p:spPr bwMode="auto">
            <a:xfrm>
              <a:off x="388" y="580"/>
              <a:ext cx="3927" cy="108"/>
            </a:xfrm>
            <a:prstGeom prst="rect">
              <a:avLst/>
            </a:prstGeom>
            <a:solidFill>
              <a:srgbClr val="99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l"/>
              <a:endParaRPr lang="en-US" sz="2400" b="0">
                <a:solidFill>
                  <a:schemeClr val="tx1"/>
                </a:solidFill>
              </a:endParaRPr>
            </a:p>
          </p:txBody>
        </p:sp>
        <p:sp>
          <p:nvSpPr>
            <p:cNvPr id="63708" name="Rectangle 220"/>
            <p:cNvSpPr>
              <a:spLocks noChangeArrowheads="1"/>
            </p:cNvSpPr>
            <p:nvPr/>
          </p:nvSpPr>
          <p:spPr bwMode="auto">
            <a:xfrm>
              <a:off x="388" y="687"/>
              <a:ext cx="393" cy="969"/>
            </a:xfrm>
            <a:prstGeom prst="rect">
              <a:avLst/>
            </a:prstGeom>
            <a:solidFill>
              <a:srgbClr val="9999FF"/>
            </a:solidFill>
            <a:ln w="9525">
              <a:noFill/>
              <a:miter lim="800000"/>
              <a:headEnd/>
              <a:tailEnd/>
            </a:ln>
          </p:spPr>
          <p:txBody>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63709" name="Rectangle 221"/>
            <p:cNvSpPr>
              <a:spLocks noChangeArrowheads="1"/>
            </p:cNvSpPr>
            <p:nvPr/>
          </p:nvSpPr>
          <p:spPr bwMode="auto">
            <a:xfrm>
              <a:off x="780" y="687"/>
              <a:ext cx="3536" cy="969"/>
            </a:xfrm>
            <a:prstGeom prst="rect">
              <a:avLst/>
            </a:prstGeom>
            <a:solidFill>
              <a:srgbClr val="99CCFF"/>
            </a:solidFill>
            <a:ln w="9525">
              <a:noFill/>
              <a:miter lim="800000"/>
              <a:headEnd/>
              <a:tailEnd/>
            </a:ln>
          </p:spPr>
          <p:txBody>
            <a:bodyPr/>
            <a:lstStyle/>
            <a:p>
              <a:pPr>
                <a:defRPr/>
              </a:pPr>
              <a:endParaRPr lang="en-US">
                <a:effectLst>
                  <a:outerShdw blurRad="38100" dist="38100" dir="2700000" algn="tl">
                    <a:srgbClr val="000000">
                      <a:alpha val="43137"/>
                    </a:srgbClr>
                  </a:outerShdw>
                </a:effectLst>
                <a:latin typeface="Trebuchet MS" pitchFamily="34" charset="0"/>
                <a:ea typeface="+mn-ea"/>
              </a:endParaRPr>
            </a:p>
          </p:txBody>
        </p:sp>
        <p:sp>
          <p:nvSpPr>
            <p:cNvPr id="15372" name="Rectangle 222"/>
            <p:cNvSpPr>
              <a:spLocks noChangeArrowheads="1"/>
            </p:cNvSpPr>
            <p:nvPr/>
          </p:nvSpPr>
          <p:spPr bwMode="auto">
            <a:xfrm>
              <a:off x="857" y="584"/>
              <a:ext cx="24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CDCFA</a:t>
              </a:r>
              <a:endParaRPr lang="en-US" sz="2000" b="0">
                <a:solidFill>
                  <a:schemeClr val="tx1"/>
                </a:solidFill>
              </a:endParaRPr>
            </a:p>
          </p:txBody>
        </p:sp>
        <p:sp>
          <p:nvSpPr>
            <p:cNvPr id="15373" name="Rectangle 223"/>
            <p:cNvSpPr>
              <a:spLocks noChangeArrowheads="1"/>
            </p:cNvSpPr>
            <p:nvPr/>
          </p:nvSpPr>
          <p:spPr bwMode="auto">
            <a:xfrm>
              <a:off x="1244" y="584"/>
              <a:ext cx="25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CDMFA</a:t>
              </a:r>
              <a:endParaRPr lang="en-US" sz="2000" b="0">
                <a:solidFill>
                  <a:schemeClr val="tx1"/>
                </a:solidFill>
              </a:endParaRPr>
            </a:p>
          </p:txBody>
        </p:sp>
        <p:sp>
          <p:nvSpPr>
            <p:cNvPr id="15374" name="Rectangle 224"/>
            <p:cNvSpPr>
              <a:spLocks noChangeArrowheads="1"/>
            </p:cNvSpPr>
            <p:nvPr/>
          </p:nvSpPr>
          <p:spPr bwMode="auto">
            <a:xfrm>
              <a:off x="1671" y="584"/>
              <a:ext cx="188"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SFDA</a:t>
              </a:r>
              <a:endParaRPr lang="en-US" sz="2000" b="0">
                <a:solidFill>
                  <a:schemeClr val="tx1"/>
                </a:solidFill>
              </a:endParaRPr>
            </a:p>
          </p:txBody>
        </p:sp>
        <p:sp>
          <p:nvSpPr>
            <p:cNvPr id="15375" name="Rectangle 225"/>
            <p:cNvSpPr>
              <a:spLocks noChangeArrowheads="1"/>
            </p:cNvSpPr>
            <p:nvPr/>
          </p:nvSpPr>
          <p:spPr bwMode="auto">
            <a:xfrm>
              <a:off x="2082" y="584"/>
              <a:ext cx="150"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CTG</a:t>
              </a:r>
              <a:endParaRPr lang="en-US" sz="2000" b="0">
                <a:solidFill>
                  <a:schemeClr val="tx1"/>
                </a:solidFill>
              </a:endParaRPr>
            </a:p>
          </p:txBody>
        </p:sp>
        <p:sp>
          <p:nvSpPr>
            <p:cNvPr id="15376" name="Rectangle 226"/>
            <p:cNvSpPr>
              <a:spLocks noChangeArrowheads="1"/>
            </p:cNvSpPr>
            <p:nvPr/>
          </p:nvSpPr>
          <p:spPr bwMode="auto">
            <a:xfrm>
              <a:off x="2478" y="584"/>
              <a:ext cx="146"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DCF</a:t>
              </a:r>
              <a:endParaRPr lang="en-US" sz="2000" b="0">
                <a:solidFill>
                  <a:schemeClr val="tx1"/>
                </a:solidFill>
              </a:endParaRPr>
            </a:p>
          </p:txBody>
        </p:sp>
        <p:sp>
          <p:nvSpPr>
            <p:cNvPr id="15377" name="Rectangle 227"/>
            <p:cNvSpPr>
              <a:spLocks noChangeArrowheads="1"/>
            </p:cNvSpPr>
            <p:nvPr/>
          </p:nvSpPr>
          <p:spPr bwMode="auto">
            <a:xfrm>
              <a:off x="2785" y="584"/>
              <a:ext cx="31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DiBAC43</a:t>
              </a:r>
              <a:endParaRPr lang="en-US" sz="2000" b="0">
                <a:solidFill>
                  <a:schemeClr val="tx1"/>
                </a:solidFill>
              </a:endParaRPr>
            </a:p>
          </p:txBody>
        </p:sp>
        <p:sp>
          <p:nvSpPr>
            <p:cNvPr id="15378" name="Rectangle 228"/>
            <p:cNvSpPr>
              <a:spLocks noChangeArrowheads="1"/>
            </p:cNvSpPr>
            <p:nvPr/>
          </p:nvSpPr>
          <p:spPr bwMode="auto">
            <a:xfrm>
              <a:off x="3199" y="584"/>
              <a:ext cx="313"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5</a:t>
              </a:r>
              <a:r>
                <a:rPr lang="en-US" sz="1400">
                  <a:solidFill>
                    <a:srgbClr val="000000"/>
                  </a:solidFill>
                </a:rPr>
                <a:t>(3)</a:t>
              </a:r>
              <a:endParaRPr lang="en-US" sz="2000" b="0">
                <a:solidFill>
                  <a:schemeClr val="tx1"/>
                </a:solidFill>
              </a:endParaRPr>
            </a:p>
          </p:txBody>
        </p:sp>
        <p:sp>
          <p:nvSpPr>
            <p:cNvPr id="15379" name="Rectangle 229"/>
            <p:cNvSpPr>
              <a:spLocks noChangeArrowheads="1"/>
            </p:cNvSpPr>
            <p:nvPr/>
          </p:nvSpPr>
          <p:spPr bwMode="auto">
            <a:xfrm>
              <a:off x="3591" y="584"/>
              <a:ext cx="313"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6</a:t>
              </a:r>
              <a:r>
                <a:rPr lang="en-US" sz="1400">
                  <a:solidFill>
                    <a:srgbClr val="000000"/>
                  </a:solidFill>
                </a:rPr>
                <a:t>(3)</a:t>
              </a:r>
              <a:endParaRPr lang="en-US" sz="2000" b="0">
                <a:solidFill>
                  <a:schemeClr val="tx1"/>
                </a:solidFill>
              </a:endParaRPr>
            </a:p>
          </p:txBody>
        </p:sp>
        <p:sp>
          <p:nvSpPr>
            <p:cNvPr id="15380" name="Rectangle 230"/>
            <p:cNvSpPr>
              <a:spLocks noChangeArrowheads="1"/>
            </p:cNvSpPr>
            <p:nvPr/>
          </p:nvSpPr>
          <p:spPr bwMode="auto">
            <a:xfrm>
              <a:off x="3998" y="584"/>
              <a:ext cx="242"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RH110</a:t>
              </a:r>
              <a:endParaRPr lang="en-US" sz="2000" b="0">
                <a:solidFill>
                  <a:schemeClr val="tx1"/>
                </a:solidFill>
              </a:endParaRPr>
            </a:p>
          </p:txBody>
        </p:sp>
        <p:sp>
          <p:nvSpPr>
            <p:cNvPr id="15381" name="Rectangle 231"/>
            <p:cNvSpPr>
              <a:spLocks noChangeArrowheads="1"/>
            </p:cNvSpPr>
            <p:nvPr/>
          </p:nvSpPr>
          <p:spPr bwMode="auto">
            <a:xfrm>
              <a:off x="465" y="691"/>
              <a:ext cx="245"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CDCFA</a:t>
              </a:r>
              <a:endParaRPr lang="en-US" sz="2000" b="0">
                <a:solidFill>
                  <a:schemeClr val="tx1"/>
                </a:solidFill>
              </a:endParaRPr>
            </a:p>
          </p:txBody>
        </p:sp>
        <p:sp>
          <p:nvSpPr>
            <p:cNvPr id="15382" name="Rectangle 232"/>
            <p:cNvSpPr>
              <a:spLocks noChangeArrowheads="1"/>
            </p:cNvSpPr>
            <p:nvPr/>
          </p:nvSpPr>
          <p:spPr bwMode="auto">
            <a:xfrm>
              <a:off x="892" y="675"/>
              <a:ext cx="24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1" dirty="0">
                  <a:solidFill>
                    <a:srgbClr val="000000"/>
                  </a:solidFill>
                </a:rPr>
                <a:t>87.92</a:t>
              </a:r>
              <a:r>
                <a:rPr lang="en-US" sz="1400" dirty="0">
                  <a:solidFill>
                    <a:srgbClr val="000000"/>
                  </a:solidFill>
                </a:rPr>
                <a:t>%</a:t>
              </a:r>
              <a:endParaRPr lang="en-US" sz="2000" b="0" dirty="0">
                <a:solidFill>
                  <a:schemeClr val="tx1"/>
                </a:solidFill>
              </a:endParaRPr>
            </a:p>
          </p:txBody>
        </p:sp>
        <p:sp>
          <p:nvSpPr>
            <p:cNvPr id="15383" name="Rectangle 233"/>
            <p:cNvSpPr>
              <a:spLocks noChangeArrowheads="1"/>
            </p:cNvSpPr>
            <p:nvPr/>
          </p:nvSpPr>
          <p:spPr bwMode="auto">
            <a:xfrm>
              <a:off x="1355" y="67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84" name="Rectangle 234"/>
            <p:cNvSpPr>
              <a:spLocks noChangeArrowheads="1"/>
            </p:cNvSpPr>
            <p:nvPr/>
          </p:nvSpPr>
          <p:spPr bwMode="auto">
            <a:xfrm>
              <a:off x="1747" y="67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0.76%</a:t>
              </a:r>
              <a:endParaRPr lang="en-US" sz="2000" b="0">
                <a:solidFill>
                  <a:schemeClr val="tx1"/>
                </a:solidFill>
              </a:endParaRPr>
            </a:p>
          </p:txBody>
        </p:sp>
        <p:sp>
          <p:nvSpPr>
            <p:cNvPr id="15385" name="Rectangle 235"/>
            <p:cNvSpPr>
              <a:spLocks noChangeArrowheads="1"/>
            </p:cNvSpPr>
            <p:nvPr/>
          </p:nvSpPr>
          <p:spPr bwMode="auto">
            <a:xfrm>
              <a:off x="2140" y="67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2.72%</a:t>
              </a:r>
              <a:endParaRPr lang="en-US" sz="2000" b="0">
                <a:solidFill>
                  <a:schemeClr val="tx1"/>
                </a:solidFill>
              </a:endParaRPr>
            </a:p>
          </p:txBody>
        </p:sp>
        <p:sp>
          <p:nvSpPr>
            <p:cNvPr id="15386" name="Rectangle 236"/>
            <p:cNvSpPr>
              <a:spLocks noChangeArrowheads="1"/>
            </p:cNvSpPr>
            <p:nvPr/>
          </p:nvSpPr>
          <p:spPr bwMode="auto">
            <a:xfrm>
              <a:off x="2532" y="67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87" name="Rectangle 237"/>
            <p:cNvSpPr>
              <a:spLocks noChangeArrowheads="1"/>
            </p:cNvSpPr>
            <p:nvPr/>
          </p:nvSpPr>
          <p:spPr bwMode="auto">
            <a:xfrm>
              <a:off x="2925" y="67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6.04%</a:t>
              </a:r>
              <a:endParaRPr lang="en-US" sz="2000" b="0">
                <a:solidFill>
                  <a:schemeClr val="tx1"/>
                </a:solidFill>
              </a:endParaRPr>
            </a:p>
          </p:txBody>
        </p:sp>
        <p:sp>
          <p:nvSpPr>
            <p:cNvPr id="15388" name="Rectangle 238"/>
            <p:cNvSpPr>
              <a:spLocks noChangeArrowheads="1"/>
            </p:cNvSpPr>
            <p:nvPr/>
          </p:nvSpPr>
          <p:spPr bwMode="auto">
            <a:xfrm>
              <a:off x="3318" y="675"/>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389" name="Rectangle 239"/>
            <p:cNvSpPr>
              <a:spLocks noChangeArrowheads="1"/>
            </p:cNvSpPr>
            <p:nvPr/>
          </p:nvSpPr>
          <p:spPr bwMode="auto">
            <a:xfrm>
              <a:off x="3710" y="67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0.64%</a:t>
              </a:r>
              <a:endParaRPr lang="en-US" sz="2000" b="0">
                <a:solidFill>
                  <a:schemeClr val="tx1"/>
                </a:solidFill>
              </a:endParaRPr>
            </a:p>
          </p:txBody>
        </p:sp>
        <p:sp>
          <p:nvSpPr>
            <p:cNvPr id="15390" name="Rectangle 240"/>
            <p:cNvSpPr>
              <a:spLocks noChangeArrowheads="1"/>
            </p:cNvSpPr>
            <p:nvPr/>
          </p:nvSpPr>
          <p:spPr bwMode="auto">
            <a:xfrm>
              <a:off x="4103" y="675"/>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91" name="Rectangle 241"/>
            <p:cNvSpPr>
              <a:spLocks noChangeArrowheads="1"/>
            </p:cNvSpPr>
            <p:nvPr/>
          </p:nvSpPr>
          <p:spPr bwMode="auto">
            <a:xfrm>
              <a:off x="459" y="799"/>
              <a:ext cx="254"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CDMFA</a:t>
              </a:r>
              <a:endParaRPr lang="en-US" sz="2000" b="0">
                <a:solidFill>
                  <a:schemeClr val="tx1"/>
                </a:solidFill>
              </a:endParaRPr>
            </a:p>
          </p:txBody>
        </p:sp>
        <p:sp>
          <p:nvSpPr>
            <p:cNvPr id="15392" name="Rectangle 242"/>
            <p:cNvSpPr>
              <a:spLocks noChangeArrowheads="1"/>
            </p:cNvSpPr>
            <p:nvPr/>
          </p:nvSpPr>
          <p:spPr bwMode="auto">
            <a:xfrm>
              <a:off x="962" y="782"/>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0.24%</a:t>
              </a:r>
              <a:endParaRPr lang="en-US" sz="2000" b="0">
                <a:solidFill>
                  <a:schemeClr val="tx1"/>
                </a:solidFill>
              </a:endParaRPr>
            </a:p>
          </p:txBody>
        </p:sp>
        <p:sp>
          <p:nvSpPr>
            <p:cNvPr id="15393" name="Rectangle 243"/>
            <p:cNvSpPr>
              <a:spLocks noChangeArrowheads="1"/>
            </p:cNvSpPr>
            <p:nvPr/>
          </p:nvSpPr>
          <p:spPr bwMode="auto">
            <a:xfrm>
              <a:off x="1284" y="782"/>
              <a:ext cx="24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1" dirty="0">
                  <a:solidFill>
                    <a:srgbClr val="000000"/>
                  </a:solidFill>
                </a:rPr>
                <a:t>97.76</a:t>
              </a:r>
              <a:r>
                <a:rPr lang="en-US" sz="1400" dirty="0">
                  <a:solidFill>
                    <a:srgbClr val="000000"/>
                  </a:solidFill>
                </a:rPr>
                <a:t>%</a:t>
              </a:r>
              <a:endParaRPr lang="en-US" sz="2000" b="0" dirty="0">
                <a:solidFill>
                  <a:schemeClr val="tx1"/>
                </a:solidFill>
              </a:endParaRPr>
            </a:p>
          </p:txBody>
        </p:sp>
        <p:sp>
          <p:nvSpPr>
            <p:cNvPr id="15394" name="Rectangle 244"/>
            <p:cNvSpPr>
              <a:spLocks noChangeArrowheads="1"/>
            </p:cNvSpPr>
            <p:nvPr/>
          </p:nvSpPr>
          <p:spPr bwMode="auto">
            <a:xfrm>
              <a:off x="1747" y="782"/>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0.52%</a:t>
              </a:r>
              <a:endParaRPr lang="en-US" sz="2000" b="0">
                <a:solidFill>
                  <a:schemeClr val="tx1"/>
                </a:solidFill>
              </a:endParaRPr>
            </a:p>
          </p:txBody>
        </p:sp>
        <p:sp>
          <p:nvSpPr>
            <p:cNvPr id="15395" name="Rectangle 245"/>
            <p:cNvSpPr>
              <a:spLocks noChangeArrowheads="1"/>
            </p:cNvSpPr>
            <p:nvPr/>
          </p:nvSpPr>
          <p:spPr bwMode="auto">
            <a:xfrm>
              <a:off x="2140" y="782"/>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396" name="Rectangle 246"/>
            <p:cNvSpPr>
              <a:spLocks noChangeArrowheads="1"/>
            </p:cNvSpPr>
            <p:nvPr/>
          </p:nvSpPr>
          <p:spPr bwMode="auto">
            <a:xfrm>
              <a:off x="2532" y="782"/>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97" name="Rectangle 247"/>
            <p:cNvSpPr>
              <a:spLocks noChangeArrowheads="1"/>
            </p:cNvSpPr>
            <p:nvPr/>
          </p:nvSpPr>
          <p:spPr bwMode="auto">
            <a:xfrm>
              <a:off x="2925" y="782"/>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398" name="Rectangle 248"/>
            <p:cNvSpPr>
              <a:spLocks noChangeArrowheads="1"/>
            </p:cNvSpPr>
            <p:nvPr/>
          </p:nvSpPr>
          <p:spPr bwMode="auto">
            <a:xfrm>
              <a:off x="3318" y="782"/>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0.16%</a:t>
              </a:r>
              <a:endParaRPr lang="en-US" sz="2000" b="0">
                <a:solidFill>
                  <a:schemeClr val="tx1"/>
                </a:solidFill>
              </a:endParaRPr>
            </a:p>
          </p:txBody>
        </p:sp>
        <p:sp>
          <p:nvSpPr>
            <p:cNvPr id="15399" name="Rectangle 249"/>
            <p:cNvSpPr>
              <a:spLocks noChangeArrowheads="1"/>
            </p:cNvSpPr>
            <p:nvPr/>
          </p:nvSpPr>
          <p:spPr bwMode="auto">
            <a:xfrm>
              <a:off x="3710" y="782"/>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0.88%</a:t>
              </a:r>
              <a:endParaRPr lang="en-US" sz="2000" b="0">
                <a:solidFill>
                  <a:schemeClr val="tx1"/>
                </a:solidFill>
              </a:endParaRPr>
            </a:p>
          </p:txBody>
        </p:sp>
        <p:sp>
          <p:nvSpPr>
            <p:cNvPr id="15400" name="Rectangle 250"/>
            <p:cNvSpPr>
              <a:spLocks noChangeArrowheads="1"/>
            </p:cNvSpPr>
            <p:nvPr/>
          </p:nvSpPr>
          <p:spPr bwMode="auto">
            <a:xfrm>
              <a:off x="4103" y="782"/>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0.40%</a:t>
              </a:r>
              <a:endParaRPr lang="en-US" sz="2000" b="0">
                <a:solidFill>
                  <a:schemeClr val="tx1"/>
                </a:solidFill>
              </a:endParaRPr>
            </a:p>
          </p:txBody>
        </p:sp>
        <p:sp>
          <p:nvSpPr>
            <p:cNvPr id="15401" name="Rectangle 251"/>
            <p:cNvSpPr>
              <a:spLocks noChangeArrowheads="1"/>
            </p:cNvSpPr>
            <p:nvPr/>
          </p:nvSpPr>
          <p:spPr bwMode="auto">
            <a:xfrm>
              <a:off x="493" y="906"/>
              <a:ext cx="187"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SFDA</a:t>
              </a:r>
              <a:endParaRPr lang="en-US" sz="2000" b="0">
                <a:solidFill>
                  <a:schemeClr val="tx1"/>
                </a:solidFill>
              </a:endParaRPr>
            </a:p>
          </p:txBody>
        </p:sp>
        <p:sp>
          <p:nvSpPr>
            <p:cNvPr id="15402" name="Rectangle 252"/>
            <p:cNvSpPr>
              <a:spLocks noChangeArrowheads="1"/>
            </p:cNvSpPr>
            <p:nvPr/>
          </p:nvSpPr>
          <p:spPr bwMode="auto">
            <a:xfrm>
              <a:off x="962" y="890"/>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403" name="Rectangle 253"/>
            <p:cNvSpPr>
              <a:spLocks noChangeArrowheads="1"/>
            </p:cNvSpPr>
            <p:nvPr/>
          </p:nvSpPr>
          <p:spPr bwMode="auto">
            <a:xfrm>
              <a:off x="1355" y="890"/>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4" name="Rectangle 254"/>
            <p:cNvSpPr>
              <a:spLocks noChangeArrowheads="1"/>
            </p:cNvSpPr>
            <p:nvPr/>
          </p:nvSpPr>
          <p:spPr bwMode="auto">
            <a:xfrm>
              <a:off x="1677" y="890"/>
              <a:ext cx="24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1" dirty="0">
                  <a:solidFill>
                    <a:srgbClr val="000000"/>
                  </a:solidFill>
                </a:rPr>
                <a:t>94.36</a:t>
              </a:r>
              <a:r>
                <a:rPr lang="en-US" sz="1400" dirty="0">
                  <a:solidFill>
                    <a:srgbClr val="000000"/>
                  </a:solidFill>
                </a:rPr>
                <a:t>%</a:t>
              </a:r>
              <a:endParaRPr lang="en-US" sz="2000" b="0" dirty="0">
                <a:solidFill>
                  <a:schemeClr val="tx1"/>
                </a:solidFill>
              </a:endParaRPr>
            </a:p>
          </p:txBody>
        </p:sp>
        <p:sp>
          <p:nvSpPr>
            <p:cNvPr id="15405" name="Rectangle 255"/>
            <p:cNvSpPr>
              <a:spLocks noChangeArrowheads="1"/>
            </p:cNvSpPr>
            <p:nvPr/>
          </p:nvSpPr>
          <p:spPr bwMode="auto">
            <a:xfrm>
              <a:off x="2140" y="890"/>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4.88%</a:t>
              </a:r>
              <a:endParaRPr lang="en-US" sz="2000" b="0">
                <a:solidFill>
                  <a:schemeClr val="tx1"/>
                </a:solidFill>
              </a:endParaRPr>
            </a:p>
          </p:txBody>
        </p:sp>
        <p:sp>
          <p:nvSpPr>
            <p:cNvPr id="15406" name="Rectangle 256"/>
            <p:cNvSpPr>
              <a:spLocks noChangeArrowheads="1"/>
            </p:cNvSpPr>
            <p:nvPr/>
          </p:nvSpPr>
          <p:spPr bwMode="auto">
            <a:xfrm>
              <a:off x="2532" y="890"/>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7" name="Rectangle 257"/>
            <p:cNvSpPr>
              <a:spLocks noChangeArrowheads="1"/>
            </p:cNvSpPr>
            <p:nvPr/>
          </p:nvSpPr>
          <p:spPr bwMode="auto">
            <a:xfrm>
              <a:off x="2925" y="890"/>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8" name="Rectangle 258"/>
            <p:cNvSpPr>
              <a:spLocks noChangeArrowheads="1"/>
            </p:cNvSpPr>
            <p:nvPr/>
          </p:nvSpPr>
          <p:spPr bwMode="auto">
            <a:xfrm>
              <a:off x="3318" y="890"/>
              <a:ext cx="202"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09" name="Rectangle 259"/>
            <p:cNvSpPr>
              <a:spLocks noChangeArrowheads="1"/>
            </p:cNvSpPr>
            <p:nvPr/>
          </p:nvSpPr>
          <p:spPr bwMode="auto">
            <a:xfrm>
              <a:off x="3710" y="890"/>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0.72%</a:t>
              </a:r>
              <a:endParaRPr lang="en-US" sz="2000" b="0">
                <a:solidFill>
                  <a:schemeClr val="tx1"/>
                </a:solidFill>
              </a:endParaRPr>
            </a:p>
          </p:txBody>
        </p:sp>
        <p:sp>
          <p:nvSpPr>
            <p:cNvPr id="15410" name="Rectangle 260"/>
            <p:cNvSpPr>
              <a:spLocks noChangeArrowheads="1"/>
            </p:cNvSpPr>
            <p:nvPr/>
          </p:nvSpPr>
          <p:spPr bwMode="auto">
            <a:xfrm>
              <a:off x="4103" y="890"/>
              <a:ext cx="202"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11" name="Rectangle 261"/>
            <p:cNvSpPr>
              <a:spLocks noChangeArrowheads="1"/>
            </p:cNvSpPr>
            <p:nvPr/>
          </p:nvSpPr>
          <p:spPr bwMode="auto">
            <a:xfrm>
              <a:off x="512" y="1014"/>
              <a:ext cx="150"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CTG</a:t>
              </a:r>
              <a:endParaRPr lang="en-US" sz="2000" b="0">
                <a:solidFill>
                  <a:schemeClr val="tx1"/>
                </a:solidFill>
              </a:endParaRPr>
            </a:p>
          </p:txBody>
        </p:sp>
        <p:sp>
          <p:nvSpPr>
            <p:cNvPr id="15412" name="Rectangle 262"/>
            <p:cNvSpPr>
              <a:spLocks noChangeArrowheads="1"/>
            </p:cNvSpPr>
            <p:nvPr/>
          </p:nvSpPr>
          <p:spPr bwMode="auto">
            <a:xfrm>
              <a:off x="962" y="998"/>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5.44%</a:t>
              </a:r>
              <a:endParaRPr lang="en-US" sz="2000" b="0">
                <a:solidFill>
                  <a:schemeClr val="tx1"/>
                </a:solidFill>
              </a:endParaRPr>
            </a:p>
          </p:txBody>
        </p:sp>
        <p:sp>
          <p:nvSpPr>
            <p:cNvPr id="15413" name="Rectangle 263"/>
            <p:cNvSpPr>
              <a:spLocks noChangeArrowheads="1"/>
            </p:cNvSpPr>
            <p:nvPr/>
          </p:nvSpPr>
          <p:spPr bwMode="auto">
            <a:xfrm>
              <a:off x="1355" y="998"/>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14" name="Rectangle 264"/>
            <p:cNvSpPr>
              <a:spLocks noChangeArrowheads="1"/>
            </p:cNvSpPr>
            <p:nvPr/>
          </p:nvSpPr>
          <p:spPr bwMode="auto">
            <a:xfrm>
              <a:off x="1747" y="998"/>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5.04%</a:t>
              </a:r>
              <a:endParaRPr lang="en-US" sz="2000" b="0">
                <a:solidFill>
                  <a:schemeClr val="tx1"/>
                </a:solidFill>
              </a:endParaRPr>
            </a:p>
          </p:txBody>
        </p:sp>
        <p:sp>
          <p:nvSpPr>
            <p:cNvPr id="15415" name="Rectangle 265"/>
            <p:cNvSpPr>
              <a:spLocks noChangeArrowheads="1"/>
            </p:cNvSpPr>
            <p:nvPr/>
          </p:nvSpPr>
          <p:spPr bwMode="auto">
            <a:xfrm>
              <a:off x="2070" y="998"/>
              <a:ext cx="24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1" dirty="0">
                  <a:solidFill>
                    <a:srgbClr val="000000"/>
                  </a:solidFill>
                </a:rPr>
                <a:t>86.44</a:t>
              </a:r>
              <a:r>
                <a:rPr lang="en-US" sz="1400" dirty="0">
                  <a:solidFill>
                    <a:srgbClr val="000000"/>
                  </a:solidFill>
                </a:rPr>
                <a:t>%</a:t>
              </a:r>
              <a:endParaRPr lang="en-US" sz="2000" b="0" dirty="0">
                <a:solidFill>
                  <a:schemeClr val="tx1"/>
                </a:solidFill>
              </a:endParaRPr>
            </a:p>
          </p:txBody>
        </p:sp>
        <p:sp>
          <p:nvSpPr>
            <p:cNvPr id="15416" name="Rectangle 266"/>
            <p:cNvSpPr>
              <a:spLocks noChangeArrowheads="1"/>
            </p:cNvSpPr>
            <p:nvPr/>
          </p:nvSpPr>
          <p:spPr bwMode="auto">
            <a:xfrm>
              <a:off x="2532" y="998"/>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17" name="Rectangle 267"/>
            <p:cNvSpPr>
              <a:spLocks noChangeArrowheads="1"/>
            </p:cNvSpPr>
            <p:nvPr/>
          </p:nvSpPr>
          <p:spPr bwMode="auto">
            <a:xfrm>
              <a:off x="2925" y="998"/>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0.20%</a:t>
              </a:r>
              <a:endParaRPr lang="en-US" sz="2000" b="0">
                <a:solidFill>
                  <a:schemeClr val="tx1"/>
                </a:solidFill>
              </a:endParaRPr>
            </a:p>
          </p:txBody>
        </p:sp>
        <p:sp>
          <p:nvSpPr>
            <p:cNvPr id="15418" name="Rectangle 268"/>
            <p:cNvSpPr>
              <a:spLocks noChangeArrowheads="1"/>
            </p:cNvSpPr>
            <p:nvPr/>
          </p:nvSpPr>
          <p:spPr bwMode="auto">
            <a:xfrm>
              <a:off x="3318" y="998"/>
              <a:ext cx="202"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0.80%</a:t>
              </a:r>
              <a:endParaRPr lang="en-US" sz="2000" b="0">
                <a:solidFill>
                  <a:schemeClr val="tx1"/>
                </a:solidFill>
              </a:endParaRPr>
            </a:p>
          </p:txBody>
        </p:sp>
        <p:sp>
          <p:nvSpPr>
            <p:cNvPr id="15419" name="Rectangle 269"/>
            <p:cNvSpPr>
              <a:spLocks noChangeArrowheads="1"/>
            </p:cNvSpPr>
            <p:nvPr/>
          </p:nvSpPr>
          <p:spPr bwMode="auto">
            <a:xfrm>
              <a:off x="3710" y="998"/>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2.04%</a:t>
              </a:r>
              <a:endParaRPr lang="en-US" sz="2000" b="0">
                <a:solidFill>
                  <a:schemeClr val="tx1"/>
                </a:solidFill>
              </a:endParaRPr>
            </a:p>
          </p:txBody>
        </p:sp>
        <p:sp>
          <p:nvSpPr>
            <p:cNvPr id="15420" name="Rectangle 270"/>
            <p:cNvSpPr>
              <a:spLocks noChangeArrowheads="1"/>
            </p:cNvSpPr>
            <p:nvPr/>
          </p:nvSpPr>
          <p:spPr bwMode="auto">
            <a:xfrm>
              <a:off x="4103" y="998"/>
              <a:ext cx="202"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421" name="Rectangle 271"/>
            <p:cNvSpPr>
              <a:spLocks noChangeArrowheads="1"/>
            </p:cNvSpPr>
            <p:nvPr/>
          </p:nvSpPr>
          <p:spPr bwMode="auto">
            <a:xfrm>
              <a:off x="515" y="1121"/>
              <a:ext cx="145"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DCF</a:t>
              </a:r>
              <a:endParaRPr lang="en-US" sz="2000" b="0">
                <a:solidFill>
                  <a:schemeClr val="tx1"/>
                </a:solidFill>
              </a:endParaRPr>
            </a:p>
          </p:txBody>
        </p:sp>
        <p:sp>
          <p:nvSpPr>
            <p:cNvPr id="15422" name="Rectangle 272"/>
            <p:cNvSpPr>
              <a:spLocks noChangeArrowheads="1"/>
            </p:cNvSpPr>
            <p:nvPr/>
          </p:nvSpPr>
          <p:spPr bwMode="auto">
            <a:xfrm>
              <a:off x="962" y="110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3" name="Rectangle 273"/>
            <p:cNvSpPr>
              <a:spLocks noChangeArrowheads="1"/>
            </p:cNvSpPr>
            <p:nvPr/>
          </p:nvSpPr>
          <p:spPr bwMode="auto">
            <a:xfrm>
              <a:off x="1355" y="110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4" name="Rectangle 274"/>
            <p:cNvSpPr>
              <a:spLocks noChangeArrowheads="1"/>
            </p:cNvSpPr>
            <p:nvPr/>
          </p:nvSpPr>
          <p:spPr bwMode="auto">
            <a:xfrm>
              <a:off x="1747" y="110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5" name="Rectangle 275"/>
            <p:cNvSpPr>
              <a:spLocks noChangeArrowheads="1"/>
            </p:cNvSpPr>
            <p:nvPr/>
          </p:nvSpPr>
          <p:spPr bwMode="auto">
            <a:xfrm>
              <a:off x="2140" y="110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6" name="Rectangle 276"/>
            <p:cNvSpPr>
              <a:spLocks noChangeArrowheads="1"/>
            </p:cNvSpPr>
            <p:nvPr/>
          </p:nvSpPr>
          <p:spPr bwMode="auto">
            <a:xfrm>
              <a:off x="2415" y="1105"/>
              <a:ext cx="282"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1" dirty="0">
                  <a:solidFill>
                    <a:srgbClr val="000000"/>
                  </a:solidFill>
                </a:rPr>
                <a:t>100.00</a:t>
              </a:r>
              <a:r>
                <a:rPr lang="en-US" sz="1400" dirty="0">
                  <a:solidFill>
                    <a:srgbClr val="000000"/>
                  </a:solidFill>
                </a:rPr>
                <a:t>%</a:t>
              </a:r>
              <a:endParaRPr lang="en-US" sz="2000" b="0" dirty="0">
                <a:solidFill>
                  <a:schemeClr val="tx1"/>
                </a:solidFill>
              </a:endParaRPr>
            </a:p>
          </p:txBody>
        </p:sp>
        <p:sp>
          <p:nvSpPr>
            <p:cNvPr id="15427" name="Rectangle 277"/>
            <p:cNvSpPr>
              <a:spLocks noChangeArrowheads="1"/>
            </p:cNvSpPr>
            <p:nvPr/>
          </p:nvSpPr>
          <p:spPr bwMode="auto">
            <a:xfrm>
              <a:off x="2925" y="110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8" name="Rectangle 278"/>
            <p:cNvSpPr>
              <a:spLocks noChangeArrowheads="1"/>
            </p:cNvSpPr>
            <p:nvPr/>
          </p:nvSpPr>
          <p:spPr bwMode="auto">
            <a:xfrm>
              <a:off x="3318" y="1105"/>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29" name="Rectangle 279"/>
            <p:cNvSpPr>
              <a:spLocks noChangeArrowheads="1"/>
            </p:cNvSpPr>
            <p:nvPr/>
          </p:nvSpPr>
          <p:spPr bwMode="auto">
            <a:xfrm>
              <a:off x="3710" y="1105"/>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30" name="Rectangle 280"/>
            <p:cNvSpPr>
              <a:spLocks noChangeArrowheads="1"/>
            </p:cNvSpPr>
            <p:nvPr/>
          </p:nvSpPr>
          <p:spPr bwMode="auto">
            <a:xfrm>
              <a:off x="4103" y="1105"/>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31" name="Rectangle 281"/>
            <p:cNvSpPr>
              <a:spLocks noChangeArrowheads="1"/>
            </p:cNvSpPr>
            <p:nvPr/>
          </p:nvSpPr>
          <p:spPr bwMode="auto">
            <a:xfrm>
              <a:off x="429" y="1229"/>
              <a:ext cx="314"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DiBAC43</a:t>
              </a:r>
              <a:endParaRPr lang="en-US" sz="2000" b="0">
                <a:solidFill>
                  <a:schemeClr val="tx1"/>
                </a:solidFill>
              </a:endParaRPr>
            </a:p>
          </p:txBody>
        </p:sp>
        <p:sp>
          <p:nvSpPr>
            <p:cNvPr id="15432" name="Rectangle 282"/>
            <p:cNvSpPr>
              <a:spLocks noChangeArrowheads="1"/>
            </p:cNvSpPr>
            <p:nvPr/>
          </p:nvSpPr>
          <p:spPr bwMode="auto">
            <a:xfrm>
              <a:off x="962" y="1213"/>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3.72%</a:t>
              </a:r>
              <a:endParaRPr lang="en-US" sz="2000" b="0">
                <a:solidFill>
                  <a:schemeClr val="tx1"/>
                </a:solidFill>
              </a:endParaRPr>
            </a:p>
          </p:txBody>
        </p:sp>
        <p:sp>
          <p:nvSpPr>
            <p:cNvPr id="15433" name="Rectangle 283"/>
            <p:cNvSpPr>
              <a:spLocks noChangeArrowheads="1"/>
            </p:cNvSpPr>
            <p:nvPr/>
          </p:nvSpPr>
          <p:spPr bwMode="auto">
            <a:xfrm>
              <a:off x="1355" y="1213"/>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0.20%</a:t>
              </a:r>
              <a:endParaRPr lang="en-US" sz="2000" b="0">
                <a:solidFill>
                  <a:schemeClr val="tx1"/>
                </a:solidFill>
              </a:endParaRPr>
            </a:p>
          </p:txBody>
        </p:sp>
        <p:sp>
          <p:nvSpPr>
            <p:cNvPr id="15434" name="Rectangle 284"/>
            <p:cNvSpPr>
              <a:spLocks noChangeArrowheads="1"/>
            </p:cNvSpPr>
            <p:nvPr/>
          </p:nvSpPr>
          <p:spPr bwMode="auto">
            <a:xfrm>
              <a:off x="1747" y="1213"/>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0.04%</a:t>
              </a:r>
              <a:endParaRPr lang="en-US" sz="2000" b="0">
                <a:solidFill>
                  <a:schemeClr val="tx1"/>
                </a:solidFill>
              </a:endParaRPr>
            </a:p>
          </p:txBody>
        </p:sp>
        <p:sp>
          <p:nvSpPr>
            <p:cNvPr id="15435" name="Rectangle 285"/>
            <p:cNvSpPr>
              <a:spLocks noChangeArrowheads="1"/>
            </p:cNvSpPr>
            <p:nvPr/>
          </p:nvSpPr>
          <p:spPr bwMode="auto">
            <a:xfrm>
              <a:off x="2140" y="1213"/>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0.40%</a:t>
              </a:r>
              <a:endParaRPr lang="en-US" sz="2000" b="0">
                <a:solidFill>
                  <a:schemeClr val="tx1"/>
                </a:solidFill>
              </a:endParaRPr>
            </a:p>
          </p:txBody>
        </p:sp>
        <p:sp>
          <p:nvSpPr>
            <p:cNvPr id="15436" name="Rectangle 286"/>
            <p:cNvSpPr>
              <a:spLocks noChangeArrowheads="1"/>
            </p:cNvSpPr>
            <p:nvPr/>
          </p:nvSpPr>
          <p:spPr bwMode="auto">
            <a:xfrm>
              <a:off x="2532" y="1213"/>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37" name="Rectangle 287"/>
            <p:cNvSpPr>
              <a:spLocks noChangeArrowheads="1"/>
            </p:cNvSpPr>
            <p:nvPr/>
          </p:nvSpPr>
          <p:spPr bwMode="auto">
            <a:xfrm>
              <a:off x="2855" y="1213"/>
              <a:ext cx="24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1" dirty="0">
                  <a:solidFill>
                    <a:srgbClr val="000000"/>
                  </a:solidFill>
                </a:rPr>
                <a:t>92.76</a:t>
              </a:r>
              <a:r>
                <a:rPr lang="en-US" sz="1400" dirty="0">
                  <a:solidFill>
                    <a:srgbClr val="000000"/>
                  </a:solidFill>
                </a:rPr>
                <a:t>%</a:t>
              </a:r>
              <a:endParaRPr lang="en-US" sz="2000" b="0" dirty="0">
                <a:solidFill>
                  <a:schemeClr val="tx1"/>
                </a:solidFill>
              </a:endParaRPr>
            </a:p>
          </p:txBody>
        </p:sp>
        <p:sp>
          <p:nvSpPr>
            <p:cNvPr id="15438" name="Rectangle 288"/>
            <p:cNvSpPr>
              <a:spLocks noChangeArrowheads="1"/>
            </p:cNvSpPr>
            <p:nvPr/>
          </p:nvSpPr>
          <p:spPr bwMode="auto">
            <a:xfrm>
              <a:off x="3318" y="1213"/>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0.96%</a:t>
              </a:r>
              <a:endParaRPr lang="en-US" sz="2000" b="0">
                <a:solidFill>
                  <a:schemeClr val="tx1"/>
                </a:solidFill>
              </a:endParaRPr>
            </a:p>
          </p:txBody>
        </p:sp>
        <p:sp>
          <p:nvSpPr>
            <p:cNvPr id="15439" name="Rectangle 289"/>
            <p:cNvSpPr>
              <a:spLocks noChangeArrowheads="1"/>
            </p:cNvSpPr>
            <p:nvPr/>
          </p:nvSpPr>
          <p:spPr bwMode="auto">
            <a:xfrm>
              <a:off x="3710" y="1213"/>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440" name="Rectangle 290"/>
            <p:cNvSpPr>
              <a:spLocks noChangeArrowheads="1"/>
            </p:cNvSpPr>
            <p:nvPr/>
          </p:nvSpPr>
          <p:spPr bwMode="auto">
            <a:xfrm>
              <a:off x="4103" y="1213"/>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41" name="Rectangle 291"/>
            <p:cNvSpPr>
              <a:spLocks noChangeArrowheads="1"/>
            </p:cNvSpPr>
            <p:nvPr/>
          </p:nvSpPr>
          <p:spPr bwMode="auto">
            <a:xfrm>
              <a:off x="450" y="1336"/>
              <a:ext cx="313"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5</a:t>
              </a:r>
              <a:r>
                <a:rPr lang="en-US" sz="1400">
                  <a:solidFill>
                    <a:srgbClr val="000000"/>
                  </a:solidFill>
                </a:rPr>
                <a:t>(3)</a:t>
              </a:r>
              <a:endParaRPr lang="en-US" sz="2000" b="0">
                <a:solidFill>
                  <a:schemeClr val="tx1"/>
                </a:solidFill>
              </a:endParaRPr>
            </a:p>
          </p:txBody>
        </p:sp>
        <p:sp>
          <p:nvSpPr>
            <p:cNvPr id="15442" name="Rectangle 292"/>
            <p:cNvSpPr>
              <a:spLocks noChangeArrowheads="1"/>
            </p:cNvSpPr>
            <p:nvPr/>
          </p:nvSpPr>
          <p:spPr bwMode="auto">
            <a:xfrm>
              <a:off x="962" y="1320"/>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4.12%</a:t>
              </a:r>
              <a:endParaRPr lang="en-US" sz="2000" b="0">
                <a:solidFill>
                  <a:schemeClr val="tx1"/>
                </a:solidFill>
              </a:endParaRPr>
            </a:p>
          </p:txBody>
        </p:sp>
        <p:sp>
          <p:nvSpPr>
            <p:cNvPr id="15443" name="Rectangle 293"/>
            <p:cNvSpPr>
              <a:spLocks noChangeArrowheads="1"/>
            </p:cNvSpPr>
            <p:nvPr/>
          </p:nvSpPr>
          <p:spPr bwMode="auto">
            <a:xfrm>
              <a:off x="1355" y="1320"/>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0.28%</a:t>
              </a:r>
              <a:endParaRPr lang="en-US" sz="2000" b="0">
                <a:solidFill>
                  <a:schemeClr val="tx1"/>
                </a:solidFill>
              </a:endParaRPr>
            </a:p>
          </p:txBody>
        </p:sp>
        <p:sp>
          <p:nvSpPr>
            <p:cNvPr id="15444" name="Rectangle 294"/>
            <p:cNvSpPr>
              <a:spLocks noChangeArrowheads="1"/>
            </p:cNvSpPr>
            <p:nvPr/>
          </p:nvSpPr>
          <p:spPr bwMode="auto">
            <a:xfrm>
              <a:off x="1747" y="1320"/>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0.56%</a:t>
              </a:r>
              <a:endParaRPr lang="en-US" sz="2000" b="0">
                <a:solidFill>
                  <a:schemeClr val="tx1"/>
                </a:solidFill>
              </a:endParaRPr>
            </a:p>
          </p:txBody>
        </p:sp>
        <p:sp>
          <p:nvSpPr>
            <p:cNvPr id="15445" name="Rectangle 295"/>
            <p:cNvSpPr>
              <a:spLocks noChangeArrowheads="1"/>
            </p:cNvSpPr>
            <p:nvPr/>
          </p:nvSpPr>
          <p:spPr bwMode="auto">
            <a:xfrm>
              <a:off x="2140" y="1320"/>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446" name="Rectangle 296"/>
            <p:cNvSpPr>
              <a:spLocks noChangeArrowheads="1"/>
            </p:cNvSpPr>
            <p:nvPr/>
          </p:nvSpPr>
          <p:spPr bwMode="auto">
            <a:xfrm>
              <a:off x="2532" y="1320"/>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47" name="Rectangle 297"/>
            <p:cNvSpPr>
              <a:spLocks noChangeArrowheads="1"/>
            </p:cNvSpPr>
            <p:nvPr/>
          </p:nvSpPr>
          <p:spPr bwMode="auto">
            <a:xfrm>
              <a:off x="2925" y="1320"/>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1.32%</a:t>
              </a:r>
              <a:endParaRPr lang="en-US" sz="2000" b="0">
                <a:solidFill>
                  <a:schemeClr val="tx1"/>
                </a:solidFill>
              </a:endParaRPr>
            </a:p>
          </p:txBody>
        </p:sp>
        <p:sp>
          <p:nvSpPr>
            <p:cNvPr id="15448" name="Rectangle 298"/>
            <p:cNvSpPr>
              <a:spLocks noChangeArrowheads="1"/>
            </p:cNvSpPr>
            <p:nvPr/>
          </p:nvSpPr>
          <p:spPr bwMode="auto">
            <a:xfrm>
              <a:off x="3248" y="1320"/>
              <a:ext cx="241"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1" dirty="0">
                  <a:solidFill>
                    <a:srgbClr val="000000"/>
                  </a:solidFill>
                </a:rPr>
                <a:t>77.60</a:t>
              </a:r>
              <a:r>
                <a:rPr lang="en-US" sz="1400" dirty="0">
                  <a:solidFill>
                    <a:srgbClr val="000000"/>
                  </a:solidFill>
                </a:rPr>
                <a:t>%</a:t>
              </a:r>
              <a:endParaRPr lang="en-US" sz="2000" b="0" dirty="0">
                <a:solidFill>
                  <a:schemeClr val="tx1"/>
                </a:solidFill>
              </a:endParaRPr>
            </a:p>
          </p:txBody>
        </p:sp>
        <p:sp>
          <p:nvSpPr>
            <p:cNvPr id="15449" name="Rectangle 299"/>
            <p:cNvSpPr>
              <a:spLocks noChangeArrowheads="1"/>
            </p:cNvSpPr>
            <p:nvPr/>
          </p:nvSpPr>
          <p:spPr bwMode="auto">
            <a:xfrm>
              <a:off x="3668" y="1320"/>
              <a:ext cx="243"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14.20%</a:t>
              </a:r>
              <a:endParaRPr lang="en-US" sz="2000" b="0">
                <a:solidFill>
                  <a:schemeClr val="tx1"/>
                </a:solidFill>
              </a:endParaRPr>
            </a:p>
          </p:txBody>
        </p:sp>
        <p:sp>
          <p:nvSpPr>
            <p:cNvPr id="15450" name="Rectangle 300"/>
            <p:cNvSpPr>
              <a:spLocks noChangeArrowheads="1"/>
            </p:cNvSpPr>
            <p:nvPr/>
          </p:nvSpPr>
          <p:spPr bwMode="auto">
            <a:xfrm>
              <a:off x="4103" y="1320"/>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51" name="Rectangle 301"/>
            <p:cNvSpPr>
              <a:spLocks noChangeArrowheads="1"/>
            </p:cNvSpPr>
            <p:nvPr/>
          </p:nvSpPr>
          <p:spPr bwMode="auto">
            <a:xfrm>
              <a:off x="450" y="1444"/>
              <a:ext cx="313"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DiOC</a:t>
              </a:r>
              <a:r>
                <a:rPr lang="en-US" sz="1400" baseline="-25000">
                  <a:solidFill>
                    <a:srgbClr val="000000"/>
                  </a:solidFill>
                </a:rPr>
                <a:t>6</a:t>
              </a:r>
              <a:r>
                <a:rPr lang="en-US" sz="1400">
                  <a:solidFill>
                    <a:srgbClr val="000000"/>
                  </a:solidFill>
                </a:rPr>
                <a:t>(3)</a:t>
              </a:r>
              <a:endParaRPr lang="en-US" sz="2000" b="0">
                <a:solidFill>
                  <a:schemeClr val="tx1"/>
                </a:solidFill>
              </a:endParaRPr>
            </a:p>
          </p:txBody>
        </p:sp>
        <p:sp>
          <p:nvSpPr>
            <p:cNvPr id="15452" name="Rectangle 302"/>
            <p:cNvSpPr>
              <a:spLocks noChangeArrowheads="1"/>
            </p:cNvSpPr>
            <p:nvPr/>
          </p:nvSpPr>
          <p:spPr bwMode="auto">
            <a:xfrm>
              <a:off x="962" y="1428"/>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1.92%</a:t>
              </a:r>
              <a:endParaRPr lang="en-US" sz="2000" b="0">
                <a:solidFill>
                  <a:schemeClr val="tx1"/>
                </a:solidFill>
              </a:endParaRPr>
            </a:p>
          </p:txBody>
        </p:sp>
        <p:sp>
          <p:nvSpPr>
            <p:cNvPr id="15453" name="Rectangle 303"/>
            <p:cNvSpPr>
              <a:spLocks noChangeArrowheads="1"/>
            </p:cNvSpPr>
            <p:nvPr/>
          </p:nvSpPr>
          <p:spPr bwMode="auto">
            <a:xfrm>
              <a:off x="1355" y="1428"/>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0.12%</a:t>
              </a:r>
              <a:endParaRPr lang="en-US" sz="2000" b="0">
                <a:solidFill>
                  <a:schemeClr val="tx1"/>
                </a:solidFill>
              </a:endParaRPr>
            </a:p>
          </p:txBody>
        </p:sp>
        <p:sp>
          <p:nvSpPr>
            <p:cNvPr id="15454" name="Rectangle 304"/>
            <p:cNvSpPr>
              <a:spLocks noChangeArrowheads="1"/>
            </p:cNvSpPr>
            <p:nvPr/>
          </p:nvSpPr>
          <p:spPr bwMode="auto">
            <a:xfrm>
              <a:off x="1747" y="1428"/>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0.76%</a:t>
              </a:r>
              <a:endParaRPr lang="en-US" sz="2000" b="0">
                <a:solidFill>
                  <a:schemeClr val="tx1"/>
                </a:solidFill>
              </a:endParaRPr>
            </a:p>
          </p:txBody>
        </p:sp>
        <p:sp>
          <p:nvSpPr>
            <p:cNvPr id="15455" name="Rectangle 305"/>
            <p:cNvSpPr>
              <a:spLocks noChangeArrowheads="1"/>
            </p:cNvSpPr>
            <p:nvPr/>
          </p:nvSpPr>
          <p:spPr bwMode="auto">
            <a:xfrm>
              <a:off x="2140" y="1428"/>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1.72%</a:t>
              </a:r>
              <a:endParaRPr lang="en-US" sz="2000" b="0">
                <a:solidFill>
                  <a:schemeClr val="tx1"/>
                </a:solidFill>
              </a:endParaRPr>
            </a:p>
          </p:txBody>
        </p:sp>
        <p:sp>
          <p:nvSpPr>
            <p:cNvPr id="15456" name="Rectangle 306"/>
            <p:cNvSpPr>
              <a:spLocks noChangeArrowheads="1"/>
            </p:cNvSpPr>
            <p:nvPr/>
          </p:nvSpPr>
          <p:spPr bwMode="auto">
            <a:xfrm>
              <a:off x="2532" y="1428"/>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57" name="Rectangle 307"/>
            <p:cNvSpPr>
              <a:spLocks noChangeArrowheads="1"/>
            </p:cNvSpPr>
            <p:nvPr/>
          </p:nvSpPr>
          <p:spPr bwMode="auto">
            <a:xfrm>
              <a:off x="2925" y="1428"/>
              <a:ext cx="201"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1.24%</a:t>
              </a:r>
              <a:endParaRPr lang="en-US" sz="2000" b="0">
                <a:solidFill>
                  <a:schemeClr val="tx1"/>
                </a:solidFill>
              </a:endParaRPr>
            </a:p>
          </p:txBody>
        </p:sp>
        <p:sp>
          <p:nvSpPr>
            <p:cNvPr id="15458" name="Rectangle 308"/>
            <p:cNvSpPr>
              <a:spLocks noChangeArrowheads="1"/>
            </p:cNvSpPr>
            <p:nvPr/>
          </p:nvSpPr>
          <p:spPr bwMode="auto">
            <a:xfrm>
              <a:off x="3275" y="1428"/>
              <a:ext cx="243"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17.72%</a:t>
              </a:r>
              <a:endParaRPr lang="en-US" sz="2000" b="0">
                <a:solidFill>
                  <a:schemeClr val="tx1"/>
                </a:solidFill>
              </a:endParaRPr>
            </a:p>
          </p:txBody>
        </p:sp>
        <p:sp>
          <p:nvSpPr>
            <p:cNvPr id="15459" name="Rectangle 309"/>
            <p:cNvSpPr>
              <a:spLocks noChangeArrowheads="1"/>
            </p:cNvSpPr>
            <p:nvPr/>
          </p:nvSpPr>
          <p:spPr bwMode="auto">
            <a:xfrm>
              <a:off x="3640" y="1428"/>
              <a:ext cx="243"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1">
                  <a:solidFill>
                    <a:srgbClr val="000000"/>
                  </a:solidFill>
                </a:rPr>
                <a:t>76.52%</a:t>
              </a:r>
              <a:endParaRPr lang="en-US" sz="2000" b="1">
                <a:solidFill>
                  <a:schemeClr val="tx1"/>
                </a:solidFill>
              </a:endParaRPr>
            </a:p>
          </p:txBody>
        </p:sp>
        <p:sp>
          <p:nvSpPr>
            <p:cNvPr id="15460" name="Rectangle 310"/>
            <p:cNvSpPr>
              <a:spLocks noChangeArrowheads="1"/>
            </p:cNvSpPr>
            <p:nvPr/>
          </p:nvSpPr>
          <p:spPr bwMode="auto">
            <a:xfrm>
              <a:off x="4103" y="1428"/>
              <a:ext cx="202"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1" name="Rectangle 311"/>
            <p:cNvSpPr>
              <a:spLocks noChangeArrowheads="1"/>
            </p:cNvSpPr>
            <p:nvPr/>
          </p:nvSpPr>
          <p:spPr bwMode="auto">
            <a:xfrm>
              <a:off x="465" y="1552"/>
              <a:ext cx="243" cy="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a:solidFill>
                    <a:srgbClr val="000000"/>
                  </a:solidFill>
                </a:rPr>
                <a:t>RH110</a:t>
              </a:r>
              <a:endParaRPr lang="en-US" sz="2000" b="0">
                <a:solidFill>
                  <a:schemeClr val="tx1"/>
                </a:solidFill>
              </a:endParaRPr>
            </a:p>
          </p:txBody>
        </p:sp>
        <p:sp>
          <p:nvSpPr>
            <p:cNvPr id="15462" name="Rectangle 312"/>
            <p:cNvSpPr>
              <a:spLocks noChangeArrowheads="1"/>
            </p:cNvSpPr>
            <p:nvPr/>
          </p:nvSpPr>
          <p:spPr bwMode="auto">
            <a:xfrm>
              <a:off x="962" y="1535"/>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3" name="Rectangle 313"/>
            <p:cNvSpPr>
              <a:spLocks noChangeArrowheads="1"/>
            </p:cNvSpPr>
            <p:nvPr/>
          </p:nvSpPr>
          <p:spPr bwMode="auto">
            <a:xfrm>
              <a:off x="1355" y="1535"/>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4" name="Rectangle 314"/>
            <p:cNvSpPr>
              <a:spLocks noChangeArrowheads="1"/>
            </p:cNvSpPr>
            <p:nvPr/>
          </p:nvSpPr>
          <p:spPr bwMode="auto">
            <a:xfrm>
              <a:off x="1747" y="1535"/>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0.08%</a:t>
              </a:r>
              <a:endParaRPr lang="en-US" sz="2000" b="0">
                <a:solidFill>
                  <a:schemeClr val="tx1"/>
                </a:solidFill>
              </a:endParaRPr>
            </a:p>
          </p:txBody>
        </p:sp>
        <p:sp>
          <p:nvSpPr>
            <p:cNvPr id="15465" name="Rectangle 315"/>
            <p:cNvSpPr>
              <a:spLocks noChangeArrowheads="1"/>
            </p:cNvSpPr>
            <p:nvPr/>
          </p:nvSpPr>
          <p:spPr bwMode="auto">
            <a:xfrm>
              <a:off x="2140" y="1535"/>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0.36%</a:t>
              </a:r>
              <a:endParaRPr lang="en-US" sz="2000" b="0">
                <a:solidFill>
                  <a:schemeClr val="tx1"/>
                </a:solidFill>
              </a:endParaRPr>
            </a:p>
          </p:txBody>
        </p:sp>
        <p:sp>
          <p:nvSpPr>
            <p:cNvPr id="15466" name="Rectangle 316"/>
            <p:cNvSpPr>
              <a:spLocks noChangeArrowheads="1"/>
            </p:cNvSpPr>
            <p:nvPr/>
          </p:nvSpPr>
          <p:spPr bwMode="auto">
            <a:xfrm>
              <a:off x="2532" y="1535"/>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7" name="Rectangle 317"/>
            <p:cNvSpPr>
              <a:spLocks noChangeArrowheads="1"/>
            </p:cNvSpPr>
            <p:nvPr/>
          </p:nvSpPr>
          <p:spPr bwMode="auto">
            <a:xfrm>
              <a:off x="2925" y="1535"/>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8" name="Rectangle 318"/>
            <p:cNvSpPr>
              <a:spLocks noChangeArrowheads="1"/>
            </p:cNvSpPr>
            <p:nvPr/>
          </p:nvSpPr>
          <p:spPr bwMode="auto">
            <a:xfrm>
              <a:off x="3318" y="1535"/>
              <a:ext cx="202"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0.00%</a:t>
              </a:r>
              <a:endParaRPr lang="en-US" sz="2000" b="0">
                <a:solidFill>
                  <a:schemeClr val="tx1"/>
                </a:solidFill>
              </a:endParaRPr>
            </a:p>
          </p:txBody>
        </p:sp>
        <p:sp>
          <p:nvSpPr>
            <p:cNvPr id="15469" name="Rectangle 319"/>
            <p:cNvSpPr>
              <a:spLocks noChangeArrowheads="1"/>
            </p:cNvSpPr>
            <p:nvPr/>
          </p:nvSpPr>
          <p:spPr bwMode="auto">
            <a:xfrm>
              <a:off x="3710" y="1535"/>
              <a:ext cx="201" cy="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0">
                  <a:solidFill>
                    <a:srgbClr val="000000"/>
                  </a:solidFill>
                </a:rPr>
                <a:t>0.20%</a:t>
              </a:r>
              <a:endParaRPr lang="en-US" sz="2000" b="0">
                <a:solidFill>
                  <a:schemeClr val="tx1"/>
                </a:solidFill>
              </a:endParaRPr>
            </a:p>
          </p:txBody>
        </p:sp>
        <p:sp>
          <p:nvSpPr>
            <p:cNvPr id="15470" name="Rectangle 320"/>
            <p:cNvSpPr>
              <a:spLocks noChangeArrowheads="1"/>
            </p:cNvSpPr>
            <p:nvPr/>
          </p:nvSpPr>
          <p:spPr bwMode="auto">
            <a:xfrm>
              <a:off x="4033" y="1535"/>
              <a:ext cx="243" cy="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400" b="1" dirty="0">
                  <a:solidFill>
                    <a:srgbClr val="000000"/>
                  </a:solidFill>
                </a:rPr>
                <a:t>99.36%</a:t>
              </a:r>
              <a:endParaRPr lang="en-US" sz="2000" b="1" dirty="0">
                <a:solidFill>
                  <a:schemeClr val="tx1"/>
                </a:solidFill>
              </a:endParaRPr>
            </a:p>
          </p:txBody>
        </p:sp>
      </p:grpSp>
      <p:sp>
        <p:nvSpPr>
          <p:cNvPr id="15365" name="Text Box 322"/>
          <p:cNvSpPr txBox="1">
            <a:spLocks noChangeArrowheads="1"/>
          </p:cNvSpPr>
          <p:nvPr/>
        </p:nvSpPr>
        <p:spPr bwMode="auto">
          <a:xfrm>
            <a:off x="0" y="1133475"/>
            <a:ext cx="6248400" cy="221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marL="342900" indent="-342900" algn="l">
              <a:buFontTx/>
              <a:buAutoNum type="arabicPeriod"/>
            </a:pPr>
            <a:r>
              <a:rPr lang="en-US" sz="1400" b="0"/>
              <a:t>5-(and-6)-carboxy-2´,7´-dichlorofluorescein diacetate (CDCFA)</a:t>
            </a:r>
          </a:p>
          <a:p>
            <a:pPr marL="342900" indent="-342900" algn="l">
              <a:buFontTx/>
              <a:buAutoNum type="arabicPeriod"/>
            </a:pPr>
            <a:r>
              <a:rPr lang="en-US" sz="1400" b="0"/>
              <a:t>5(6)-carboxy-4',5'-dimethylfluorescein (CDMFA)</a:t>
            </a:r>
          </a:p>
          <a:p>
            <a:pPr marL="342900" indent="-342900" algn="l">
              <a:buFontTx/>
              <a:buAutoNum type="arabicPeriod"/>
            </a:pPr>
            <a:r>
              <a:rPr lang="en-US" sz="1400" b="0"/>
              <a:t>5-sulfofluorescein diacetate (SFDA)</a:t>
            </a:r>
          </a:p>
          <a:p>
            <a:pPr marL="342900" indent="-342900" algn="l">
              <a:buFontTx/>
              <a:buAutoNum type="arabicPeriod"/>
            </a:pPr>
            <a:r>
              <a:rPr lang="en-US" sz="1400" b="0"/>
              <a:t>5-(and-6)-carboxy-2´,7´-dichlorofluorescein diacetate, succinimidyl ester (DCF)</a:t>
            </a:r>
          </a:p>
          <a:p>
            <a:pPr marL="342900" indent="-342900" algn="l">
              <a:buFontTx/>
              <a:buAutoNum type="arabicPeriod"/>
            </a:pPr>
            <a:r>
              <a:rPr lang="en-US" sz="1400" b="0"/>
              <a:t>Cell Tracker Green – 5-chloromethylfluorescein diacetate (CTG)</a:t>
            </a:r>
          </a:p>
          <a:p>
            <a:pPr marL="342900" indent="-342900" algn="l">
              <a:buFontTx/>
              <a:buAutoNum type="arabicPeriod"/>
            </a:pPr>
            <a:r>
              <a:rPr lang="en-US" sz="1400" b="0"/>
              <a:t>bis-(1,3-dibutylbarbituric acid)trimethine oxonol (DiBAC</a:t>
            </a:r>
            <a:r>
              <a:rPr lang="en-US" sz="1400" b="0" baseline="-25000"/>
              <a:t>4</a:t>
            </a:r>
            <a:r>
              <a:rPr lang="en-US" sz="1400" b="0"/>
              <a:t>(3))</a:t>
            </a:r>
          </a:p>
          <a:p>
            <a:pPr marL="342900" indent="-342900" algn="l">
              <a:buFontTx/>
              <a:buAutoNum type="arabicPeriod"/>
            </a:pPr>
            <a:r>
              <a:rPr lang="en-US" sz="1400" b="0"/>
              <a:t>3,3'-dipentyloxacarbocyanine iodide (DiOC</a:t>
            </a:r>
            <a:r>
              <a:rPr lang="en-US" sz="1400" b="0" baseline="-25000"/>
              <a:t>5</a:t>
            </a:r>
            <a:r>
              <a:rPr lang="en-US" sz="1400" b="0"/>
              <a:t>(3))</a:t>
            </a:r>
          </a:p>
          <a:p>
            <a:pPr marL="342900" indent="-342900" algn="l">
              <a:buFontTx/>
              <a:buAutoNum type="arabicPeriod"/>
            </a:pPr>
            <a:r>
              <a:rPr lang="en-US" sz="1400" b="0"/>
              <a:t>3,3'-dihexyloxacarbocyanine iodide (DiOC</a:t>
            </a:r>
            <a:r>
              <a:rPr lang="en-US" sz="1400" b="0" baseline="-25000"/>
              <a:t>6</a:t>
            </a:r>
            <a:r>
              <a:rPr lang="en-US" sz="1400" b="0"/>
              <a:t>(3))</a:t>
            </a:r>
          </a:p>
          <a:p>
            <a:pPr marL="342900" indent="-342900" algn="l">
              <a:buFontTx/>
              <a:buAutoNum type="arabicPeriod"/>
            </a:pPr>
            <a:r>
              <a:rPr lang="en-US" sz="1400" b="0"/>
              <a:t>Rhodamine 110</a:t>
            </a:r>
          </a:p>
        </p:txBody>
      </p:sp>
      <p:pic>
        <p:nvPicPr>
          <p:cNvPr id="15366" name="Picture 32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340475" y="754063"/>
            <a:ext cx="2346325" cy="1150937"/>
          </a:xfrm>
          <a:noFill/>
          <a:extLst>
            <a:ext uri="{909E8E84-426E-40dd-AFC4-6F175D3DCCD1}">
              <a14:hiddenFill xmlns:a14="http://schemas.microsoft.com/office/drawing/2010/main" xmlns="">
                <a:solidFill>
                  <a:srgbClr val="FFFFFF"/>
                </a:solidFill>
              </a14:hiddenFill>
            </a:ext>
          </a:extLst>
        </p:spPr>
      </p:pic>
      <p:pic>
        <p:nvPicPr>
          <p:cNvPr id="15367" name="Picture 3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247900"/>
            <a:ext cx="23622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6005CB8E-B72A-4243-AC2E-79000B7E7AF4}"/>
              </a:ext>
            </a:extLst>
          </p:cNvPr>
          <p:cNvSpPr>
            <a:spLocks noGrp="1"/>
          </p:cNvSpPr>
          <p:nvPr>
            <p:ph type="dt" sz="half" idx="10"/>
          </p:nvPr>
        </p:nvSpPr>
        <p:spPr/>
        <p:txBody>
          <a:bodyPr/>
          <a:lstStyle/>
          <a:p>
            <a:fld id="{4F977947-A448-0C4C-BE6A-C1DDF616FFC8}" type="datetime13">
              <a:rPr lang="en-US" smtClean="0"/>
              <a:t>10:26:52 PM</a:t>
            </a:fld>
            <a:endParaRPr lang="en-US"/>
          </a:p>
        </p:txBody>
      </p:sp>
    </p:spTree>
    <p:extLst>
      <p:ext uri="{BB962C8B-B14F-4D97-AF65-F5344CB8AC3E}">
        <p14:creationId xmlns:p14="http://schemas.microsoft.com/office/powerpoint/2010/main" val="3303477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7" name="Rectangle 5"/>
          <p:cNvSpPr>
            <a:spLocks noGrp="1" noChangeArrowheads="1"/>
          </p:cNvSpPr>
          <p:nvPr>
            <p:ph type="title"/>
          </p:nvPr>
        </p:nvSpPr>
        <p:spPr>
          <a:xfrm>
            <a:off x="0" y="0"/>
            <a:ext cx="8229600" cy="895350"/>
          </a:xfrm>
        </p:spPr>
        <p:txBody>
          <a:bodyPr/>
          <a:lstStyle/>
          <a:p>
            <a:pPr eaLnBrk="1" hangingPunct="1"/>
            <a:r>
              <a:rPr lang="en-US" dirty="0">
                <a:latin typeface="Arial Narrow" charset="0"/>
              </a:rPr>
              <a:t>Misclassified events</a:t>
            </a:r>
          </a:p>
        </p:txBody>
      </p:sp>
      <p:pic>
        <p:nvPicPr>
          <p:cNvPr id="1638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1100" y="895350"/>
            <a:ext cx="6781800" cy="5691188"/>
          </a:xfrm>
          <a:noFill/>
          <a:extLst>
            <a:ext uri="{909E8E84-426E-40dd-AFC4-6F175D3DCCD1}">
              <a14:hiddenFill xmlns:a14="http://schemas.microsoft.com/office/drawing/2010/main" xmlns="">
                <a:solidFill>
                  <a:srgbClr val="FFFFFF"/>
                </a:solidFill>
              </a14:hiddenFill>
            </a:ext>
          </a:extLst>
        </p:spPr>
      </p:pic>
      <p:sp>
        <p:nvSpPr>
          <p:cNvPr id="16388" name="Text Box 8"/>
          <p:cNvSpPr txBox="1">
            <a:spLocks noChangeArrowheads="1"/>
          </p:cNvSpPr>
          <p:nvPr/>
        </p:nvSpPr>
        <p:spPr bwMode="auto">
          <a:xfrm>
            <a:off x="1368425" y="2590800"/>
            <a:ext cx="1873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dirty="0" err="1">
                <a:solidFill>
                  <a:schemeClr val="bg1"/>
                </a:solidFill>
              </a:rPr>
              <a:t>Dichlorofluorescein</a:t>
            </a:r>
            <a:r>
              <a:rPr lang="en-US" sz="1000" b="0" dirty="0">
                <a:solidFill>
                  <a:schemeClr val="bg1"/>
                </a:solidFill>
              </a:rPr>
              <a:t> diacetate</a:t>
            </a:r>
          </a:p>
        </p:txBody>
      </p:sp>
      <p:sp>
        <p:nvSpPr>
          <p:cNvPr id="16389" name="Text Box 9"/>
          <p:cNvSpPr txBox="1">
            <a:spLocks noChangeArrowheads="1"/>
          </p:cNvSpPr>
          <p:nvPr/>
        </p:nvSpPr>
        <p:spPr bwMode="auto">
          <a:xfrm>
            <a:off x="3616325" y="2590800"/>
            <a:ext cx="19113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solidFill>
                  <a:schemeClr val="bg1"/>
                </a:solidFill>
              </a:rPr>
              <a:t>Dimethylfluorescein diacetate</a:t>
            </a:r>
          </a:p>
        </p:txBody>
      </p:sp>
      <p:sp>
        <p:nvSpPr>
          <p:cNvPr id="16390" name="Text Box 10"/>
          <p:cNvSpPr txBox="1">
            <a:spLocks noChangeArrowheads="1"/>
          </p:cNvSpPr>
          <p:nvPr/>
        </p:nvSpPr>
        <p:spPr bwMode="auto">
          <a:xfrm>
            <a:off x="6070600" y="2590800"/>
            <a:ext cx="16859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solidFill>
                  <a:schemeClr val="bg1"/>
                </a:solidFill>
              </a:rPr>
              <a:t>Sulfofluorescein diacetate</a:t>
            </a:r>
          </a:p>
        </p:txBody>
      </p:sp>
      <p:sp>
        <p:nvSpPr>
          <p:cNvPr id="16391" name="Text Box 11"/>
          <p:cNvSpPr txBox="1">
            <a:spLocks noChangeArrowheads="1"/>
          </p:cNvSpPr>
          <p:nvPr/>
        </p:nvSpPr>
        <p:spPr bwMode="auto">
          <a:xfrm>
            <a:off x="3368675" y="4572000"/>
            <a:ext cx="24050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solidFill>
                  <a:schemeClr val="bg1"/>
                </a:solidFill>
              </a:rPr>
              <a:t>Dichlorofluorescein, succinimidyl ester</a:t>
            </a:r>
          </a:p>
        </p:txBody>
      </p:sp>
      <p:sp>
        <p:nvSpPr>
          <p:cNvPr id="16392" name="Text Box 12"/>
          <p:cNvSpPr txBox="1">
            <a:spLocks noChangeArrowheads="1"/>
          </p:cNvSpPr>
          <p:nvPr/>
        </p:nvSpPr>
        <p:spPr bwMode="auto">
          <a:xfrm>
            <a:off x="1600200" y="4572000"/>
            <a:ext cx="12620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solidFill>
                  <a:schemeClr val="bg1"/>
                </a:solidFill>
              </a:rPr>
              <a:t>Cell Tracker Green</a:t>
            </a:r>
          </a:p>
        </p:txBody>
      </p:sp>
      <p:sp>
        <p:nvSpPr>
          <p:cNvPr id="16393" name="Text Box 13"/>
          <p:cNvSpPr txBox="1">
            <a:spLocks noChangeArrowheads="1"/>
          </p:cNvSpPr>
          <p:nvPr/>
        </p:nvSpPr>
        <p:spPr bwMode="auto">
          <a:xfrm>
            <a:off x="6172200" y="4572000"/>
            <a:ext cx="12446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solidFill>
                  <a:schemeClr val="bg1"/>
                </a:solidFill>
              </a:rPr>
              <a:t>DiBAC4(3) - oxonol</a:t>
            </a:r>
          </a:p>
        </p:txBody>
      </p:sp>
      <p:sp>
        <p:nvSpPr>
          <p:cNvPr id="16394" name="Text Box 15"/>
          <p:cNvSpPr txBox="1">
            <a:spLocks noChangeArrowheads="1"/>
          </p:cNvSpPr>
          <p:nvPr/>
        </p:nvSpPr>
        <p:spPr bwMode="auto">
          <a:xfrm>
            <a:off x="1936750" y="6613525"/>
            <a:ext cx="6651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DiOC</a:t>
            </a:r>
            <a:r>
              <a:rPr lang="en-US" sz="1000" b="0" baseline="-25000"/>
              <a:t>5</a:t>
            </a:r>
            <a:r>
              <a:rPr lang="en-US" sz="1000" b="0"/>
              <a:t>(3)</a:t>
            </a:r>
          </a:p>
        </p:txBody>
      </p:sp>
      <p:sp>
        <p:nvSpPr>
          <p:cNvPr id="16395" name="Text Box 16"/>
          <p:cNvSpPr txBox="1">
            <a:spLocks noChangeArrowheads="1"/>
          </p:cNvSpPr>
          <p:nvPr/>
        </p:nvSpPr>
        <p:spPr bwMode="auto">
          <a:xfrm>
            <a:off x="4238625" y="6613525"/>
            <a:ext cx="6651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r>
              <a:rPr lang="en-US" sz="1000" b="0"/>
              <a:t>DiOC</a:t>
            </a:r>
            <a:r>
              <a:rPr lang="en-US" sz="1000" b="0" baseline="-25000"/>
              <a:t>6</a:t>
            </a:r>
            <a:r>
              <a:rPr lang="en-US" sz="1000" b="0"/>
              <a:t>(3)</a:t>
            </a:r>
          </a:p>
        </p:txBody>
      </p:sp>
      <p:sp>
        <p:nvSpPr>
          <p:cNvPr id="16396" name="Text Box 17"/>
          <p:cNvSpPr txBox="1">
            <a:spLocks noChangeArrowheads="1"/>
          </p:cNvSpPr>
          <p:nvPr/>
        </p:nvSpPr>
        <p:spPr bwMode="auto">
          <a:xfrm>
            <a:off x="6248400" y="6604000"/>
            <a:ext cx="10541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Trebuchet MS" charset="0"/>
                <a:ea typeface="ＭＳ Ｐゴシック" charset="0"/>
              </a:defRPr>
            </a:lvl1pPr>
            <a:lvl2pPr>
              <a:defRPr sz="2800">
                <a:solidFill>
                  <a:schemeClr val="tx1"/>
                </a:solidFill>
                <a:latin typeface="Trebuchet MS" charset="0"/>
                <a:ea typeface="ＭＳ Ｐゴシック" charset="0"/>
              </a:defRPr>
            </a:lvl2pPr>
            <a:lvl3pPr>
              <a:defRPr sz="2400">
                <a:solidFill>
                  <a:schemeClr val="tx1"/>
                </a:solidFill>
                <a:latin typeface="Trebuchet MS" charset="0"/>
                <a:ea typeface="ＭＳ Ｐゴシック" charset="0"/>
              </a:defRPr>
            </a:lvl3pPr>
            <a:lvl4pPr>
              <a:defRPr sz="2000">
                <a:solidFill>
                  <a:schemeClr val="tx1"/>
                </a:solidFill>
                <a:latin typeface="Trebuchet MS" charset="0"/>
                <a:ea typeface="ＭＳ Ｐゴシック" charset="0"/>
              </a:defRPr>
            </a:lvl4pPr>
            <a:lvl5pPr>
              <a:defRPr sz="2000">
                <a:solidFill>
                  <a:schemeClr val="tx1"/>
                </a:solidFill>
                <a:latin typeface="Trebuchet MS" charset="0"/>
                <a:ea typeface="ＭＳ Ｐゴシック" charset="0"/>
              </a:defRPr>
            </a:lvl5pPr>
            <a:lvl6pPr eaLnBrk="0" hangingPunct="0">
              <a:buFont typeface="Wingdings" charset="0"/>
              <a:defRPr sz="2000">
                <a:solidFill>
                  <a:schemeClr val="tx1"/>
                </a:solidFill>
                <a:latin typeface="Trebuchet MS" charset="0"/>
                <a:ea typeface="ＭＳ Ｐゴシック" charset="0"/>
              </a:defRPr>
            </a:lvl6pPr>
            <a:lvl7pPr eaLnBrk="0" hangingPunct="0">
              <a:buFont typeface="Wingdings" charset="0"/>
              <a:defRPr sz="2000">
                <a:solidFill>
                  <a:schemeClr val="tx1"/>
                </a:solidFill>
                <a:latin typeface="Trebuchet MS" charset="0"/>
                <a:ea typeface="ＭＳ Ｐゴシック" charset="0"/>
              </a:defRPr>
            </a:lvl7pPr>
            <a:lvl8pPr eaLnBrk="0" hangingPunct="0">
              <a:buFont typeface="Wingdings" charset="0"/>
              <a:defRPr sz="2000">
                <a:solidFill>
                  <a:schemeClr val="tx1"/>
                </a:solidFill>
                <a:latin typeface="Trebuchet MS" charset="0"/>
                <a:ea typeface="ＭＳ Ｐゴシック" charset="0"/>
              </a:defRPr>
            </a:lvl8pPr>
            <a:lvl9pPr eaLnBrk="0" hangingPunct="0">
              <a:buFont typeface="Wingdings" charset="0"/>
              <a:defRPr sz="2000">
                <a:solidFill>
                  <a:schemeClr val="tx1"/>
                </a:solidFill>
                <a:latin typeface="Trebuchet MS" charset="0"/>
                <a:ea typeface="ＭＳ Ｐゴシック" charset="0"/>
              </a:defRPr>
            </a:lvl9pPr>
          </a:lstStyle>
          <a:p>
            <a:pPr marL="342900" indent="-342900"/>
            <a:r>
              <a:rPr lang="en-US" sz="1000" b="0"/>
              <a:t>Rhodamine 110</a:t>
            </a:r>
          </a:p>
        </p:txBody>
      </p:sp>
      <p:sp>
        <p:nvSpPr>
          <p:cNvPr id="2" name="Date Placeholder 1">
            <a:extLst>
              <a:ext uri="{FF2B5EF4-FFF2-40B4-BE49-F238E27FC236}">
                <a16:creationId xmlns:a16="http://schemas.microsoft.com/office/drawing/2014/main" id="{043188B5-7958-DE4B-9302-B9CFBE10733E}"/>
              </a:ext>
            </a:extLst>
          </p:cNvPr>
          <p:cNvSpPr>
            <a:spLocks noGrp="1"/>
          </p:cNvSpPr>
          <p:nvPr>
            <p:ph type="dt" sz="half" idx="10"/>
          </p:nvPr>
        </p:nvSpPr>
        <p:spPr/>
        <p:txBody>
          <a:bodyPr/>
          <a:lstStyle/>
          <a:p>
            <a:fld id="{28CAB96F-F7C4-7F42-82BA-9A84BA5A5603}" type="datetime13">
              <a:rPr lang="en-US" smtClean="0"/>
              <a:t>10:26:52 PM</a:t>
            </a:fld>
            <a:endParaRPr lang="en-US"/>
          </a:p>
        </p:txBody>
      </p:sp>
    </p:spTree>
    <p:extLst>
      <p:ext uri="{BB962C8B-B14F-4D97-AF65-F5344CB8AC3E}">
        <p14:creationId xmlns:p14="http://schemas.microsoft.com/office/powerpoint/2010/main" val="1223241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81000"/>
            <a:ext cx="4572000" cy="1371600"/>
          </a:xfrm>
        </p:spPr>
        <p:txBody>
          <a:bodyPr>
            <a:normAutofit fontScale="90000"/>
          </a:bodyPr>
          <a:lstStyle/>
          <a:p>
            <a:pPr eaLnBrk="1" hangingPunct="1"/>
            <a:r>
              <a:rPr lang="en-US">
                <a:latin typeface="Arial Narrow" charset="0"/>
              </a:rPr>
              <a:t>SVM classification – summary</a:t>
            </a:r>
          </a:p>
        </p:txBody>
      </p:sp>
      <p:sp>
        <p:nvSpPr>
          <p:cNvPr id="47107" name="Rectangle 3"/>
          <p:cNvSpPr>
            <a:spLocks noGrp="1" noChangeArrowheads="1"/>
          </p:cNvSpPr>
          <p:nvPr>
            <p:ph type="body" sz="half" idx="1"/>
          </p:nvPr>
        </p:nvSpPr>
        <p:spPr>
          <a:xfrm>
            <a:off x="457200" y="1981200"/>
            <a:ext cx="4038600" cy="2819400"/>
          </a:xfrm>
        </p:spPr>
        <p:txBody>
          <a:bodyPr/>
          <a:lstStyle/>
          <a:p>
            <a:pPr eaLnBrk="1" hangingPunct="1"/>
            <a:r>
              <a:rPr lang="en-US" sz="2400">
                <a:latin typeface="Trebuchet MS" charset="0"/>
              </a:rPr>
              <a:t>Clean controls required (training samples)!</a:t>
            </a:r>
          </a:p>
          <a:p>
            <a:pPr eaLnBrk="1" hangingPunct="1"/>
            <a:r>
              <a:rPr lang="en-US" sz="2400">
                <a:latin typeface="Trebuchet MS" charset="0"/>
              </a:rPr>
              <a:t>One training and validation process in completed, classification can be performed </a:t>
            </a:r>
            <a:r>
              <a:rPr lang="ja-JP" altLang="en-US" sz="2400">
                <a:latin typeface="Trebuchet MS" charset="0"/>
              </a:rPr>
              <a:t>“</a:t>
            </a:r>
            <a:r>
              <a:rPr lang="en-US" sz="2400">
                <a:latin typeface="Trebuchet MS" charset="0"/>
              </a:rPr>
              <a:t>on fly</a:t>
            </a:r>
            <a:r>
              <a:rPr lang="ja-JP" altLang="en-US" sz="2400">
                <a:latin typeface="Trebuchet MS" charset="0"/>
              </a:rPr>
              <a:t>”</a:t>
            </a:r>
            <a:endParaRPr lang="en-US" sz="2400">
              <a:latin typeface="Trebuchet MS" charset="0"/>
            </a:endParaRPr>
          </a:p>
        </p:txBody>
      </p:sp>
      <p:sp>
        <p:nvSpPr>
          <p:cNvPr id="17412" name="AutoShape 20"/>
          <p:cNvSpPr>
            <a:spLocks noChangeArrowheads="1"/>
          </p:cNvSpPr>
          <p:nvPr/>
        </p:nvSpPr>
        <p:spPr bwMode="auto">
          <a:xfrm>
            <a:off x="5219700" y="381000"/>
            <a:ext cx="2741613" cy="457200"/>
          </a:xfrm>
          <a:prstGeom prst="roundRect">
            <a:avLst>
              <a:gd name="adj" fmla="val 16667"/>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1600" b="0" dirty="0">
                <a:solidFill>
                  <a:srgbClr val="FFFF00"/>
                </a:solidFill>
              </a:rPr>
              <a:t>Collect training dataset</a:t>
            </a:r>
          </a:p>
        </p:txBody>
      </p:sp>
      <p:sp>
        <p:nvSpPr>
          <p:cNvPr id="17413" name="AutoShape 21"/>
          <p:cNvSpPr>
            <a:spLocks noChangeArrowheads="1"/>
          </p:cNvSpPr>
          <p:nvPr/>
        </p:nvSpPr>
        <p:spPr bwMode="auto">
          <a:xfrm>
            <a:off x="5219700" y="3810000"/>
            <a:ext cx="2741613" cy="457200"/>
          </a:xfrm>
          <a:prstGeom prst="roundRect">
            <a:avLst>
              <a:gd name="adj" fmla="val 16667"/>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1600" b="0" dirty="0">
                <a:solidFill>
                  <a:srgbClr val="FFFF00"/>
                </a:solidFill>
              </a:rPr>
              <a:t>Build the classifier</a:t>
            </a:r>
          </a:p>
        </p:txBody>
      </p:sp>
      <p:grpSp>
        <p:nvGrpSpPr>
          <p:cNvPr id="17414" name="Group 26"/>
          <p:cNvGrpSpPr>
            <a:grpSpLocks/>
          </p:cNvGrpSpPr>
          <p:nvPr/>
        </p:nvGrpSpPr>
        <p:grpSpPr bwMode="auto">
          <a:xfrm>
            <a:off x="5219700" y="1219200"/>
            <a:ext cx="2741613" cy="2209800"/>
            <a:chOff x="3504" y="768"/>
            <a:chExt cx="1727" cy="1392"/>
          </a:xfrm>
        </p:grpSpPr>
        <p:sp>
          <p:nvSpPr>
            <p:cNvPr id="17425" name="AutoShape 18"/>
            <p:cNvSpPr>
              <a:spLocks noChangeArrowheads="1"/>
            </p:cNvSpPr>
            <p:nvPr/>
          </p:nvSpPr>
          <p:spPr bwMode="auto">
            <a:xfrm>
              <a:off x="3504" y="768"/>
              <a:ext cx="1727" cy="1392"/>
            </a:xfrm>
            <a:prstGeom prst="roundRect">
              <a:avLst>
                <a:gd name="adj" fmla="val 16667"/>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algn="ctr"/>
              <a:r>
                <a:rPr lang="en-US" sz="1600" b="0" dirty="0">
                  <a:solidFill>
                    <a:srgbClr val="FFFF00"/>
                  </a:solidFill>
                </a:rPr>
                <a:t>Select features</a:t>
              </a:r>
            </a:p>
          </p:txBody>
        </p:sp>
        <p:sp>
          <p:nvSpPr>
            <p:cNvPr id="17426" name="AutoShape 22"/>
            <p:cNvSpPr>
              <a:spLocks noChangeArrowheads="1"/>
            </p:cNvSpPr>
            <p:nvPr/>
          </p:nvSpPr>
          <p:spPr bwMode="auto">
            <a:xfrm>
              <a:off x="3792" y="1152"/>
              <a:ext cx="1152" cy="384"/>
            </a:xfrm>
            <a:prstGeom prst="roundRect">
              <a:avLst>
                <a:gd name="adj" fmla="val 16667"/>
              </a:avLst>
            </a:pr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sz="1600" b="0" dirty="0"/>
                <a:t>Model-based</a:t>
              </a:r>
            </a:p>
            <a:p>
              <a:r>
                <a:rPr lang="en-US" sz="1600" b="0" dirty="0"/>
                <a:t> selection</a:t>
              </a:r>
            </a:p>
          </p:txBody>
        </p:sp>
        <p:sp>
          <p:nvSpPr>
            <p:cNvPr id="17427" name="AutoShape 24"/>
            <p:cNvSpPr>
              <a:spLocks noChangeArrowheads="1"/>
            </p:cNvSpPr>
            <p:nvPr/>
          </p:nvSpPr>
          <p:spPr bwMode="auto">
            <a:xfrm>
              <a:off x="3792" y="1680"/>
              <a:ext cx="1152" cy="384"/>
            </a:xfrm>
            <a:prstGeom prst="roundRect">
              <a:avLst>
                <a:gd name="adj" fmla="val 16667"/>
              </a:avLst>
            </a:pr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r>
                <a:rPr lang="en-US" sz="1600" b="0" dirty="0">
                  <a:solidFill>
                    <a:srgbClr val="000000"/>
                  </a:solidFill>
                </a:rPr>
                <a:t>Statistics-based</a:t>
              </a:r>
            </a:p>
            <a:p>
              <a:r>
                <a:rPr lang="en-US" sz="1600" b="0" dirty="0">
                  <a:solidFill>
                    <a:srgbClr val="000000"/>
                  </a:solidFill>
                </a:rPr>
                <a:t> selection</a:t>
              </a:r>
            </a:p>
          </p:txBody>
        </p:sp>
      </p:grpSp>
      <p:sp>
        <p:nvSpPr>
          <p:cNvPr id="17415" name="AutoShape 25"/>
          <p:cNvSpPr>
            <a:spLocks noChangeArrowheads="1"/>
          </p:cNvSpPr>
          <p:nvPr/>
        </p:nvSpPr>
        <p:spPr bwMode="auto">
          <a:xfrm>
            <a:off x="5219700" y="4648200"/>
            <a:ext cx="2741613" cy="457200"/>
          </a:xfrm>
          <a:prstGeom prst="roundRect">
            <a:avLst>
              <a:gd name="adj" fmla="val 16667"/>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1600" b="0" dirty="0">
                <a:solidFill>
                  <a:srgbClr val="FFFF00"/>
                </a:solidFill>
              </a:rPr>
              <a:t>Train and validate</a:t>
            </a:r>
          </a:p>
          <a:p>
            <a:r>
              <a:rPr lang="en-US" sz="1600" b="0" dirty="0">
                <a:solidFill>
                  <a:srgbClr val="FFFF00"/>
                </a:solidFill>
              </a:rPr>
              <a:t> the classifier</a:t>
            </a:r>
          </a:p>
        </p:txBody>
      </p:sp>
      <p:sp>
        <p:nvSpPr>
          <p:cNvPr id="17416" name="AutoShape 27"/>
          <p:cNvSpPr>
            <a:spLocks noChangeArrowheads="1"/>
          </p:cNvSpPr>
          <p:nvPr/>
        </p:nvSpPr>
        <p:spPr bwMode="auto">
          <a:xfrm>
            <a:off x="2057400" y="4648200"/>
            <a:ext cx="2741613" cy="457200"/>
          </a:xfrm>
          <a:prstGeom prst="roundRect">
            <a:avLst>
              <a:gd name="adj" fmla="val 16667"/>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sz="1600" b="0" dirty="0">
                <a:solidFill>
                  <a:srgbClr val="FFFF00"/>
                </a:solidFill>
              </a:rPr>
              <a:t>Collect your data</a:t>
            </a:r>
          </a:p>
        </p:txBody>
      </p:sp>
      <p:sp>
        <p:nvSpPr>
          <p:cNvPr id="17417" name="AutoShape 28"/>
          <p:cNvSpPr>
            <a:spLocks noChangeArrowheads="1"/>
          </p:cNvSpPr>
          <p:nvPr/>
        </p:nvSpPr>
        <p:spPr bwMode="auto">
          <a:xfrm>
            <a:off x="3657600" y="5486400"/>
            <a:ext cx="2741613" cy="457200"/>
          </a:xfrm>
          <a:prstGeom prst="roundRect">
            <a:avLst>
              <a:gd name="adj" fmla="val 16667"/>
            </a:avLst>
          </a:prstGeom>
          <a:solidFill>
            <a:srgbClr val="FF0000"/>
          </a:solidFill>
          <a:ln>
            <a:noFill/>
          </a:ln>
        </p:spPr>
        <p:txBody>
          <a:bodyPr wrap="none" anchor="ctr"/>
          <a:lstStyle/>
          <a:p>
            <a:pPr algn="ctr"/>
            <a:r>
              <a:rPr lang="en-US" sz="1600" b="0" dirty="0">
                <a:solidFill>
                  <a:schemeClr val="bg2"/>
                </a:solidFill>
              </a:rPr>
              <a:t>Classify in real-time</a:t>
            </a:r>
          </a:p>
        </p:txBody>
      </p:sp>
      <p:cxnSp>
        <p:nvCxnSpPr>
          <p:cNvPr id="17418" name="AutoShape 30"/>
          <p:cNvCxnSpPr>
            <a:cxnSpLocks noChangeShapeType="1"/>
            <a:stCxn id="17425" idx="2"/>
            <a:endCxn id="17413" idx="0"/>
          </p:cNvCxnSpPr>
          <p:nvPr/>
        </p:nvCxnSpPr>
        <p:spPr bwMode="auto">
          <a:xfrm>
            <a:off x="6591300" y="3429000"/>
            <a:ext cx="0" cy="381000"/>
          </a:xfrm>
          <a:prstGeom prst="straightConnector1">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19" name="AutoShape 31"/>
          <p:cNvCxnSpPr>
            <a:cxnSpLocks noChangeShapeType="1"/>
            <a:stCxn id="17416" idx="3"/>
            <a:endCxn id="17417" idx="0"/>
          </p:cNvCxnSpPr>
          <p:nvPr/>
        </p:nvCxnSpPr>
        <p:spPr bwMode="auto">
          <a:xfrm>
            <a:off x="4799013" y="4876800"/>
            <a:ext cx="230187" cy="609600"/>
          </a:xfrm>
          <a:prstGeom prst="bentConnector2">
            <a:avLst/>
          </a:prstGeom>
          <a:noFill/>
          <a:ln w="76200">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20" name="AutoShape 32"/>
          <p:cNvCxnSpPr>
            <a:cxnSpLocks noChangeShapeType="1"/>
            <a:stCxn id="17412" idx="2"/>
            <a:endCxn id="17425" idx="0"/>
          </p:cNvCxnSpPr>
          <p:nvPr/>
        </p:nvCxnSpPr>
        <p:spPr bwMode="auto">
          <a:xfrm>
            <a:off x="6591300" y="838200"/>
            <a:ext cx="0" cy="381000"/>
          </a:xfrm>
          <a:prstGeom prst="straightConnector1">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21" name="AutoShape 33"/>
          <p:cNvCxnSpPr>
            <a:cxnSpLocks noChangeShapeType="1"/>
            <a:stCxn id="17413" idx="2"/>
            <a:endCxn id="17415" idx="0"/>
          </p:cNvCxnSpPr>
          <p:nvPr/>
        </p:nvCxnSpPr>
        <p:spPr bwMode="auto">
          <a:xfrm>
            <a:off x="6591300" y="4267200"/>
            <a:ext cx="0" cy="381000"/>
          </a:xfrm>
          <a:prstGeom prst="straightConnector1">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7422" name="AutoShape 34"/>
          <p:cNvCxnSpPr>
            <a:cxnSpLocks noChangeShapeType="1"/>
            <a:stCxn id="17415" idx="1"/>
            <a:endCxn id="17417" idx="0"/>
          </p:cNvCxnSpPr>
          <p:nvPr/>
        </p:nvCxnSpPr>
        <p:spPr bwMode="auto">
          <a:xfrm rot="10800000" flipV="1">
            <a:off x="5029200" y="4876800"/>
            <a:ext cx="190500" cy="609600"/>
          </a:xfrm>
          <a:prstGeom prst="bentConnector2">
            <a:avLst/>
          </a:prstGeom>
          <a:noFill/>
          <a:ln w="76200">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23" name="AutoShape 35"/>
          <p:cNvCxnSpPr>
            <a:cxnSpLocks noChangeShapeType="1"/>
            <a:stCxn id="17413" idx="3"/>
            <a:endCxn id="17425" idx="3"/>
          </p:cNvCxnSpPr>
          <p:nvPr/>
        </p:nvCxnSpPr>
        <p:spPr bwMode="auto">
          <a:xfrm flipV="1">
            <a:off x="7961313" y="2324100"/>
            <a:ext cx="1587" cy="1714500"/>
          </a:xfrm>
          <a:prstGeom prst="bentConnector3">
            <a:avLst>
              <a:gd name="adj1" fmla="val 29700009"/>
            </a:avLst>
          </a:prstGeom>
          <a:noFill/>
          <a:ln w="76200">
            <a:solidFill>
              <a:schemeClr val="tx1"/>
            </a:solidFill>
            <a:miter lim="800000"/>
            <a:headEnd/>
            <a:tailEnd type="triangle" w="med" len="med"/>
          </a:ln>
          <a:extLst>
            <a:ext uri="{909E8E84-426E-40dd-AFC4-6F175D3DCCD1}">
              <a14:hiddenFill xmlns:a14="http://schemas.microsoft.com/office/drawing/2010/main" xmlns="">
                <a:noFill/>
              </a14:hiddenFill>
            </a:ext>
          </a:extLst>
        </p:spPr>
      </p:cxnSp>
      <p:cxnSp>
        <p:nvCxnSpPr>
          <p:cNvPr id="17424" name="AutoShape 36"/>
          <p:cNvCxnSpPr>
            <a:cxnSpLocks noChangeShapeType="1"/>
            <a:stCxn id="17415" idx="3"/>
            <a:endCxn id="17425" idx="3"/>
          </p:cNvCxnSpPr>
          <p:nvPr/>
        </p:nvCxnSpPr>
        <p:spPr bwMode="auto">
          <a:xfrm flipV="1">
            <a:off x="7961313" y="2324100"/>
            <a:ext cx="1587" cy="2552700"/>
          </a:xfrm>
          <a:prstGeom prst="bentConnector3">
            <a:avLst>
              <a:gd name="adj1" fmla="val 55600014"/>
            </a:avLst>
          </a:prstGeom>
          <a:noFill/>
          <a:ln w="76200">
            <a:solidFill>
              <a:schemeClr val="tx1"/>
            </a:solidFill>
            <a:miter lim="800000"/>
            <a:headEnd/>
            <a:tailEnd type="triangle" w="med" len="med"/>
          </a:ln>
          <a:extLst>
            <a:ext uri="{909E8E84-426E-40dd-AFC4-6F175D3DCCD1}">
              <a14:hiddenFill xmlns:a14="http://schemas.microsoft.com/office/drawing/2010/main" xmlns="">
                <a:noFill/>
              </a14:hiddenFill>
            </a:ext>
          </a:extLst>
        </p:spPr>
      </p:cxnSp>
      <p:sp>
        <p:nvSpPr>
          <p:cNvPr id="2" name="TextBox 1"/>
          <p:cNvSpPr txBox="1"/>
          <p:nvPr/>
        </p:nvSpPr>
        <p:spPr>
          <a:xfrm>
            <a:off x="514199" y="6172200"/>
            <a:ext cx="8602235" cy="461665"/>
          </a:xfrm>
          <a:prstGeom prst="rect">
            <a:avLst/>
          </a:prstGeom>
          <a:noFill/>
        </p:spPr>
        <p:txBody>
          <a:bodyPr wrap="none" rtlCol="0">
            <a:spAutoFit/>
          </a:bodyPr>
          <a:lstStyle/>
          <a:p>
            <a:r>
              <a:rPr lang="en-US" sz="2400" b="1" dirty="0"/>
              <a:t>The </a:t>
            </a:r>
            <a:r>
              <a:rPr lang="en-US" sz="2400" b="1" u="sng" dirty="0"/>
              <a:t>Language</a:t>
            </a:r>
            <a:r>
              <a:rPr lang="en-US" sz="2400" b="1" dirty="0"/>
              <a:t> is different to our traditional </a:t>
            </a:r>
            <a:r>
              <a:rPr lang="en-US" sz="2400" b="1" dirty="0" err="1"/>
              <a:t>cytometric</a:t>
            </a:r>
            <a:r>
              <a:rPr lang="en-US" sz="2400" b="1" dirty="0"/>
              <a:t> thinking…..</a:t>
            </a:r>
          </a:p>
        </p:txBody>
      </p:sp>
      <p:sp>
        <p:nvSpPr>
          <p:cNvPr id="3" name="Date Placeholder 2">
            <a:extLst>
              <a:ext uri="{FF2B5EF4-FFF2-40B4-BE49-F238E27FC236}">
                <a16:creationId xmlns:a16="http://schemas.microsoft.com/office/drawing/2014/main" id="{E1A91704-FC46-D448-B5B6-374BF42A5DFB}"/>
              </a:ext>
            </a:extLst>
          </p:cNvPr>
          <p:cNvSpPr>
            <a:spLocks noGrp="1"/>
          </p:cNvSpPr>
          <p:nvPr>
            <p:ph type="dt" sz="half" idx="10"/>
          </p:nvPr>
        </p:nvSpPr>
        <p:spPr/>
        <p:txBody>
          <a:bodyPr/>
          <a:lstStyle/>
          <a:p>
            <a:pPr>
              <a:defRPr/>
            </a:pPr>
            <a:fld id="{A06310F5-2011-DC4E-9875-5061A87D968E}" type="datetime13">
              <a:rPr lang="en-US" altLang="en-US" smtClean="0"/>
              <a:t>10:26:52 PM</a:t>
            </a:fld>
            <a:endParaRPr lang="en-US" altLang="en-US"/>
          </a:p>
        </p:txBody>
      </p:sp>
    </p:spTree>
    <p:extLst>
      <p:ext uri="{BB962C8B-B14F-4D97-AF65-F5344CB8AC3E}">
        <p14:creationId xmlns:p14="http://schemas.microsoft.com/office/powerpoint/2010/main" val="39317222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0706" y="304800"/>
            <a:ext cx="8002588" cy="650875"/>
          </a:xfrm>
        </p:spPr>
        <p:txBody>
          <a:bodyPr/>
          <a:lstStyle/>
          <a:p>
            <a:r>
              <a:rPr lang="en-US" sz="2400" dirty="0" err="1"/>
              <a:t>Nanocrystals</a:t>
            </a:r>
            <a:r>
              <a:rPr lang="en-US" sz="2400" dirty="0"/>
              <a:t>/Micro-Dots multiplexed systems</a:t>
            </a:r>
          </a:p>
        </p:txBody>
      </p:sp>
      <p:sp>
        <p:nvSpPr>
          <p:cNvPr id="16387" name="Rectangle 3"/>
          <p:cNvSpPr>
            <a:spLocks noGrp="1" noChangeArrowheads="1"/>
          </p:cNvSpPr>
          <p:nvPr>
            <p:ph type="body" idx="1"/>
          </p:nvPr>
        </p:nvSpPr>
        <p:spPr>
          <a:xfrm>
            <a:off x="4800600" y="1066800"/>
            <a:ext cx="4267200" cy="2057400"/>
          </a:xfrm>
        </p:spPr>
        <p:txBody>
          <a:bodyPr/>
          <a:lstStyle/>
          <a:p>
            <a:r>
              <a:rPr lang="en-US" sz="1800" dirty="0"/>
              <a:t>New probes</a:t>
            </a:r>
          </a:p>
          <a:p>
            <a:r>
              <a:rPr lang="en-US" sz="1800" dirty="0"/>
              <a:t>Potentially 1000’s of combinations</a:t>
            </a:r>
          </a:p>
          <a:p>
            <a:r>
              <a:rPr lang="en-US" sz="1800" dirty="0"/>
              <a:t>Sensitive, long lived, less bleaching</a:t>
            </a:r>
          </a:p>
          <a:p>
            <a:r>
              <a:rPr lang="en-US" sz="1800" dirty="0"/>
              <a:t>Difficult to make</a:t>
            </a:r>
          </a:p>
          <a:p>
            <a:r>
              <a:rPr lang="en-US" sz="1800" dirty="0"/>
              <a:t>Will require some advanced classification software</a:t>
            </a:r>
          </a:p>
          <a:p>
            <a:pPr>
              <a:buFontTx/>
              <a:buNone/>
            </a:pPr>
            <a:endParaRPr lang="en-US" sz="1800" dirty="0"/>
          </a:p>
        </p:txBody>
      </p:sp>
      <p:sp>
        <p:nvSpPr>
          <p:cNvPr id="1638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p>
        </p:txBody>
      </p:sp>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63" y="1752600"/>
            <a:ext cx="3475037" cy="5103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390" name="Rectangle 6"/>
          <p:cNvSpPr>
            <a:spLocks noChangeArrowheads="1"/>
          </p:cNvSpPr>
          <p:nvPr/>
        </p:nvSpPr>
        <p:spPr bwMode="auto">
          <a:xfrm>
            <a:off x="0" y="25908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6391" name="Object 7"/>
          <p:cNvGraphicFramePr>
            <a:graphicFrameLocks noChangeAspect="1"/>
          </p:cNvGraphicFramePr>
          <p:nvPr/>
        </p:nvGraphicFramePr>
        <p:xfrm>
          <a:off x="4495800" y="3657600"/>
          <a:ext cx="4572000" cy="2620963"/>
        </p:xfrm>
        <a:graphic>
          <a:graphicData uri="http://schemas.openxmlformats.org/presentationml/2006/ole">
            <mc:AlternateContent xmlns:mc="http://schemas.openxmlformats.org/markup-compatibility/2006">
              <mc:Choice xmlns:v="urn:schemas-microsoft-com:vml" Requires="v">
                <p:oleObj spid="_x0000_s2109" name="Picture" r:id="rId5" imgW="2924556" imgH="1676400" progId="Word.Picture.8">
                  <p:embed/>
                </p:oleObj>
              </mc:Choice>
              <mc:Fallback>
                <p:oleObj name="Picture" r:id="rId5" imgW="2924556" imgH="167640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657600"/>
                        <a:ext cx="4572000" cy="26209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Date Placeholder 1">
            <a:extLst>
              <a:ext uri="{FF2B5EF4-FFF2-40B4-BE49-F238E27FC236}">
                <a16:creationId xmlns:a16="http://schemas.microsoft.com/office/drawing/2014/main" id="{F250933A-D833-B243-BA26-4C965C7DE630}"/>
              </a:ext>
            </a:extLst>
          </p:cNvPr>
          <p:cNvSpPr>
            <a:spLocks noGrp="1"/>
          </p:cNvSpPr>
          <p:nvPr>
            <p:ph type="dt" sz="half" idx="10"/>
          </p:nvPr>
        </p:nvSpPr>
        <p:spPr/>
        <p:txBody>
          <a:bodyPr/>
          <a:lstStyle/>
          <a:p>
            <a:fld id="{C6217AB8-449C-6E44-BBE7-08A98BCDF800}" type="datetime13">
              <a:rPr lang="en-US" smtClean="0"/>
              <a:t>10:26:52 PM</a:t>
            </a:fld>
            <a:endParaRPr lang="en-US"/>
          </a:p>
        </p:txBody>
      </p:sp>
    </p:spTree>
    <p:extLst>
      <p:ext uri="{BB962C8B-B14F-4D97-AF65-F5344CB8AC3E}">
        <p14:creationId xmlns:p14="http://schemas.microsoft.com/office/powerpoint/2010/main" val="914195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11928"/>
            <a:ext cx="6705600" cy="634082"/>
          </a:xfrm>
        </p:spPr>
        <p:txBody>
          <a:bodyPr>
            <a:noAutofit/>
          </a:bodyPr>
          <a:lstStyle/>
          <a:p>
            <a:r>
              <a:rPr lang="fr-FR" sz="2800" dirty="0"/>
              <a:t>Sony SP6800 spectral </a:t>
            </a:r>
            <a:r>
              <a:rPr lang="fr-FR" sz="2800" dirty="0" err="1"/>
              <a:t>cell</a:t>
            </a:r>
            <a:r>
              <a:rPr lang="fr-FR" sz="2800" dirty="0"/>
              <a:t> </a:t>
            </a:r>
            <a:r>
              <a:rPr lang="fr-FR" sz="2800" dirty="0" err="1"/>
              <a:t>analyzer</a:t>
            </a:r>
            <a:r>
              <a:rPr lang="fr-FR" sz="2800" dirty="0"/>
              <a:t> 2013</a:t>
            </a:r>
            <a:endParaRPr lang="fr-FR" sz="2800" b="1" dirty="0"/>
          </a:p>
        </p:txBody>
      </p:sp>
      <p:pic>
        <p:nvPicPr>
          <p:cNvPr id="5" name="Picture 3"/>
          <p:cNvPicPr/>
          <p:nvPr/>
        </p:nvPicPr>
        <p:blipFill>
          <a:blip r:embed="rId3">
            <a:extLst>
              <a:ext uri="{28A0092B-C50C-407E-A947-70E740481C1C}">
                <a14:useLocalDpi xmlns:a14="http://schemas.microsoft.com/office/drawing/2010/main" val="0"/>
              </a:ext>
            </a:extLst>
          </a:blip>
          <a:stretch>
            <a:fillRect/>
          </a:stretch>
        </p:blipFill>
        <p:spPr>
          <a:xfrm>
            <a:off x="2438399" y="1219200"/>
            <a:ext cx="6674069" cy="3733800"/>
          </a:xfrm>
          <a:prstGeom prst="rect">
            <a:avLst/>
          </a:prstGeom>
          <a:ln>
            <a:solidFill>
              <a:schemeClr val="tx1"/>
            </a:solidFill>
          </a:ln>
        </p:spPr>
      </p:pic>
      <p:sp>
        <p:nvSpPr>
          <p:cNvPr id="6" name="Rectangle 5"/>
          <p:cNvSpPr/>
          <p:nvPr/>
        </p:nvSpPr>
        <p:spPr>
          <a:xfrm>
            <a:off x="471509" y="4957997"/>
            <a:ext cx="8640960" cy="1323439"/>
          </a:xfrm>
          <a:prstGeom prst="rect">
            <a:avLst/>
          </a:prstGeom>
        </p:spPr>
        <p:txBody>
          <a:bodyPr wrap="square">
            <a:spAutoFit/>
          </a:bodyPr>
          <a:lstStyle/>
          <a:p>
            <a:pPr marL="285750" indent="-285750">
              <a:buFontTx/>
              <a:buChar char="-"/>
            </a:pPr>
            <a:r>
              <a:rPr lang="fr-FR" sz="2000" dirty="0" err="1"/>
              <a:t>Spatially</a:t>
            </a:r>
            <a:r>
              <a:rPr lang="fr-FR" sz="2000" dirty="0"/>
              <a:t> </a:t>
            </a:r>
            <a:r>
              <a:rPr lang="fr-FR" sz="2000" dirty="0" err="1"/>
              <a:t>separated</a:t>
            </a:r>
            <a:r>
              <a:rPr lang="fr-FR" sz="2000" dirty="0"/>
              <a:t> lasers (488 nm and 638 nm) </a:t>
            </a:r>
          </a:p>
          <a:p>
            <a:pPr marL="285750" indent="-285750">
              <a:buFontTx/>
              <a:buChar char="-"/>
            </a:pPr>
            <a:r>
              <a:rPr lang="fr-FR" sz="2000" dirty="0"/>
              <a:t>The </a:t>
            </a:r>
            <a:r>
              <a:rPr lang="fr-FR" sz="2000" dirty="0" err="1"/>
              <a:t>sample’s</a:t>
            </a:r>
            <a:r>
              <a:rPr lang="fr-FR" sz="2000" dirty="0"/>
              <a:t> fluorescence </a:t>
            </a:r>
            <a:r>
              <a:rPr lang="fr-FR" sz="2000" dirty="0" err="1"/>
              <a:t>spectra</a:t>
            </a:r>
            <a:r>
              <a:rPr lang="fr-FR" sz="2000" dirty="0"/>
              <a:t> </a:t>
            </a:r>
            <a:r>
              <a:rPr lang="fr-FR" sz="2000" dirty="0" err="1"/>
              <a:t>ranging</a:t>
            </a:r>
            <a:r>
              <a:rPr lang="fr-FR" sz="2000" dirty="0"/>
              <a:t> </a:t>
            </a:r>
            <a:r>
              <a:rPr lang="fr-FR" sz="2000" dirty="0" err="1"/>
              <a:t>from</a:t>
            </a:r>
            <a:r>
              <a:rPr lang="fr-FR" sz="2000" dirty="0"/>
              <a:t> 500 nm to 800 nm are </a:t>
            </a:r>
            <a:r>
              <a:rPr lang="fr-FR" sz="2000" dirty="0" err="1"/>
              <a:t>collected</a:t>
            </a:r>
            <a:r>
              <a:rPr lang="fr-FR" sz="2000" dirty="0"/>
              <a:t> by a 32-channel </a:t>
            </a:r>
            <a:r>
              <a:rPr lang="fr-FR" sz="2000" dirty="0" err="1"/>
              <a:t>linear</a:t>
            </a:r>
            <a:r>
              <a:rPr lang="fr-FR" sz="2000" dirty="0"/>
              <a:t> </a:t>
            </a:r>
            <a:r>
              <a:rPr lang="fr-FR" sz="2000" dirty="0" err="1"/>
              <a:t>array</a:t>
            </a:r>
            <a:r>
              <a:rPr lang="fr-FR" sz="2000" dirty="0"/>
              <a:t> PMT detector </a:t>
            </a:r>
            <a:r>
              <a:rPr lang="fr-FR" sz="2000" dirty="0" err="1"/>
              <a:t>equipped</a:t>
            </a:r>
            <a:r>
              <a:rPr lang="fr-FR" sz="2000" dirty="0"/>
              <a:t> </a:t>
            </a:r>
            <a:r>
              <a:rPr lang="fr-FR" sz="2000" dirty="0" err="1"/>
              <a:t>with</a:t>
            </a:r>
            <a:r>
              <a:rPr lang="fr-FR" sz="2000" dirty="0"/>
              <a:t> a multi-</a:t>
            </a:r>
            <a:r>
              <a:rPr lang="fr-FR" sz="2000" dirty="0" err="1"/>
              <a:t>prism</a:t>
            </a:r>
            <a:r>
              <a:rPr lang="fr-FR" sz="2000" dirty="0"/>
              <a:t> </a:t>
            </a:r>
            <a:r>
              <a:rPr lang="fr-FR" sz="2000" dirty="0" err="1"/>
              <a:t>monochromator</a:t>
            </a:r>
            <a:endParaRPr lang="fr-FR" sz="2000"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048" y="1471611"/>
            <a:ext cx="2170304" cy="23742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0" y="6285985"/>
            <a:ext cx="7909922" cy="584775"/>
          </a:xfrm>
          <a:prstGeom prst="rect">
            <a:avLst/>
          </a:prstGeom>
          <a:noFill/>
        </p:spPr>
        <p:txBody>
          <a:bodyPr wrap="none" rtlCol="0">
            <a:spAutoFit/>
          </a:bodyPr>
          <a:lstStyle/>
          <a:p>
            <a:r>
              <a:rPr lang="en-US" sz="1600" b="1" i="1" dirty="0"/>
              <a:t>Notice of conflict of interest:</a:t>
            </a:r>
          </a:p>
          <a:p>
            <a:r>
              <a:rPr lang="en-US" sz="1600" i="1" dirty="0"/>
              <a:t>Purdue inventors receive income from non-exclusive License of US patent# 7280204 to Sony</a:t>
            </a: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808"/>
            <a:ext cx="9143999" cy="68658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9D393BBC-DE16-0146-97D8-3E0F5567BEA6}"/>
              </a:ext>
            </a:extLst>
          </p:cNvPr>
          <p:cNvSpPr>
            <a:spLocks noGrp="1"/>
          </p:cNvSpPr>
          <p:nvPr>
            <p:ph type="dt" sz="half" idx="10"/>
          </p:nvPr>
        </p:nvSpPr>
        <p:spPr/>
        <p:txBody>
          <a:bodyPr/>
          <a:lstStyle/>
          <a:p>
            <a:fld id="{93E52BBA-F5AC-4C4B-8C2F-2674DED4F1BA}" type="datetime13">
              <a:rPr lang="en-US" smtClean="0"/>
              <a:t>10:26:52 PM</a:t>
            </a:fld>
            <a:endParaRPr lang="en-US"/>
          </a:p>
        </p:txBody>
      </p:sp>
    </p:spTree>
    <p:extLst>
      <p:ext uri="{BB962C8B-B14F-4D97-AF65-F5344CB8AC3E}">
        <p14:creationId xmlns:p14="http://schemas.microsoft.com/office/powerpoint/2010/main" val="356575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7410"/>
                                        </p:tgtEl>
                                      </p:cBhvr>
                                    </p:animEffect>
                                    <p:anim calcmode="lin" valueType="num">
                                      <p:cBhvr>
                                        <p:cTn id="7" dur="1000"/>
                                        <p:tgtEl>
                                          <p:spTgt spid="17410"/>
                                        </p:tgtEl>
                                        <p:attrNameLst>
                                          <p:attrName>ppt_x</p:attrName>
                                        </p:attrNameLst>
                                      </p:cBhvr>
                                      <p:tavLst>
                                        <p:tav tm="0">
                                          <p:val>
                                            <p:strVal val="ppt_x"/>
                                          </p:val>
                                        </p:tav>
                                        <p:tav tm="100000">
                                          <p:val>
                                            <p:strVal val="ppt_x"/>
                                          </p:val>
                                        </p:tav>
                                      </p:tavLst>
                                    </p:anim>
                                    <p:anim calcmode="lin" valueType="num">
                                      <p:cBhvr>
                                        <p:cTn id="8" dur="1000"/>
                                        <p:tgtEl>
                                          <p:spTgt spid="17410"/>
                                        </p:tgtEl>
                                        <p:attrNameLst>
                                          <p:attrName>ppt_y</p:attrName>
                                        </p:attrNameLst>
                                      </p:cBhvr>
                                      <p:tavLst>
                                        <p:tav tm="0">
                                          <p:val>
                                            <p:strVal val="ppt_y"/>
                                          </p:val>
                                        </p:tav>
                                        <p:tav tm="100000">
                                          <p:val>
                                            <p:strVal val="ppt_y+.1"/>
                                          </p:val>
                                        </p:tav>
                                      </p:tavLst>
                                    </p:anim>
                                    <p:set>
                                      <p:cBhvr>
                                        <p:cTn id="9" dur="1" fill="hold">
                                          <p:stCondLst>
                                            <p:cond delay="999"/>
                                          </p:stCondLst>
                                        </p:cTn>
                                        <p:tgtEl>
                                          <p:spTgt spid="174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There really was a time when a 3 color assay was a key publication</a:t>
            </a:r>
          </a:p>
        </p:txBody>
      </p:sp>
      <p:sp>
        <p:nvSpPr>
          <p:cNvPr id="3" name="TextBox 2"/>
          <p:cNvSpPr txBox="1"/>
          <p:nvPr/>
        </p:nvSpPr>
        <p:spPr>
          <a:xfrm>
            <a:off x="12467" y="1676400"/>
            <a:ext cx="8610600" cy="2862323"/>
          </a:xfrm>
          <a:prstGeom prst="rect">
            <a:avLst/>
          </a:prstGeom>
          <a:noFill/>
        </p:spPr>
        <p:txBody>
          <a:bodyPr wrap="square" rtlCol="0">
            <a:spAutoFit/>
          </a:bodyPr>
          <a:lstStyle/>
          <a:p>
            <a:r>
              <a:rPr lang="en-US" dirty="0" err="1"/>
              <a:t>Steinkamp</a:t>
            </a:r>
            <a:r>
              <a:rPr lang="en-US" dirty="0"/>
              <a:t>, J. A., Stewart, C. C., </a:t>
            </a:r>
            <a:r>
              <a:rPr lang="en-US" dirty="0" err="1"/>
              <a:t>Crissman</a:t>
            </a:r>
            <a:r>
              <a:rPr lang="en-US" dirty="0"/>
              <a:t>, H. A.; </a:t>
            </a:r>
            <a:r>
              <a:rPr lang="en-US" dirty="0">
                <a:solidFill>
                  <a:srgbClr val="FF0000"/>
                </a:solidFill>
              </a:rPr>
              <a:t>Three-color fluorescence </a:t>
            </a:r>
            <a:r>
              <a:rPr lang="en-US" dirty="0"/>
              <a:t>measurements on single cells excited at three laser wavelengths, CYTOMETRY, 2, 226-231, </a:t>
            </a:r>
            <a:r>
              <a:rPr lang="en-US" b="1" dirty="0"/>
              <a:t>1982</a:t>
            </a:r>
          </a:p>
          <a:p>
            <a:endParaRPr lang="en-US" dirty="0"/>
          </a:p>
          <a:p>
            <a:r>
              <a:rPr lang="en-US" dirty="0"/>
              <a:t>Lanier, L. L., </a:t>
            </a:r>
            <a:r>
              <a:rPr lang="en-US" dirty="0" err="1"/>
              <a:t>Loken</a:t>
            </a:r>
            <a:r>
              <a:rPr lang="en-US" dirty="0"/>
              <a:t>, M. R.; Human lymphocyte subpopulations identified by using </a:t>
            </a:r>
            <a:r>
              <a:rPr lang="en-US" dirty="0">
                <a:solidFill>
                  <a:srgbClr val="FF0000"/>
                </a:solidFill>
              </a:rPr>
              <a:t>three-color immunofluorescence </a:t>
            </a:r>
            <a:r>
              <a:rPr lang="en-US" dirty="0"/>
              <a:t>and flow cytometry analysis: correlation of Leu-2, Leu-3, Leu-7, Leu-8, and Leu-11 cell surface antigen expression, J. </a:t>
            </a:r>
            <a:r>
              <a:rPr lang="en-US" dirty="0" err="1"/>
              <a:t>Immunol</a:t>
            </a:r>
            <a:r>
              <a:rPr lang="en-US" dirty="0"/>
              <a:t>, 132: 151-156, </a:t>
            </a:r>
            <a:r>
              <a:rPr lang="en-US" b="1" dirty="0"/>
              <a:t>1984</a:t>
            </a:r>
          </a:p>
          <a:p>
            <a:endParaRPr lang="en-US" dirty="0"/>
          </a:p>
          <a:p>
            <a:r>
              <a:rPr lang="en-US" dirty="0" err="1"/>
              <a:t>Lansdorp</a:t>
            </a:r>
            <a:r>
              <a:rPr lang="en-US" dirty="0"/>
              <a:t>, P. M., Smith, C., Safford, M., </a:t>
            </a:r>
            <a:r>
              <a:rPr lang="en-US" dirty="0" err="1"/>
              <a:t>Terstappen</a:t>
            </a:r>
            <a:r>
              <a:rPr lang="en-US" dirty="0"/>
              <a:t>, L. W. M. M., Thomas, T. E.; </a:t>
            </a:r>
            <a:r>
              <a:rPr lang="en-US" dirty="0">
                <a:solidFill>
                  <a:srgbClr val="FF0000"/>
                </a:solidFill>
              </a:rPr>
              <a:t>Single laser three color immunofluorescence</a:t>
            </a:r>
            <a:r>
              <a:rPr lang="en-US" dirty="0"/>
              <a:t> staining procedures based on energy transfer between </a:t>
            </a:r>
            <a:r>
              <a:rPr lang="en-US" dirty="0" err="1"/>
              <a:t>phycoerythrin</a:t>
            </a:r>
            <a:r>
              <a:rPr lang="en-US" dirty="0"/>
              <a:t> and cyanine 5; Cytometry, 12:723-730, </a:t>
            </a:r>
            <a:r>
              <a:rPr lang="en-US" b="1" dirty="0"/>
              <a:t>1991</a:t>
            </a:r>
          </a:p>
        </p:txBody>
      </p:sp>
      <p:sp>
        <p:nvSpPr>
          <p:cNvPr id="4" name="TextBox 3"/>
          <p:cNvSpPr txBox="1"/>
          <p:nvPr/>
        </p:nvSpPr>
        <p:spPr>
          <a:xfrm>
            <a:off x="0" y="4808885"/>
            <a:ext cx="8839200" cy="646331"/>
          </a:xfrm>
          <a:prstGeom prst="rect">
            <a:avLst/>
          </a:prstGeom>
          <a:noFill/>
        </p:spPr>
        <p:txBody>
          <a:bodyPr wrap="square" rtlCol="0">
            <a:spAutoFit/>
          </a:bodyPr>
          <a:lstStyle/>
          <a:p>
            <a:r>
              <a:rPr lang="en-US" dirty="0"/>
              <a:t>Robinson, J. P., Maguire, D. J., Kelley, S., Ragheb, K., King, G. B.; Statistical determination of minimum cell numbers for </a:t>
            </a:r>
            <a:r>
              <a:rPr lang="en-US" dirty="0">
                <a:solidFill>
                  <a:srgbClr val="FF0000"/>
                </a:solidFill>
              </a:rPr>
              <a:t>2 and 3 color </a:t>
            </a:r>
            <a:r>
              <a:rPr lang="en-US" dirty="0" err="1">
                <a:solidFill>
                  <a:srgbClr val="FF0000"/>
                </a:solidFill>
              </a:rPr>
              <a:t>immunophenotyping</a:t>
            </a:r>
            <a:r>
              <a:rPr lang="en-US" dirty="0"/>
              <a:t>, Cytometry </a:t>
            </a:r>
            <a:r>
              <a:rPr lang="en-US" dirty="0" err="1"/>
              <a:t>Supl</a:t>
            </a:r>
            <a:r>
              <a:rPr lang="en-US" dirty="0"/>
              <a:t> 6: 75, 1993</a:t>
            </a:r>
          </a:p>
        </p:txBody>
      </p:sp>
      <p:sp>
        <p:nvSpPr>
          <p:cNvPr id="5" name="Date Placeholder 4">
            <a:extLst>
              <a:ext uri="{FF2B5EF4-FFF2-40B4-BE49-F238E27FC236}">
                <a16:creationId xmlns:a16="http://schemas.microsoft.com/office/drawing/2014/main" id="{E6CB4CB8-AFB7-464E-938E-00FFCE9BD21B}"/>
              </a:ext>
            </a:extLst>
          </p:cNvPr>
          <p:cNvSpPr>
            <a:spLocks noGrp="1"/>
          </p:cNvSpPr>
          <p:nvPr>
            <p:ph type="dt" sz="half" idx="10"/>
          </p:nvPr>
        </p:nvSpPr>
        <p:spPr/>
        <p:txBody>
          <a:bodyPr/>
          <a:lstStyle/>
          <a:p>
            <a:fld id="{74FEF8F0-E29C-0040-91E0-89FC3C8390A6}" type="datetime13">
              <a:rPr lang="en-US" smtClean="0"/>
              <a:t>10:26:51 PM</a:t>
            </a:fld>
            <a:endParaRPr lang="en-US"/>
          </a:p>
        </p:txBody>
      </p:sp>
    </p:spTree>
    <p:extLst>
      <p:ext uri="{BB962C8B-B14F-4D97-AF65-F5344CB8AC3E}">
        <p14:creationId xmlns:p14="http://schemas.microsoft.com/office/powerpoint/2010/main" val="1422492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4E775-C9B3-8C4E-97AD-2A81997B2A26}"/>
              </a:ext>
            </a:extLst>
          </p:cNvPr>
          <p:cNvSpPr>
            <a:spLocks noGrp="1"/>
          </p:cNvSpPr>
          <p:nvPr>
            <p:ph type="title"/>
          </p:nvPr>
        </p:nvSpPr>
        <p:spPr>
          <a:xfrm>
            <a:off x="152400" y="152400"/>
            <a:ext cx="8458200" cy="715962"/>
          </a:xfrm>
        </p:spPr>
        <p:txBody>
          <a:bodyPr>
            <a:noAutofit/>
          </a:bodyPr>
          <a:lstStyle/>
          <a:p>
            <a:r>
              <a:rPr lang="en-US" sz="2800" dirty="0"/>
              <a:t>Purdue Patent on spectral flow cytometry licensed to Sony Corporation</a:t>
            </a:r>
          </a:p>
        </p:txBody>
      </p:sp>
      <p:pic>
        <p:nvPicPr>
          <p:cNvPr id="5" name="Content Placeholder 4" descr="A picture containing sitting, photo, table, different&#10;&#10;Description automatically generated">
            <a:extLst>
              <a:ext uri="{FF2B5EF4-FFF2-40B4-BE49-F238E27FC236}">
                <a16:creationId xmlns:a16="http://schemas.microsoft.com/office/drawing/2014/main" id="{1AA7D411-4AD9-2F46-A6E8-AFA9EE334E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404938"/>
            <a:ext cx="3464342" cy="2620963"/>
          </a:xfrm>
        </p:spPr>
      </p:pic>
      <p:pic>
        <p:nvPicPr>
          <p:cNvPr id="7" name="Picture 6" descr="A screenshot of a cell phone&#10;&#10;Description automatically generated">
            <a:extLst>
              <a:ext uri="{FF2B5EF4-FFF2-40B4-BE49-F238E27FC236}">
                <a16:creationId xmlns:a16="http://schemas.microsoft.com/office/drawing/2014/main" id="{E6C4DEF7-7B07-474C-B654-1A0AFDC16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942" y="990600"/>
            <a:ext cx="5194436" cy="5867400"/>
          </a:xfrm>
          <a:prstGeom prst="rect">
            <a:avLst/>
          </a:prstGeom>
        </p:spPr>
      </p:pic>
      <p:sp>
        <p:nvSpPr>
          <p:cNvPr id="8" name="Date Placeholder 7">
            <a:extLst>
              <a:ext uri="{FF2B5EF4-FFF2-40B4-BE49-F238E27FC236}">
                <a16:creationId xmlns:a16="http://schemas.microsoft.com/office/drawing/2014/main" id="{703D6749-1086-0849-B6D7-DCA459C2C8F9}"/>
              </a:ext>
            </a:extLst>
          </p:cNvPr>
          <p:cNvSpPr>
            <a:spLocks noGrp="1"/>
          </p:cNvSpPr>
          <p:nvPr>
            <p:ph type="dt" sz="half" idx="10"/>
          </p:nvPr>
        </p:nvSpPr>
        <p:spPr/>
        <p:txBody>
          <a:bodyPr/>
          <a:lstStyle/>
          <a:p>
            <a:fld id="{9AA8086A-C440-A343-9098-625D91F4CC16}" type="datetime13">
              <a:rPr lang="en-US" smtClean="0"/>
              <a:t>10:26:52 PM</a:t>
            </a:fld>
            <a:endParaRPr lang="en-US"/>
          </a:p>
        </p:txBody>
      </p:sp>
    </p:spTree>
    <p:extLst>
      <p:ext uri="{BB962C8B-B14F-4D97-AF65-F5344CB8AC3E}">
        <p14:creationId xmlns:p14="http://schemas.microsoft.com/office/powerpoint/2010/main" val="820009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63665"/>
            <a:ext cx="7198553" cy="3145825"/>
          </a:xfrm>
          <a:prstGeom prst="rect">
            <a:avLst/>
          </a:prstGeom>
          <a:noFill/>
          <a:ln>
            <a:noFill/>
          </a:ln>
          <a:effectLst/>
        </p:spPr>
      </p:pic>
      <p:sp>
        <p:nvSpPr>
          <p:cNvPr id="5" name="Rectangle 4"/>
          <p:cNvSpPr/>
          <p:nvPr/>
        </p:nvSpPr>
        <p:spPr>
          <a:xfrm>
            <a:off x="70521" y="188640"/>
            <a:ext cx="7494989" cy="830997"/>
          </a:xfrm>
          <a:prstGeom prst="rect">
            <a:avLst/>
          </a:prstGeom>
        </p:spPr>
        <p:txBody>
          <a:bodyPr wrap="square">
            <a:spAutoFit/>
          </a:bodyPr>
          <a:lstStyle/>
          <a:p>
            <a:pPr algn="ctr"/>
            <a:r>
              <a:rPr lang="en-US" sz="2400" b="1" dirty="0"/>
              <a:t>Separation of GFP and FITC signals using </a:t>
            </a:r>
          </a:p>
          <a:p>
            <a:pPr algn="ctr"/>
            <a:r>
              <a:rPr lang="en-US" sz="2400" b="1" dirty="0"/>
              <a:t>spectral cytometry</a:t>
            </a:r>
            <a:endParaRPr lang="fr-FR" sz="2400" b="1" dirty="0"/>
          </a:p>
        </p:txBody>
      </p:sp>
      <p:sp>
        <p:nvSpPr>
          <p:cNvPr id="6" name="Rectangle 5"/>
          <p:cNvSpPr/>
          <p:nvPr/>
        </p:nvSpPr>
        <p:spPr>
          <a:xfrm>
            <a:off x="6400800" y="4592161"/>
            <a:ext cx="2329420" cy="276999"/>
          </a:xfrm>
          <a:prstGeom prst="rect">
            <a:avLst/>
          </a:prstGeom>
        </p:spPr>
        <p:txBody>
          <a:bodyPr wrap="none">
            <a:spAutoFit/>
          </a:bodyPr>
          <a:lstStyle/>
          <a:p>
            <a:r>
              <a:rPr lang="en-US" sz="1200" dirty="0"/>
              <a:t>Data courtesy of W.C. Hyun (UCSF)</a:t>
            </a:r>
            <a:endParaRPr lang="fr-FR" sz="1200" dirty="0"/>
          </a:p>
        </p:txBody>
      </p:sp>
      <p:sp>
        <p:nvSpPr>
          <p:cNvPr id="7" name="Rectangle 6"/>
          <p:cNvSpPr/>
          <p:nvPr/>
        </p:nvSpPr>
        <p:spPr>
          <a:xfrm>
            <a:off x="527482" y="4869160"/>
            <a:ext cx="8712968" cy="1477328"/>
          </a:xfrm>
          <a:prstGeom prst="rect">
            <a:avLst/>
          </a:prstGeom>
        </p:spPr>
        <p:txBody>
          <a:bodyPr wrap="square">
            <a:spAutoFit/>
          </a:bodyPr>
          <a:lstStyle/>
          <a:p>
            <a:r>
              <a:rPr lang="fr-FR" sz="1800" dirty="0"/>
              <a:t>Hyperspectral cytometry </a:t>
            </a:r>
            <a:r>
              <a:rPr lang="fr-FR" sz="1800" dirty="0" err="1"/>
              <a:t>is</a:t>
            </a:r>
            <a:r>
              <a:rPr lang="fr-FR" sz="1800" dirty="0"/>
              <a:t> capable of </a:t>
            </a:r>
            <a:r>
              <a:rPr lang="fr-FR" sz="1800" dirty="0" err="1"/>
              <a:t>combining</a:t>
            </a:r>
            <a:r>
              <a:rPr lang="fr-FR" sz="1800" dirty="0"/>
              <a:t> the </a:t>
            </a:r>
            <a:r>
              <a:rPr lang="fr-FR" sz="1800" dirty="0" err="1"/>
              <a:t>channels</a:t>
            </a:r>
            <a:r>
              <a:rPr lang="fr-FR" sz="1800" dirty="0"/>
              <a:t> in the PMT to </a:t>
            </a:r>
            <a:r>
              <a:rPr lang="fr-FR" sz="1800" dirty="0" err="1"/>
              <a:t>form</a:t>
            </a:r>
            <a:r>
              <a:rPr lang="fr-FR" sz="1800" dirty="0"/>
              <a:t> “</a:t>
            </a:r>
            <a:r>
              <a:rPr lang="fr-FR" sz="1800" dirty="0" err="1"/>
              <a:t>virtual</a:t>
            </a:r>
            <a:r>
              <a:rPr lang="fr-FR" sz="1800" dirty="0"/>
              <a:t> </a:t>
            </a:r>
            <a:r>
              <a:rPr lang="fr-FR" sz="1800" dirty="0" err="1"/>
              <a:t>filters</a:t>
            </a:r>
            <a:r>
              <a:rPr lang="fr-FR" sz="1800" dirty="0"/>
              <a:t>” </a:t>
            </a:r>
          </a:p>
          <a:p>
            <a:pPr marL="742950" lvl="1" indent="-285750">
              <a:buFont typeface="Wingdings"/>
              <a:buChar char="è"/>
            </a:pPr>
            <a:r>
              <a:rPr lang="fr-FR" sz="1800" dirty="0" err="1"/>
              <a:t>Function</a:t>
            </a:r>
            <a:r>
              <a:rPr lang="fr-FR" sz="1800" dirty="0"/>
              <a:t> as a </a:t>
            </a:r>
            <a:r>
              <a:rPr lang="fr-FR" sz="1800" dirty="0" err="1"/>
              <a:t>regular</a:t>
            </a:r>
            <a:r>
              <a:rPr lang="fr-FR" sz="1800" dirty="0"/>
              <a:t> </a:t>
            </a:r>
            <a:r>
              <a:rPr lang="fr-FR" sz="1800" dirty="0" err="1"/>
              <a:t>polychromatic</a:t>
            </a:r>
            <a:r>
              <a:rPr lang="fr-FR" sz="1800" dirty="0"/>
              <a:t>  FC </a:t>
            </a:r>
          </a:p>
          <a:p>
            <a:pPr marL="742950" lvl="1" indent="-285750">
              <a:buFont typeface="Wingdings"/>
              <a:buChar char="è"/>
            </a:pPr>
            <a:r>
              <a:rPr lang="fr-FR" sz="1800" dirty="0" err="1"/>
              <a:t>Capability</a:t>
            </a:r>
            <a:r>
              <a:rPr lang="fr-FR" sz="1800" dirty="0"/>
              <a:t> of fine-</a:t>
            </a:r>
            <a:r>
              <a:rPr lang="fr-FR" sz="1800" dirty="0" err="1"/>
              <a:t>tuning</a:t>
            </a:r>
            <a:r>
              <a:rPr lang="fr-FR" sz="1800" dirty="0"/>
              <a:t> the </a:t>
            </a:r>
            <a:r>
              <a:rPr lang="fr-FR" sz="1800" dirty="0" err="1"/>
              <a:t>detection</a:t>
            </a:r>
            <a:r>
              <a:rPr lang="fr-FR" sz="1800" dirty="0"/>
              <a:t> to </a:t>
            </a:r>
            <a:r>
              <a:rPr lang="fr-FR" sz="1800" dirty="0" err="1"/>
              <a:t>adjust</a:t>
            </a:r>
            <a:r>
              <a:rPr lang="fr-FR" sz="1800" dirty="0"/>
              <a:t> for </a:t>
            </a:r>
            <a:r>
              <a:rPr lang="fr-FR" sz="1800" dirty="0" err="1"/>
              <a:t>particular</a:t>
            </a:r>
            <a:r>
              <a:rPr lang="fr-FR" sz="1800" dirty="0"/>
              <a:t> </a:t>
            </a:r>
            <a:r>
              <a:rPr lang="fr-FR" sz="1800" dirty="0" err="1"/>
              <a:t>staining</a:t>
            </a:r>
            <a:r>
              <a:rPr lang="fr-FR" sz="1800" dirty="0"/>
              <a:t> </a:t>
            </a:r>
            <a:r>
              <a:rPr lang="fr-FR" sz="1800" dirty="0" err="1"/>
              <a:t>strategies</a:t>
            </a:r>
            <a:r>
              <a:rPr lang="fr-FR" sz="1800" dirty="0"/>
              <a:t> as </a:t>
            </a:r>
            <a:r>
              <a:rPr lang="fr-FR" sz="1800" dirty="0" err="1"/>
              <a:t>well</a:t>
            </a:r>
            <a:r>
              <a:rPr lang="fr-FR" sz="1800" dirty="0"/>
              <a:t> as </a:t>
            </a:r>
            <a:r>
              <a:rPr lang="fr-FR" sz="1800" dirty="0" err="1"/>
              <a:t>problems</a:t>
            </a:r>
            <a:r>
              <a:rPr lang="fr-FR" sz="1800" dirty="0"/>
              <a:t> </a:t>
            </a:r>
            <a:r>
              <a:rPr lang="fr-FR" sz="1800" dirty="0" err="1"/>
              <a:t>with</a:t>
            </a:r>
            <a:r>
              <a:rPr lang="fr-FR" sz="1800" dirty="0"/>
              <a:t> label </a:t>
            </a:r>
            <a:r>
              <a:rPr lang="fr-FR" sz="1800" dirty="0" err="1"/>
              <a:t>intensities</a:t>
            </a:r>
            <a:r>
              <a:rPr lang="fr-FR" sz="1800" dirty="0"/>
              <a:t> or markers </a:t>
            </a:r>
            <a:r>
              <a:rPr lang="fr-FR" sz="1800" dirty="0" err="1"/>
              <a:t>abundances</a:t>
            </a:r>
            <a:r>
              <a:rPr lang="fr-FR" sz="1800" dirty="0"/>
              <a:t>. </a:t>
            </a:r>
          </a:p>
        </p:txBody>
      </p:sp>
      <p:sp>
        <p:nvSpPr>
          <p:cNvPr id="8" name="TextBox 7"/>
          <p:cNvSpPr txBox="1"/>
          <p:nvPr/>
        </p:nvSpPr>
        <p:spPr>
          <a:xfrm>
            <a:off x="6096000" y="6397506"/>
            <a:ext cx="2513830" cy="261610"/>
          </a:xfrm>
          <a:prstGeom prst="rect">
            <a:avLst/>
          </a:prstGeom>
          <a:noFill/>
        </p:spPr>
        <p:txBody>
          <a:bodyPr wrap="none" rtlCol="0">
            <a:spAutoFit/>
          </a:bodyPr>
          <a:lstStyle/>
          <a:p>
            <a:r>
              <a:rPr lang="en-US" sz="1100" dirty="0"/>
              <a:t>Slide taken from Sony publicity materials</a:t>
            </a:r>
          </a:p>
        </p:txBody>
      </p:sp>
      <p:sp>
        <p:nvSpPr>
          <p:cNvPr id="2" name="Date Placeholder 1">
            <a:extLst>
              <a:ext uri="{FF2B5EF4-FFF2-40B4-BE49-F238E27FC236}">
                <a16:creationId xmlns:a16="http://schemas.microsoft.com/office/drawing/2014/main" id="{50E24CFA-52EC-5D4D-B852-8AA34BBA31C4}"/>
              </a:ext>
            </a:extLst>
          </p:cNvPr>
          <p:cNvSpPr>
            <a:spLocks noGrp="1"/>
          </p:cNvSpPr>
          <p:nvPr>
            <p:ph type="dt" sz="half" idx="10"/>
          </p:nvPr>
        </p:nvSpPr>
        <p:spPr/>
        <p:txBody>
          <a:bodyPr/>
          <a:lstStyle/>
          <a:p>
            <a:fld id="{769630A6-7F9D-0A40-948A-1BBE5088F31D}" type="datetime13">
              <a:rPr lang="en-US" smtClean="0"/>
              <a:t>10:26:52 PM</a:t>
            </a:fld>
            <a:endParaRPr lang="en-US"/>
          </a:p>
        </p:txBody>
      </p:sp>
    </p:spTree>
    <p:extLst>
      <p:ext uri="{BB962C8B-B14F-4D97-AF65-F5344CB8AC3E}">
        <p14:creationId xmlns:p14="http://schemas.microsoft.com/office/powerpoint/2010/main" val="4025907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128"/>
            <a:ext cx="8229600" cy="715962"/>
          </a:xfrm>
        </p:spPr>
        <p:txBody>
          <a:bodyPr>
            <a:normAutofit fontScale="90000"/>
          </a:bodyPr>
          <a:lstStyle/>
          <a:p>
            <a:r>
              <a:rPr lang="en-US" dirty="0"/>
              <a:t>Sony Spectral Cytometer</a:t>
            </a:r>
          </a:p>
        </p:txBody>
      </p:sp>
      <p:sp>
        <p:nvSpPr>
          <p:cNvPr id="3" name="Content Placeholder 2"/>
          <p:cNvSpPr>
            <a:spLocks noGrp="1"/>
          </p:cNvSpPr>
          <p:nvPr>
            <p:ph idx="1"/>
          </p:nvPr>
        </p:nvSpPr>
        <p:spPr/>
        <p:txBody>
          <a:bodyPr/>
          <a:lstStyle/>
          <a:p>
            <a:endParaRPr lang="en-US"/>
          </a:p>
        </p:txBody>
      </p:sp>
      <p:pic>
        <p:nvPicPr>
          <p:cNvPr id="15363" name="Picture 3" descr="C:\image database Related\spectral\fluorescent protei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35768"/>
            <a:ext cx="9009571" cy="471609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181600" y="6477000"/>
            <a:ext cx="3827971" cy="369332"/>
          </a:xfrm>
          <a:prstGeom prst="rect">
            <a:avLst/>
          </a:prstGeom>
          <a:noFill/>
        </p:spPr>
        <p:txBody>
          <a:bodyPr wrap="none" rtlCol="0">
            <a:spAutoFit/>
          </a:bodyPr>
          <a:lstStyle/>
          <a:p>
            <a:r>
              <a:rPr lang="en-US" dirty="0"/>
              <a:t>Data from M. </a:t>
            </a:r>
            <a:r>
              <a:rPr lang="en-US" dirty="0" err="1"/>
              <a:t>Tomura</a:t>
            </a:r>
            <a:r>
              <a:rPr lang="en-US" dirty="0"/>
              <a:t>, Kyoto University</a:t>
            </a:r>
          </a:p>
        </p:txBody>
      </p:sp>
      <p:sp>
        <p:nvSpPr>
          <p:cNvPr id="5" name="TextBox 4"/>
          <p:cNvSpPr txBox="1"/>
          <p:nvPr/>
        </p:nvSpPr>
        <p:spPr>
          <a:xfrm>
            <a:off x="76200" y="6512028"/>
            <a:ext cx="3991349" cy="369332"/>
          </a:xfrm>
          <a:prstGeom prst="rect">
            <a:avLst/>
          </a:prstGeom>
          <a:noFill/>
        </p:spPr>
        <p:txBody>
          <a:bodyPr wrap="none" rtlCol="0">
            <a:spAutoFit/>
          </a:bodyPr>
          <a:lstStyle/>
          <a:p>
            <a:r>
              <a:rPr lang="en-US" dirty="0"/>
              <a:t>Slide taken from Sony publicity materials</a:t>
            </a:r>
          </a:p>
        </p:txBody>
      </p:sp>
      <p:sp>
        <p:nvSpPr>
          <p:cNvPr id="6" name="Date Placeholder 5">
            <a:extLst>
              <a:ext uri="{FF2B5EF4-FFF2-40B4-BE49-F238E27FC236}">
                <a16:creationId xmlns:a16="http://schemas.microsoft.com/office/drawing/2014/main" id="{4CE3956B-AE5A-8A47-99CB-52601312B011}"/>
              </a:ext>
            </a:extLst>
          </p:cNvPr>
          <p:cNvSpPr>
            <a:spLocks noGrp="1"/>
          </p:cNvSpPr>
          <p:nvPr>
            <p:ph type="dt" sz="half" idx="10"/>
          </p:nvPr>
        </p:nvSpPr>
        <p:spPr/>
        <p:txBody>
          <a:bodyPr/>
          <a:lstStyle/>
          <a:p>
            <a:fld id="{E967F70A-A6D2-5D42-9BB9-D1C5D0643CA2}" type="datetime13">
              <a:rPr lang="en-US" smtClean="0"/>
              <a:t>10:26:52 PM</a:t>
            </a:fld>
            <a:endParaRPr lang="en-US"/>
          </a:p>
        </p:txBody>
      </p:sp>
    </p:spTree>
    <p:extLst>
      <p:ext uri="{BB962C8B-B14F-4D97-AF65-F5344CB8AC3E}">
        <p14:creationId xmlns:p14="http://schemas.microsoft.com/office/powerpoint/2010/main" val="334603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7721"/>
            <a:ext cx="8686800" cy="537657"/>
          </a:xfrm>
        </p:spPr>
        <p:txBody>
          <a:bodyPr>
            <a:noAutofit/>
          </a:bodyPr>
          <a:lstStyle/>
          <a:p>
            <a:r>
              <a:rPr lang="en-US" sz="3200" dirty="0"/>
              <a:t>Sony Spectral Cytometer  - 12 color separation</a:t>
            </a:r>
          </a:p>
        </p:txBody>
      </p:sp>
      <p:sp>
        <p:nvSpPr>
          <p:cNvPr id="3" name="Content Placeholder 2"/>
          <p:cNvSpPr>
            <a:spLocks noGrp="1"/>
          </p:cNvSpPr>
          <p:nvPr>
            <p:ph idx="1"/>
          </p:nvPr>
        </p:nvSpPr>
        <p:spPr/>
        <p:txBody>
          <a:bodyPr/>
          <a:lstStyle/>
          <a:p>
            <a:endParaRPr lang="en-US"/>
          </a:p>
        </p:txBody>
      </p:sp>
      <p:pic>
        <p:nvPicPr>
          <p:cNvPr id="16386" name="Picture 2" descr="C:\image database Related\spectral\sony 12 col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 y="555378"/>
            <a:ext cx="8610600" cy="612677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0" y="6626423"/>
            <a:ext cx="3146887" cy="307777"/>
          </a:xfrm>
          <a:prstGeom prst="rect">
            <a:avLst/>
          </a:prstGeom>
          <a:noFill/>
        </p:spPr>
        <p:txBody>
          <a:bodyPr wrap="none" rtlCol="0">
            <a:spAutoFit/>
          </a:bodyPr>
          <a:lstStyle/>
          <a:p>
            <a:r>
              <a:rPr lang="en-US" sz="1400" dirty="0"/>
              <a:t>Slide taken from Sony publicity materials</a:t>
            </a:r>
          </a:p>
        </p:txBody>
      </p:sp>
      <p:sp>
        <p:nvSpPr>
          <p:cNvPr id="4" name="TextBox 3"/>
          <p:cNvSpPr txBox="1"/>
          <p:nvPr/>
        </p:nvSpPr>
        <p:spPr>
          <a:xfrm>
            <a:off x="3816041" y="6629400"/>
            <a:ext cx="5251759" cy="276999"/>
          </a:xfrm>
          <a:prstGeom prst="rect">
            <a:avLst/>
          </a:prstGeom>
          <a:noFill/>
        </p:spPr>
        <p:txBody>
          <a:bodyPr wrap="none" rtlCol="0">
            <a:spAutoFit/>
          </a:bodyPr>
          <a:lstStyle/>
          <a:p>
            <a:r>
              <a:rPr lang="en-US" sz="1200" dirty="0"/>
              <a:t>Data from </a:t>
            </a:r>
            <a:r>
              <a:rPr lang="en-US" sz="1200" dirty="0" err="1"/>
              <a:t>E.Watanabe</a:t>
            </a:r>
            <a:r>
              <a:rPr lang="en-US" sz="1200" dirty="0"/>
              <a:t>, Y. </a:t>
            </a:r>
            <a:r>
              <a:rPr lang="en-US" sz="1200" dirty="0" err="1"/>
              <a:t>Nakamuci</a:t>
            </a:r>
            <a:r>
              <a:rPr lang="en-US" sz="1200" dirty="0"/>
              <a:t>, N. Watanabe and H. </a:t>
            </a:r>
            <a:r>
              <a:rPr lang="en-US" sz="1200" dirty="0" err="1"/>
              <a:t>Nakamuchi</a:t>
            </a:r>
            <a:r>
              <a:rPr lang="en-US" sz="1200" dirty="0"/>
              <a:t>, Univ. Tokyo</a:t>
            </a:r>
          </a:p>
        </p:txBody>
      </p:sp>
      <p:sp>
        <p:nvSpPr>
          <p:cNvPr id="6" name="Date Placeholder 5">
            <a:extLst>
              <a:ext uri="{FF2B5EF4-FFF2-40B4-BE49-F238E27FC236}">
                <a16:creationId xmlns:a16="http://schemas.microsoft.com/office/drawing/2014/main" id="{7F0838C5-5800-7B41-8FEE-1CD34260B0B3}"/>
              </a:ext>
            </a:extLst>
          </p:cNvPr>
          <p:cNvSpPr>
            <a:spLocks noGrp="1"/>
          </p:cNvSpPr>
          <p:nvPr>
            <p:ph type="dt" sz="half" idx="10"/>
          </p:nvPr>
        </p:nvSpPr>
        <p:spPr/>
        <p:txBody>
          <a:bodyPr/>
          <a:lstStyle/>
          <a:p>
            <a:fld id="{2C180034-9FD4-4347-8B15-6F2D742534CB}" type="datetime13">
              <a:rPr lang="en-US" smtClean="0"/>
              <a:t>10:26:52 PM</a:t>
            </a:fld>
            <a:endParaRPr lang="en-US"/>
          </a:p>
        </p:txBody>
      </p:sp>
    </p:spTree>
    <p:extLst>
      <p:ext uri="{BB962C8B-B14F-4D97-AF65-F5344CB8AC3E}">
        <p14:creationId xmlns:p14="http://schemas.microsoft.com/office/powerpoint/2010/main" val="142859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8353-D623-6945-910B-EBB362D9E6FB}"/>
              </a:ext>
            </a:extLst>
          </p:cNvPr>
          <p:cNvSpPr>
            <a:spLocks noGrp="1"/>
          </p:cNvSpPr>
          <p:nvPr>
            <p:ph type="title"/>
          </p:nvPr>
        </p:nvSpPr>
        <p:spPr/>
        <p:txBody>
          <a:bodyPr/>
          <a:lstStyle/>
          <a:p>
            <a:endParaRPr lang="en-US"/>
          </a:p>
        </p:txBody>
      </p:sp>
      <p:pic>
        <p:nvPicPr>
          <p:cNvPr id="5" name="Content Placeholder 4" descr="A picture containing white&#10;&#10;Description automatically generated">
            <a:extLst>
              <a:ext uri="{FF2B5EF4-FFF2-40B4-BE49-F238E27FC236}">
                <a16:creationId xmlns:a16="http://schemas.microsoft.com/office/drawing/2014/main" id="{F030CEE4-50B9-B141-9DEA-27A9331F8E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48788"/>
            <a:ext cx="6281604" cy="6560423"/>
          </a:xfrm>
        </p:spPr>
      </p:pic>
      <p:sp>
        <p:nvSpPr>
          <p:cNvPr id="6" name="Date Placeholder 5">
            <a:extLst>
              <a:ext uri="{FF2B5EF4-FFF2-40B4-BE49-F238E27FC236}">
                <a16:creationId xmlns:a16="http://schemas.microsoft.com/office/drawing/2014/main" id="{889FADD8-84FB-BE47-BBF4-C28377B7D8E7}"/>
              </a:ext>
            </a:extLst>
          </p:cNvPr>
          <p:cNvSpPr>
            <a:spLocks noGrp="1"/>
          </p:cNvSpPr>
          <p:nvPr>
            <p:ph type="dt" sz="half" idx="10"/>
          </p:nvPr>
        </p:nvSpPr>
        <p:spPr/>
        <p:txBody>
          <a:bodyPr/>
          <a:lstStyle/>
          <a:p>
            <a:fld id="{25906FD0-1EAE-5A4B-8A0E-9DC22B273FA6}" type="datetime13">
              <a:rPr lang="en-US" smtClean="0"/>
              <a:t>10:26:52 PM</a:t>
            </a:fld>
            <a:endParaRPr lang="en-US"/>
          </a:p>
        </p:txBody>
      </p:sp>
    </p:spTree>
    <p:extLst>
      <p:ext uri="{BB962C8B-B14F-4D97-AF65-F5344CB8AC3E}">
        <p14:creationId xmlns:p14="http://schemas.microsoft.com/office/powerpoint/2010/main" val="1119257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FABC0-EDEC-F74F-AA22-9BFC9F7A457E}"/>
              </a:ext>
            </a:extLst>
          </p:cNvPr>
          <p:cNvSpPr>
            <a:spLocks noGrp="1"/>
          </p:cNvSpPr>
          <p:nvPr>
            <p:ph type="title"/>
          </p:nvPr>
        </p:nvSpPr>
        <p:spPr/>
        <p:txBody>
          <a:bodyPr>
            <a:normAutofit fontScale="90000"/>
          </a:bodyPr>
          <a:lstStyle/>
          <a:p>
            <a:r>
              <a:rPr lang="en-US" dirty="0"/>
              <a:t>Sony announced 40+ color spectral flow cytometer in June 2019</a:t>
            </a:r>
          </a:p>
        </p:txBody>
      </p:sp>
      <p:pic>
        <p:nvPicPr>
          <p:cNvPr id="4" name="Content Placeholder 3">
            <a:extLst>
              <a:ext uri="{FF2B5EF4-FFF2-40B4-BE49-F238E27FC236}">
                <a16:creationId xmlns:a16="http://schemas.microsoft.com/office/drawing/2014/main" id="{288DD997-90EA-9047-AE3F-3FEC5997949F}"/>
              </a:ext>
            </a:extLst>
          </p:cNvPr>
          <p:cNvPicPr>
            <a:picLocks noGrp="1" noChangeAspect="1"/>
          </p:cNvPicPr>
          <p:nvPr>
            <p:ph idx="1"/>
          </p:nvPr>
        </p:nvPicPr>
        <p:blipFill>
          <a:blip r:embed="rId2"/>
          <a:stretch>
            <a:fillRect/>
          </a:stretch>
        </p:blipFill>
        <p:spPr>
          <a:xfrm>
            <a:off x="346105" y="1676400"/>
            <a:ext cx="4200495" cy="3230563"/>
          </a:xfrm>
        </p:spPr>
      </p:pic>
      <p:sp>
        <p:nvSpPr>
          <p:cNvPr id="5" name="TextBox 4">
            <a:extLst>
              <a:ext uri="{FF2B5EF4-FFF2-40B4-BE49-F238E27FC236}">
                <a16:creationId xmlns:a16="http://schemas.microsoft.com/office/drawing/2014/main" id="{771CCA4D-7957-FD43-8229-FABFBAAD1E0F}"/>
              </a:ext>
            </a:extLst>
          </p:cNvPr>
          <p:cNvSpPr txBox="1"/>
          <p:nvPr/>
        </p:nvSpPr>
        <p:spPr>
          <a:xfrm>
            <a:off x="5867400" y="5486400"/>
            <a:ext cx="2995692" cy="369332"/>
          </a:xfrm>
          <a:prstGeom prst="rect">
            <a:avLst/>
          </a:prstGeom>
          <a:noFill/>
        </p:spPr>
        <p:txBody>
          <a:bodyPr wrap="none" rtlCol="0">
            <a:spAutoFit/>
          </a:bodyPr>
          <a:lstStyle/>
          <a:p>
            <a:r>
              <a:rPr lang="en-US" dirty="0"/>
              <a:t>ID7000 Spectral Cell Analyzer</a:t>
            </a:r>
          </a:p>
        </p:txBody>
      </p:sp>
      <p:pic>
        <p:nvPicPr>
          <p:cNvPr id="6" name="Picture 5">
            <a:extLst>
              <a:ext uri="{FF2B5EF4-FFF2-40B4-BE49-F238E27FC236}">
                <a16:creationId xmlns:a16="http://schemas.microsoft.com/office/drawing/2014/main" id="{AC3ADACB-EB8B-AF48-A034-60533CDC37E3}"/>
              </a:ext>
            </a:extLst>
          </p:cNvPr>
          <p:cNvPicPr>
            <a:picLocks noChangeAspect="1"/>
          </p:cNvPicPr>
          <p:nvPr/>
        </p:nvPicPr>
        <p:blipFill>
          <a:blip r:embed="rId3"/>
          <a:stretch>
            <a:fillRect/>
          </a:stretch>
        </p:blipFill>
        <p:spPr>
          <a:xfrm>
            <a:off x="4744525" y="1905000"/>
            <a:ext cx="4226169" cy="2667000"/>
          </a:xfrm>
          <a:prstGeom prst="rect">
            <a:avLst/>
          </a:prstGeom>
        </p:spPr>
      </p:pic>
      <p:sp>
        <p:nvSpPr>
          <p:cNvPr id="7" name="Date Placeholder 6">
            <a:extLst>
              <a:ext uri="{FF2B5EF4-FFF2-40B4-BE49-F238E27FC236}">
                <a16:creationId xmlns:a16="http://schemas.microsoft.com/office/drawing/2014/main" id="{FCF2B16D-7508-1B4E-8302-95C2AC2A3BC1}"/>
              </a:ext>
            </a:extLst>
          </p:cNvPr>
          <p:cNvSpPr>
            <a:spLocks noGrp="1"/>
          </p:cNvSpPr>
          <p:nvPr>
            <p:ph type="dt" sz="half" idx="10"/>
          </p:nvPr>
        </p:nvSpPr>
        <p:spPr/>
        <p:txBody>
          <a:bodyPr/>
          <a:lstStyle/>
          <a:p>
            <a:fld id="{B3D864E7-B1C3-854E-BC3C-4BD06E078F84}" type="datetime13">
              <a:rPr lang="en-US" smtClean="0"/>
              <a:t>10:26:52 PM</a:t>
            </a:fld>
            <a:endParaRPr lang="en-US"/>
          </a:p>
        </p:txBody>
      </p:sp>
    </p:spTree>
    <p:extLst>
      <p:ext uri="{BB962C8B-B14F-4D97-AF65-F5344CB8AC3E}">
        <p14:creationId xmlns:p14="http://schemas.microsoft.com/office/powerpoint/2010/main" val="1852832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166018"/>
            <a:ext cx="8839200" cy="4525963"/>
          </a:xfrm>
        </p:spPr>
        <p:txBody>
          <a:bodyPr>
            <a:normAutofit lnSpcReduction="10000"/>
          </a:bodyPr>
          <a:lstStyle/>
          <a:p>
            <a:r>
              <a:rPr lang="en-US" sz="3600" dirty="0"/>
              <a:t>“Spreading” – low intensity populations change shape </a:t>
            </a:r>
          </a:p>
          <a:p>
            <a:r>
              <a:rPr lang="en-US" sz="3600" dirty="0"/>
              <a:t>Some events fall below zero representing negative abundance</a:t>
            </a:r>
          </a:p>
          <a:p>
            <a:endParaRPr lang="en-US" sz="3600" dirty="0"/>
          </a:p>
          <a:p>
            <a:r>
              <a:rPr lang="en-US" sz="3600" dirty="0"/>
              <a:t>We are told that this is “</a:t>
            </a:r>
            <a:r>
              <a:rPr lang="en-US" sz="3600" b="1" dirty="0">
                <a:solidFill>
                  <a:srgbClr val="926255"/>
                </a:solidFill>
              </a:rPr>
              <a:t>because compensation is a subtractive process”</a:t>
            </a:r>
          </a:p>
          <a:p>
            <a:r>
              <a:rPr lang="en-US" sz="3600" dirty="0"/>
              <a:t>We are told “</a:t>
            </a:r>
            <a:r>
              <a:rPr lang="en-US" sz="3600" b="1" dirty="0">
                <a:solidFill>
                  <a:schemeClr val="accent3">
                    <a:lumMod val="75000"/>
                  </a:schemeClr>
                </a:solidFill>
              </a:rPr>
              <a:t>this is because of noise”</a:t>
            </a:r>
            <a:r>
              <a:rPr lang="en-US" sz="3600" dirty="0"/>
              <a:t>. </a:t>
            </a:r>
          </a:p>
        </p:txBody>
      </p:sp>
      <p:sp>
        <p:nvSpPr>
          <p:cNvPr id="2" name="Title 1"/>
          <p:cNvSpPr>
            <a:spLocks noGrp="1"/>
          </p:cNvSpPr>
          <p:nvPr>
            <p:ph type="title"/>
          </p:nvPr>
        </p:nvSpPr>
        <p:spPr>
          <a:xfrm>
            <a:off x="0" y="274638"/>
            <a:ext cx="9067800" cy="639762"/>
          </a:xfrm>
        </p:spPr>
        <p:txBody>
          <a:bodyPr>
            <a:noAutofit/>
          </a:bodyPr>
          <a:lstStyle/>
          <a:p>
            <a:r>
              <a:rPr lang="en-US" sz="3600" b="1" dirty="0"/>
              <a:t>Polychromatic Cytometry not so perfect!</a:t>
            </a:r>
            <a:br>
              <a:rPr lang="en-US" sz="3600" b="1" dirty="0"/>
            </a:br>
            <a:r>
              <a:rPr lang="en-US" sz="3200" b="1" dirty="0"/>
              <a:t>Fundamental problems with compensation</a:t>
            </a:r>
          </a:p>
        </p:txBody>
      </p:sp>
      <p:sp>
        <p:nvSpPr>
          <p:cNvPr id="3" name="Date Placeholder 2"/>
          <p:cNvSpPr>
            <a:spLocks noGrp="1"/>
          </p:cNvSpPr>
          <p:nvPr>
            <p:ph type="dt" sz="half" idx="10"/>
          </p:nvPr>
        </p:nvSpPr>
        <p:spPr/>
        <p:txBody>
          <a:bodyPr/>
          <a:lstStyle/>
          <a:p>
            <a:fld id="{F9C20836-F3C6-9842-8DB6-65CB6DBB4C84}" type="datetime13">
              <a:rPr lang="en-US" smtClean="0"/>
              <a:t>10:26:52 PM</a:t>
            </a:fld>
            <a:endParaRPr lang="en-US" dirty="0"/>
          </a:p>
        </p:txBody>
      </p:sp>
    </p:spTree>
    <p:extLst>
      <p:ext uri="{BB962C8B-B14F-4D97-AF65-F5344CB8AC3E}">
        <p14:creationId xmlns:p14="http://schemas.microsoft.com/office/powerpoint/2010/main" val="4079067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371600"/>
            <a:ext cx="8686800" cy="2286000"/>
          </a:xfrm>
        </p:spPr>
        <p:txBody>
          <a:bodyPr>
            <a:noAutofit/>
          </a:bodyPr>
          <a:lstStyle/>
          <a:p>
            <a:r>
              <a:rPr lang="en-US" sz="3600" dirty="0"/>
              <a:t>Spectral cytometry recovers </a:t>
            </a:r>
            <a:r>
              <a:rPr lang="en-US" sz="3600" u="sng" dirty="0"/>
              <a:t>all</a:t>
            </a:r>
            <a:r>
              <a:rPr lang="en-US" sz="3600" dirty="0"/>
              <a:t> the signal</a:t>
            </a:r>
          </a:p>
          <a:p>
            <a:r>
              <a:rPr lang="en-US" sz="3600" dirty="0"/>
              <a:t>If we model the noise distribution properly, we may be able to </a:t>
            </a:r>
            <a:r>
              <a:rPr lang="en-US" sz="3600" u="sng" dirty="0"/>
              <a:t>avoid spreading</a:t>
            </a:r>
            <a:r>
              <a:rPr lang="en-US" sz="3600" dirty="0"/>
              <a:t> after unmixing.</a:t>
            </a:r>
          </a:p>
          <a:p>
            <a:r>
              <a:rPr lang="en-US" sz="3600" dirty="0"/>
              <a:t>Inaccuracies </a:t>
            </a:r>
            <a:r>
              <a:rPr lang="pl-PL" sz="3600" dirty="0"/>
              <a:t>in</a:t>
            </a:r>
            <a:r>
              <a:rPr lang="en-US" sz="3600" dirty="0"/>
              <a:t> </a:t>
            </a:r>
            <a:r>
              <a:rPr lang="pl-PL" sz="3600" dirty="0"/>
              <a:t>the </a:t>
            </a:r>
            <a:r>
              <a:rPr lang="en-US" sz="3600" dirty="0"/>
              <a:t>estimation can be addressed by Bayesian approaches</a:t>
            </a:r>
          </a:p>
          <a:p>
            <a:endParaRPr lang="en-US" sz="3600" dirty="0"/>
          </a:p>
          <a:p>
            <a:pPr>
              <a:buNone/>
            </a:pPr>
            <a:r>
              <a:rPr lang="en-US" sz="3600" dirty="0"/>
              <a:t> </a:t>
            </a:r>
          </a:p>
        </p:txBody>
      </p:sp>
      <p:sp>
        <p:nvSpPr>
          <p:cNvPr id="3" name="Title 2"/>
          <p:cNvSpPr>
            <a:spLocks noGrp="1"/>
          </p:cNvSpPr>
          <p:nvPr>
            <p:ph type="title"/>
          </p:nvPr>
        </p:nvSpPr>
        <p:spPr/>
        <p:txBody>
          <a:bodyPr/>
          <a:lstStyle/>
          <a:p>
            <a:r>
              <a:rPr lang="en-US" b="1" dirty="0"/>
              <a:t>What have we learned?</a:t>
            </a:r>
          </a:p>
        </p:txBody>
      </p:sp>
      <p:sp>
        <p:nvSpPr>
          <p:cNvPr id="4" name="Date Placeholder 3"/>
          <p:cNvSpPr>
            <a:spLocks noGrp="1"/>
          </p:cNvSpPr>
          <p:nvPr>
            <p:ph type="dt" sz="half" idx="10"/>
          </p:nvPr>
        </p:nvSpPr>
        <p:spPr/>
        <p:txBody>
          <a:bodyPr/>
          <a:lstStyle/>
          <a:p>
            <a:fld id="{D6D3DDEA-5A3A-E649-A19A-8B8202D25112}" type="datetime13">
              <a:rPr lang="en-US" smtClean="0"/>
              <a:t>10:26:52 PM</a:t>
            </a:fld>
            <a:endParaRPr lang="en-US" dirty="0"/>
          </a:p>
        </p:txBody>
      </p:sp>
    </p:spTree>
    <p:extLst>
      <p:ext uri="{BB962C8B-B14F-4D97-AF65-F5344CB8AC3E}">
        <p14:creationId xmlns:p14="http://schemas.microsoft.com/office/powerpoint/2010/main" val="2133597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639762"/>
          </a:xfrm>
        </p:spPr>
        <p:txBody>
          <a:bodyPr>
            <a:normAutofit fontScale="90000"/>
          </a:bodyPr>
          <a:lstStyle/>
          <a:p>
            <a:r>
              <a:rPr lang="en-US" dirty="0"/>
              <a:t>Summary</a:t>
            </a:r>
          </a:p>
        </p:txBody>
      </p:sp>
      <p:sp>
        <p:nvSpPr>
          <p:cNvPr id="3" name="Content Placeholder 2"/>
          <p:cNvSpPr>
            <a:spLocks noGrp="1"/>
          </p:cNvSpPr>
          <p:nvPr>
            <p:ph idx="1"/>
          </p:nvPr>
        </p:nvSpPr>
        <p:spPr>
          <a:xfrm>
            <a:off x="0" y="609600"/>
            <a:ext cx="9144000" cy="4525963"/>
          </a:xfrm>
        </p:spPr>
        <p:txBody>
          <a:bodyPr>
            <a:noAutofit/>
          </a:bodyPr>
          <a:lstStyle/>
          <a:p>
            <a:endParaRPr lang="en-US" sz="2400" dirty="0"/>
          </a:p>
          <a:p>
            <a:r>
              <a:rPr lang="en-US" sz="2400" dirty="0"/>
              <a:t>Spectral Cytometry is a very attractive alternative for many flow cytometry experiments</a:t>
            </a:r>
          </a:p>
          <a:p>
            <a:r>
              <a:rPr lang="en-US" sz="2400" dirty="0"/>
              <a:t>It opens up many alternatives that are </a:t>
            </a:r>
            <a:r>
              <a:rPr lang="en-US" sz="2400" b="1" dirty="0"/>
              <a:t>NOT</a:t>
            </a:r>
            <a:r>
              <a:rPr lang="en-US" sz="2400" dirty="0"/>
              <a:t> available with traditional flow cytometers</a:t>
            </a:r>
          </a:p>
          <a:p>
            <a:r>
              <a:rPr lang="en-US" sz="2400" dirty="0"/>
              <a:t>High throughput flow cytometry is not only possible, there are significant advantages for many screening assay systems</a:t>
            </a:r>
          </a:p>
          <a:p>
            <a:r>
              <a:rPr lang="en-US" sz="2400" dirty="0"/>
              <a:t>Flow cytometry can collect very high content data in a </a:t>
            </a:r>
            <a:r>
              <a:rPr lang="en-US" sz="2400" b="1" u="sng" dirty="0"/>
              <a:t>systems biology mode</a:t>
            </a:r>
          </a:p>
          <a:p>
            <a:r>
              <a:rPr lang="en-US" sz="2400" dirty="0"/>
              <a:t>New classification tools allow us to enhance the analytical process and assist in identifying signaling pathways</a:t>
            </a:r>
          </a:p>
          <a:p>
            <a:r>
              <a:rPr lang="en-US" sz="2400" dirty="0"/>
              <a:t>For analysis of these complex data sets – the complexity can be “</a:t>
            </a:r>
            <a:r>
              <a:rPr lang="en-US" sz="2400" i="1" dirty="0"/>
              <a:t>under the hood</a:t>
            </a:r>
            <a:r>
              <a:rPr lang="en-US" sz="2400" dirty="0"/>
              <a:t>”, but must be easy, interactive and accurate</a:t>
            </a:r>
          </a:p>
          <a:p>
            <a:endParaRPr lang="en-US" sz="2400" dirty="0"/>
          </a:p>
          <a:p>
            <a:endParaRPr lang="en-US" sz="2400" dirty="0"/>
          </a:p>
          <a:p>
            <a:endParaRPr lang="en-US" sz="2400" dirty="0"/>
          </a:p>
        </p:txBody>
      </p:sp>
      <p:sp>
        <p:nvSpPr>
          <p:cNvPr id="4" name="Date Placeholder 3"/>
          <p:cNvSpPr>
            <a:spLocks noGrp="1"/>
          </p:cNvSpPr>
          <p:nvPr>
            <p:ph type="dt" sz="half" idx="10"/>
          </p:nvPr>
        </p:nvSpPr>
        <p:spPr/>
        <p:txBody>
          <a:bodyPr/>
          <a:lstStyle/>
          <a:p>
            <a:fld id="{D70E2562-8E77-9D49-82B1-FC0E43587309}" type="datetime13">
              <a:rPr lang="en-US" smtClean="0"/>
              <a:t>10:26:52 PM</a:t>
            </a:fld>
            <a:endParaRPr lang="en-US" dirty="0"/>
          </a:p>
        </p:txBody>
      </p:sp>
    </p:spTree>
    <p:extLst>
      <p:ext uri="{BB962C8B-B14F-4D97-AF65-F5344CB8AC3E}">
        <p14:creationId xmlns:p14="http://schemas.microsoft.com/office/powerpoint/2010/main" val="3297816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0"/>
            <a:ext cx="7772400" cy="792162"/>
          </a:xfrm>
        </p:spPr>
        <p:txBody>
          <a:bodyPr/>
          <a:lstStyle/>
          <a:p>
            <a:r>
              <a:rPr lang="en-US" dirty="0"/>
              <a:t>Thank you</a:t>
            </a:r>
          </a:p>
        </p:txBody>
      </p:sp>
      <p:sp>
        <p:nvSpPr>
          <p:cNvPr id="8" name="TextBox 7"/>
          <p:cNvSpPr txBox="1"/>
          <p:nvPr/>
        </p:nvSpPr>
        <p:spPr>
          <a:xfrm>
            <a:off x="1219200" y="2743200"/>
            <a:ext cx="5943600" cy="1754327"/>
          </a:xfrm>
          <a:prstGeom prst="rect">
            <a:avLst/>
          </a:prstGeom>
          <a:noFill/>
        </p:spPr>
        <p:txBody>
          <a:bodyPr wrap="square" rtlCol="0">
            <a:spAutoFit/>
          </a:bodyPr>
          <a:lstStyle/>
          <a:p>
            <a:r>
              <a:rPr lang="en-US" sz="2400" i="1" dirty="0"/>
              <a:t>Purdue University </a:t>
            </a:r>
            <a:r>
              <a:rPr lang="en-US" sz="2400" i="1" dirty="0" err="1"/>
              <a:t>Cytometry</a:t>
            </a:r>
            <a:r>
              <a:rPr lang="en-US" sz="2400" i="1" dirty="0"/>
              <a:t> Laboratories</a:t>
            </a:r>
          </a:p>
          <a:p>
            <a:endParaRPr lang="en-US" sz="2000" i="1" dirty="0"/>
          </a:p>
          <a:p>
            <a:endParaRPr lang="en-US" sz="2000" i="1" dirty="0"/>
          </a:p>
          <a:p>
            <a:r>
              <a:rPr lang="en-US" sz="2000" i="1" dirty="0"/>
              <a:t>Home of the Purdue Cytometry Discussion List</a:t>
            </a:r>
          </a:p>
          <a:p>
            <a:pPr algn="ctr"/>
            <a:r>
              <a:rPr lang="en-US" sz="2400" i="1" dirty="0" err="1">
                <a:solidFill>
                  <a:srgbClr val="0000FF"/>
                </a:solidFill>
              </a:rPr>
              <a:t>cytometry@lists.purdue.edu</a:t>
            </a:r>
            <a:endParaRPr lang="en-US" sz="2400" i="1" dirty="0">
              <a:solidFill>
                <a:srgbClr val="0000FF"/>
              </a:solidFill>
            </a:endParaRPr>
          </a:p>
        </p:txBody>
      </p:sp>
      <p:pic>
        <p:nvPicPr>
          <p:cNvPr id="9" name="Picture 8" descr="puclnew very small.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590800"/>
            <a:ext cx="1905000" cy="922021"/>
          </a:xfrm>
          <a:prstGeom prst="rect">
            <a:avLst/>
          </a:prstGeom>
        </p:spPr>
      </p:pic>
      <p:pic>
        <p:nvPicPr>
          <p:cNvPr id="11" name="Picture 10" descr="twitter logo-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5715000"/>
            <a:ext cx="990600" cy="990600"/>
          </a:xfrm>
          <a:prstGeom prst="rect">
            <a:avLst/>
          </a:prstGeom>
        </p:spPr>
      </p:pic>
      <p:pic>
        <p:nvPicPr>
          <p:cNvPr id="12" name="Picture 11" descr="youtube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922" y="6096000"/>
            <a:ext cx="1283043" cy="560149"/>
          </a:xfrm>
          <a:prstGeom prst="rect">
            <a:avLst/>
          </a:prstGeom>
        </p:spPr>
      </p:pic>
      <p:sp>
        <p:nvSpPr>
          <p:cNvPr id="13" name="TextBox 12"/>
          <p:cNvSpPr txBox="1"/>
          <p:nvPr/>
        </p:nvSpPr>
        <p:spPr>
          <a:xfrm>
            <a:off x="3733800" y="6096000"/>
            <a:ext cx="2439402" cy="461665"/>
          </a:xfrm>
          <a:prstGeom prst="rect">
            <a:avLst/>
          </a:prstGeom>
          <a:noFill/>
        </p:spPr>
        <p:txBody>
          <a:bodyPr wrap="none" rtlCol="0">
            <a:spAutoFit/>
          </a:bodyPr>
          <a:lstStyle/>
          <a:p>
            <a:r>
              <a:rPr lang="en-US" sz="2400" b="1" i="1" dirty="0">
                <a:solidFill>
                  <a:srgbClr val="FF0000"/>
                </a:solidFill>
              </a:rPr>
              <a:t>@</a:t>
            </a:r>
            <a:r>
              <a:rPr lang="en-US" sz="2400" b="1" i="1" dirty="0" err="1">
                <a:solidFill>
                  <a:srgbClr val="FF0000"/>
                </a:solidFill>
              </a:rPr>
              <a:t>Cytometryman</a:t>
            </a:r>
            <a:endParaRPr lang="en-US" sz="2400" b="1" i="1" dirty="0">
              <a:solidFill>
                <a:srgbClr val="FF0000"/>
              </a:solidFill>
            </a:endParaRPr>
          </a:p>
        </p:txBody>
      </p:sp>
      <p:sp>
        <p:nvSpPr>
          <p:cNvPr id="3" name="Date Placeholder 2">
            <a:extLst>
              <a:ext uri="{FF2B5EF4-FFF2-40B4-BE49-F238E27FC236}">
                <a16:creationId xmlns:a16="http://schemas.microsoft.com/office/drawing/2014/main" id="{58596694-9F04-E749-9454-F65D403BF10D}"/>
              </a:ext>
            </a:extLst>
          </p:cNvPr>
          <p:cNvSpPr>
            <a:spLocks noGrp="1"/>
          </p:cNvSpPr>
          <p:nvPr>
            <p:ph type="dt" sz="half" idx="10"/>
          </p:nvPr>
        </p:nvSpPr>
        <p:spPr/>
        <p:txBody>
          <a:bodyPr/>
          <a:lstStyle/>
          <a:p>
            <a:fld id="{9A6C8DF2-FC05-6945-8BA0-40E892A60E6C}" type="datetime13">
              <a:rPr lang="en-US" smtClean="0"/>
              <a:t>10:26:52 PM</a:t>
            </a:fld>
            <a:endParaRPr lang="en-US"/>
          </a:p>
        </p:txBody>
      </p:sp>
    </p:spTree>
    <p:extLst>
      <p:ext uri="{BB962C8B-B14F-4D97-AF65-F5344CB8AC3E}">
        <p14:creationId xmlns:p14="http://schemas.microsoft.com/office/powerpoint/2010/main" val="1985744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97" y="762000"/>
            <a:ext cx="8534400" cy="1143000"/>
          </a:xfrm>
        </p:spPr>
        <p:txBody>
          <a:bodyPr>
            <a:normAutofit fontScale="90000"/>
          </a:bodyPr>
          <a:lstStyle/>
          <a:p>
            <a:r>
              <a:rPr lang="en-US" dirty="0"/>
              <a:t>So spectral technology allows you to  </a:t>
            </a:r>
            <a:r>
              <a:rPr lang="en-US"/>
              <a:t>measure virtually any </a:t>
            </a:r>
            <a:r>
              <a:rPr lang="en-US" dirty="0"/>
              <a:t>color without changing any filters</a:t>
            </a:r>
          </a:p>
        </p:txBody>
      </p:sp>
      <p:sp>
        <p:nvSpPr>
          <p:cNvPr id="3" name="TextBox 2"/>
          <p:cNvSpPr txBox="1"/>
          <p:nvPr/>
        </p:nvSpPr>
        <p:spPr>
          <a:xfrm>
            <a:off x="762000" y="2362200"/>
            <a:ext cx="7760395" cy="4339650"/>
          </a:xfrm>
          <a:prstGeom prst="rect">
            <a:avLst/>
          </a:prstGeom>
          <a:noFill/>
        </p:spPr>
        <p:txBody>
          <a:bodyPr wrap="none" rtlCol="0">
            <a:spAutoFit/>
          </a:bodyPr>
          <a:lstStyle/>
          <a:p>
            <a:r>
              <a:rPr lang="en-US" sz="13800" dirty="0">
                <a:solidFill>
                  <a:srgbClr val="8000FF"/>
                </a:solidFill>
              </a:rPr>
              <a:t>S</a:t>
            </a:r>
            <a:r>
              <a:rPr lang="en-US" sz="13800" dirty="0">
                <a:solidFill>
                  <a:srgbClr val="CC66FF"/>
                </a:solidFill>
              </a:rPr>
              <a:t>p</a:t>
            </a:r>
            <a:r>
              <a:rPr lang="en-US" sz="13800" dirty="0">
                <a:solidFill>
                  <a:srgbClr val="0000FF"/>
                </a:solidFill>
              </a:rPr>
              <a:t>e</a:t>
            </a:r>
            <a:r>
              <a:rPr lang="en-US" sz="13800" dirty="0">
                <a:solidFill>
                  <a:srgbClr val="0080FF"/>
                </a:solidFill>
              </a:rPr>
              <a:t>c</a:t>
            </a:r>
            <a:r>
              <a:rPr lang="en-US" sz="13800" dirty="0">
                <a:solidFill>
                  <a:srgbClr val="66CCFF"/>
                </a:solidFill>
              </a:rPr>
              <a:t>t</a:t>
            </a:r>
            <a:r>
              <a:rPr lang="en-US" sz="13800" dirty="0">
                <a:solidFill>
                  <a:srgbClr val="66FFFF"/>
                </a:solidFill>
              </a:rPr>
              <a:t>r</a:t>
            </a:r>
            <a:r>
              <a:rPr lang="en-US" sz="13800" dirty="0">
                <a:solidFill>
                  <a:srgbClr val="66FFCC"/>
                </a:solidFill>
              </a:rPr>
              <a:t>a</a:t>
            </a:r>
            <a:r>
              <a:rPr lang="en-US" sz="13800" dirty="0">
                <a:solidFill>
                  <a:srgbClr val="66FF66"/>
                </a:solidFill>
              </a:rPr>
              <a:t>l</a:t>
            </a:r>
            <a:r>
              <a:rPr lang="en-US" sz="13800" dirty="0"/>
              <a:t> </a:t>
            </a:r>
          </a:p>
          <a:p>
            <a:r>
              <a:rPr lang="en-US" sz="13800" dirty="0">
                <a:solidFill>
                  <a:srgbClr val="408000"/>
                </a:solidFill>
              </a:rPr>
              <a:t>C</a:t>
            </a:r>
            <a:r>
              <a:rPr lang="en-US" sz="13800" dirty="0">
                <a:solidFill>
                  <a:srgbClr val="FFFF00"/>
                </a:solidFill>
              </a:rPr>
              <a:t>y</a:t>
            </a:r>
            <a:r>
              <a:rPr lang="en-US" sz="13800" dirty="0">
                <a:solidFill>
                  <a:schemeClr val="accent6">
                    <a:lumMod val="60000"/>
                    <a:lumOff val="40000"/>
                  </a:schemeClr>
                </a:solidFill>
              </a:rPr>
              <a:t>t</a:t>
            </a:r>
            <a:r>
              <a:rPr lang="en-US" sz="13800" dirty="0">
                <a:solidFill>
                  <a:schemeClr val="accent6">
                    <a:lumMod val="75000"/>
                  </a:schemeClr>
                </a:solidFill>
              </a:rPr>
              <a:t>o</a:t>
            </a:r>
            <a:r>
              <a:rPr lang="en-US" sz="13800" dirty="0">
                <a:solidFill>
                  <a:srgbClr val="FF6666"/>
                </a:solidFill>
              </a:rPr>
              <a:t>m</a:t>
            </a:r>
            <a:r>
              <a:rPr lang="en-US" sz="13800" dirty="0">
                <a:solidFill>
                  <a:srgbClr val="FF0000"/>
                </a:solidFill>
              </a:rPr>
              <a:t>e</a:t>
            </a:r>
            <a:r>
              <a:rPr lang="en-US" sz="13800" dirty="0">
                <a:solidFill>
                  <a:srgbClr val="804000"/>
                </a:solidFill>
              </a:rPr>
              <a:t>t</a:t>
            </a:r>
            <a:r>
              <a:rPr lang="en-US" sz="13800" dirty="0">
                <a:solidFill>
                  <a:srgbClr val="800000"/>
                </a:solidFill>
              </a:rPr>
              <a:t>r</a:t>
            </a:r>
            <a:r>
              <a:rPr lang="en-US" sz="13800" dirty="0"/>
              <a:t>y</a:t>
            </a:r>
          </a:p>
        </p:txBody>
      </p:sp>
      <p:sp>
        <p:nvSpPr>
          <p:cNvPr id="5" name="Rectangle 4"/>
          <p:cNvSpPr/>
          <p:nvPr/>
        </p:nvSpPr>
        <p:spPr>
          <a:xfrm>
            <a:off x="8205868" y="6371710"/>
            <a:ext cx="390364" cy="369332"/>
          </a:xfrm>
          <a:prstGeom prst="rect">
            <a:avLst/>
          </a:prstGeom>
        </p:spPr>
        <p:txBody>
          <a:bodyPr wrap="none">
            <a:spAutoFit/>
          </a:bodyPr>
          <a:lstStyle/>
          <a:p>
            <a:r>
              <a:rPr lang="en-US" dirty="0">
                <a:latin typeface="Wingdings"/>
                <a:ea typeface="Wingdings"/>
                <a:cs typeface="Wingdings"/>
              </a:rPr>
              <a:t></a:t>
            </a:r>
            <a:endParaRPr lang="en-US" dirty="0"/>
          </a:p>
        </p:txBody>
      </p:sp>
      <p:sp>
        <p:nvSpPr>
          <p:cNvPr id="4" name="Date Placeholder 3">
            <a:extLst>
              <a:ext uri="{FF2B5EF4-FFF2-40B4-BE49-F238E27FC236}">
                <a16:creationId xmlns:a16="http://schemas.microsoft.com/office/drawing/2014/main" id="{E9AFA400-4F6E-2C48-8917-F9828172317F}"/>
              </a:ext>
            </a:extLst>
          </p:cNvPr>
          <p:cNvSpPr>
            <a:spLocks noGrp="1"/>
          </p:cNvSpPr>
          <p:nvPr>
            <p:ph type="dt" sz="half" idx="10"/>
          </p:nvPr>
        </p:nvSpPr>
        <p:spPr/>
        <p:txBody>
          <a:bodyPr/>
          <a:lstStyle/>
          <a:p>
            <a:fld id="{A749AAF5-44FD-234F-8E89-F700F30D0029}" type="datetime13">
              <a:rPr lang="en-US" smtClean="0"/>
              <a:t>10:26:51 PM</a:t>
            </a:fld>
            <a:endParaRPr lang="en-US"/>
          </a:p>
        </p:txBody>
      </p:sp>
    </p:spTree>
    <p:extLst>
      <p:ext uri="{BB962C8B-B14F-4D97-AF65-F5344CB8AC3E}">
        <p14:creationId xmlns:p14="http://schemas.microsoft.com/office/powerpoint/2010/main" val="78420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 y="0"/>
            <a:ext cx="9067800" cy="685800"/>
          </a:xfrm>
        </p:spPr>
        <p:txBody>
          <a:bodyPr>
            <a:normAutofit fontScale="90000"/>
          </a:bodyPr>
          <a:lstStyle/>
          <a:p>
            <a:pPr eaLnBrk="1" hangingPunct="1"/>
            <a:r>
              <a:rPr lang="en-US" sz="4000" dirty="0">
                <a:latin typeface="Arial" charset="0"/>
              </a:rPr>
              <a:t>Spectral Imaging from the 1960’s</a:t>
            </a:r>
          </a:p>
        </p:txBody>
      </p:sp>
      <p:sp>
        <p:nvSpPr>
          <p:cNvPr id="8195" name="Rectangle 3"/>
          <p:cNvSpPr>
            <a:spLocks noGrp="1" noChangeArrowheads="1"/>
          </p:cNvSpPr>
          <p:nvPr>
            <p:ph type="body" sz="half" idx="1"/>
          </p:nvPr>
        </p:nvSpPr>
        <p:spPr>
          <a:xfrm>
            <a:off x="457200" y="762000"/>
            <a:ext cx="8382000" cy="2819400"/>
          </a:xfrm>
        </p:spPr>
        <p:txBody>
          <a:bodyPr/>
          <a:lstStyle/>
          <a:p>
            <a:pPr eaLnBrk="1" hangingPunct="1"/>
            <a:r>
              <a:rPr lang="en-US" sz="2000" dirty="0">
                <a:latin typeface="Arial" charset="0"/>
              </a:rPr>
              <a:t>Spectral = multiple bands</a:t>
            </a:r>
          </a:p>
          <a:p>
            <a:pPr eaLnBrk="1" hangingPunct="1"/>
            <a:r>
              <a:rPr lang="en-US" sz="2000" dirty="0">
                <a:latin typeface="Arial" charset="0"/>
              </a:rPr>
              <a:t>Hyperspectral </a:t>
            </a:r>
            <a:r>
              <a:rPr lang="en-US" sz="2000" dirty="0">
                <a:latin typeface="Arial" charset="0"/>
                <a:cs typeface="Arial" charset="0"/>
              </a:rPr>
              <a:t>≥ 20 bands</a:t>
            </a:r>
          </a:p>
          <a:p>
            <a:pPr eaLnBrk="1" hangingPunct="1"/>
            <a:r>
              <a:rPr lang="en-US" sz="2000" dirty="0">
                <a:latin typeface="Arial" charset="0"/>
              </a:rPr>
              <a:t>Used by NASA in the </a:t>
            </a:r>
            <a:r>
              <a:rPr lang="en-US" sz="2000" dirty="0" err="1">
                <a:latin typeface="Arial" charset="0"/>
              </a:rPr>
              <a:t>LandSAT</a:t>
            </a:r>
            <a:r>
              <a:rPr lang="en-US" sz="2000" dirty="0">
                <a:latin typeface="Arial" charset="0"/>
              </a:rPr>
              <a:t> program.</a:t>
            </a:r>
          </a:p>
          <a:p>
            <a:pPr eaLnBrk="1" hangingPunct="1"/>
            <a:r>
              <a:rPr lang="en-US" sz="2000" dirty="0">
                <a:latin typeface="Arial" charset="0"/>
              </a:rPr>
              <a:t>Many applications in biology and medicine.</a:t>
            </a:r>
          </a:p>
        </p:txBody>
      </p:sp>
      <p:pic>
        <p:nvPicPr>
          <p:cNvPr id="8196" name="Picture 4" descr="Typical continuous spectral curves or signatures of the four classes show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733800" y="3376613"/>
            <a:ext cx="5257800" cy="27193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197" name="Text Box 5"/>
          <p:cNvSpPr txBox="1">
            <a:spLocks noChangeArrowheads="1"/>
          </p:cNvSpPr>
          <p:nvPr/>
        </p:nvSpPr>
        <p:spPr bwMode="auto">
          <a:xfrm>
            <a:off x="4191000" y="6172200"/>
            <a:ext cx="3429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dirty="0">
                <a:cs typeface="Arial" charset="0"/>
                <a:hlinkClick r:id="rId4"/>
              </a:rPr>
              <a:t>http://rst.gsfc.nasa.gov/Intro/Part2_5.html</a:t>
            </a:r>
            <a:r>
              <a:rPr lang="en-US" sz="1400" dirty="0">
                <a:cs typeface="Arial" charset="0"/>
              </a:rPr>
              <a:t> </a:t>
            </a:r>
            <a:endParaRPr lang="en-US" dirty="0">
              <a:cs typeface="Arial" charset="0"/>
            </a:endParaRPr>
          </a:p>
        </p:txBody>
      </p:sp>
      <p:pic>
        <p:nvPicPr>
          <p:cNvPr id="8198" name="Picture 6" descr="False color Landsat subscene around Harrisburg, PA."/>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l="2489" r="5444" b="3754"/>
          <a:stretch>
            <a:fillRect/>
          </a:stretch>
        </p:blipFill>
        <p:spPr>
          <a:xfrm>
            <a:off x="228600" y="2590800"/>
            <a:ext cx="3325813" cy="3505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199" name="Text Box 7"/>
          <p:cNvSpPr txBox="1">
            <a:spLocks noChangeArrowheads="1"/>
          </p:cNvSpPr>
          <p:nvPr/>
        </p:nvSpPr>
        <p:spPr bwMode="auto">
          <a:xfrm>
            <a:off x="152400" y="6096000"/>
            <a:ext cx="34290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400">
                <a:cs typeface="Arial" charset="0"/>
              </a:rPr>
              <a:t>http://rst.gsfc.nasa.gov/Intro/Part2_6.html</a:t>
            </a:r>
            <a:endParaRPr lang="en-US">
              <a:cs typeface="Arial" charset="0"/>
            </a:endParaRPr>
          </a:p>
        </p:txBody>
      </p:sp>
      <p:sp>
        <p:nvSpPr>
          <p:cNvPr id="8200" name="Line 8"/>
          <p:cNvSpPr>
            <a:spLocks noChangeShapeType="1"/>
          </p:cNvSpPr>
          <p:nvPr/>
        </p:nvSpPr>
        <p:spPr bwMode="auto">
          <a:xfrm flipH="1">
            <a:off x="5181600" y="3200400"/>
            <a:ext cx="990600" cy="9906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201" name="Line 9"/>
          <p:cNvSpPr>
            <a:spLocks noChangeShapeType="1"/>
          </p:cNvSpPr>
          <p:nvPr/>
        </p:nvSpPr>
        <p:spPr bwMode="auto">
          <a:xfrm flipH="1">
            <a:off x="6248400" y="3200400"/>
            <a:ext cx="0" cy="685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202" name="Line 10"/>
          <p:cNvSpPr>
            <a:spLocks noChangeShapeType="1"/>
          </p:cNvSpPr>
          <p:nvPr/>
        </p:nvSpPr>
        <p:spPr bwMode="auto">
          <a:xfrm>
            <a:off x="6324600" y="3200400"/>
            <a:ext cx="685800" cy="10668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203" name="Text Box 11"/>
          <p:cNvSpPr txBox="1">
            <a:spLocks noChangeArrowheads="1"/>
          </p:cNvSpPr>
          <p:nvPr/>
        </p:nvSpPr>
        <p:spPr bwMode="auto">
          <a:xfrm>
            <a:off x="5562600" y="2819400"/>
            <a:ext cx="19812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solidFill>
                  <a:srgbClr val="FF0000"/>
                </a:solidFill>
                <a:cs typeface="Arial" charset="0"/>
              </a:rPr>
              <a:t>Key Wavelengths</a:t>
            </a:r>
          </a:p>
        </p:txBody>
      </p:sp>
      <p:sp>
        <p:nvSpPr>
          <p:cNvPr id="2" name="Date Placeholder 1">
            <a:extLst>
              <a:ext uri="{FF2B5EF4-FFF2-40B4-BE49-F238E27FC236}">
                <a16:creationId xmlns:a16="http://schemas.microsoft.com/office/drawing/2014/main" id="{C886B3B8-8779-EA46-945E-EBF5BE25A1C4}"/>
              </a:ext>
            </a:extLst>
          </p:cNvPr>
          <p:cNvSpPr>
            <a:spLocks noGrp="1"/>
          </p:cNvSpPr>
          <p:nvPr>
            <p:ph type="dt" sz="half" idx="10"/>
          </p:nvPr>
        </p:nvSpPr>
        <p:spPr/>
        <p:txBody>
          <a:bodyPr/>
          <a:lstStyle/>
          <a:p>
            <a:pPr>
              <a:defRPr/>
            </a:pPr>
            <a:fld id="{B10DB375-2C94-2C45-A25A-E1A9AB385953}" type="datetime13">
              <a:rPr lang="en-US" altLang="en-US" smtClean="0"/>
              <a:t>10:26:51 PM</a:t>
            </a:fld>
            <a:endParaRPr lang="en-US" altLang="en-US"/>
          </a:p>
        </p:txBody>
      </p:sp>
    </p:spTree>
    <p:extLst>
      <p:ext uri="{BB962C8B-B14F-4D97-AF65-F5344CB8AC3E}">
        <p14:creationId xmlns:p14="http://schemas.microsoft.com/office/powerpoint/2010/main" val="3330585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6731"/>
            <a:ext cx="8229600" cy="897669"/>
          </a:xfrm>
        </p:spPr>
        <p:txBody>
          <a:bodyPr/>
          <a:lstStyle/>
          <a:p>
            <a:pPr eaLnBrk="1" hangingPunct="1"/>
            <a:r>
              <a:rPr lang="en-US" dirty="0">
                <a:latin typeface="Arial" charset="0"/>
              </a:rPr>
              <a:t>Reflection Example</a:t>
            </a:r>
          </a:p>
        </p:txBody>
      </p:sp>
      <p:sp>
        <p:nvSpPr>
          <p:cNvPr id="34819" name="Text Box 4"/>
          <p:cNvSpPr txBox="1">
            <a:spLocks noChangeArrowheads="1"/>
          </p:cNvSpPr>
          <p:nvPr/>
        </p:nvSpPr>
        <p:spPr bwMode="auto">
          <a:xfrm>
            <a:off x="304800" y="990600"/>
            <a:ext cx="8610600"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Tx/>
              <a:buChar char="•"/>
            </a:pPr>
            <a:r>
              <a:rPr lang="en-US" sz="2000" dirty="0">
                <a:cs typeface="Arial" charset="0"/>
              </a:rPr>
              <a:t> Dutch Boy paint cards</a:t>
            </a:r>
          </a:p>
          <a:p>
            <a:pPr eaLnBrk="1" hangingPunct="1">
              <a:spcBef>
                <a:spcPct val="50000"/>
              </a:spcBef>
              <a:buFontTx/>
              <a:buChar char="•"/>
            </a:pPr>
            <a:r>
              <a:rPr lang="en-US" sz="2000" dirty="0">
                <a:cs typeface="Arial" charset="0"/>
              </a:rPr>
              <a:t> Colors difficult to distinguish by visual inspection</a:t>
            </a:r>
          </a:p>
        </p:txBody>
      </p:sp>
      <p:pic>
        <p:nvPicPr>
          <p:cNvPr id="34820" name="Picture 3" descr="Dutch Boy Paint Cards, 16-19, bottom-top, RGB"/>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52400" y="2185988"/>
            <a:ext cx="8839200" cy="45339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 name="Picture 1"/>
          <p:cNvPicPr>
            <a:picLocks noChangeAspect="1"/>
          </p:cNvPicPr>
          <p:nvPr/>
        </p:nvPicPr>
        <p:blipFill>
          <a:blip r:embed="rId4"/>
          <a:stretch>
            <a:fillRect/>
          </a:stretch>
        </p:blipFill>
        <p:spPr>
          <a:xfrm>
            <a:off x="0" y="25263"/>
            <a:ext cx="9144000" cy="6860204"/>
          </a:xfrm>
          <a:prstGeom prst="rect">
            <a:avLst/>
          </a:prstGeom>
        </p:spPr>
      </p:pic>
      <p:sp>
        <p:nvSpPr>
          <p:cNvPr id="3" name="Date Placeholder 2">
            <a:extLst>
              <a:ext uri="{FF2B5EF4-FFF2-40B4-BE49-F238E27FC236}">
                <a16:creationId xmlns:a16="http://schemas.microsoft.com/office/drawing/2014/main" id="{9941A491-FD40-7848-A701-37AF5E7D228B}"/>
              </a:ext>
            </a:extLst>
          </p:cNvPr>
          <p:cNvSpPr>
            <a:spLocks noGrp="1"/>
          </p:cNvSpPr>
          <p:nvPr>
            <p:ph type="dt" sz="half" idx="10"/>
          </p:nvPr>
        </p:nvSpPr>
        <p:spPr/>
        <p:txBody>
          <a:bodyPr/>
          <a:lstStyle/>
          <a:p>
            <a:fld id="{2BAE2E07-25ED-B64C-9722-67D2894695BC}" type="datetime13">
              <a:rPr lang="en-US" smtClean="0"/>
              <a:t>10:26:51 PM</a:t>
            </a:fld>
            <a:endParaRPr lang="en-US"/>
          </a:p>
        </p:txBody>
      </p:sp>
    </p:spTree>
    <p:extLst>
      <p:ext uri="{BB962C8B-B14F-4D97-AF65-F5344CB8AC3E}">
        <p14:creationId xmlns:p14="http://schemas.microsoft.com/office/powerpoint/2010/main" val="315541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utch Boy Paint Cards, 16-19, bottom-top, 300 mS, Gated PCA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2971800"/>
            <a:ext cx="4340225" cy="323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Picture 3" descr="Dutch Boy Paint Cards, 16-19, bottom-top, RGB (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71800"/>
            <a:ext cx="42672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Text Box 4"/>
          <p:cNvSpPr txBox="1">
            <a:spLocks noChangeArrowheads="1"/>
          </p:cNvSpPr>
          <p:nvPr/>
        </p:nvSpPr>
        <p:spPr bwMode="auto">
          <a:xfrm>
            <a:off x="1614488" y="2286000"/>
            <a:ext cx="2957512"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cs typeface="Arial" charset="0"/>
              </a:rPr>
              <a:t>Distinctly separable spectra?</a:t>
            </a:r>
          </a:p>
        </p:txBody>
      </p:sp>
      <p:sp>
        <p:nvSpPr>
          <p:cNvPr id="36869" name="Line 5"/>
          <p:cNvSpPr>
            <a:spLocks noChangeShapeType="1"/>
          </p:cNvSpPr>
          <p:nvPr/>
        </p:nvSpPr>
        <p:spPr bwMode="auto">
          <a:xfrm>
            <a:off x="2154238" y="2667000"/>
            <a:ext cx="360362" cy="441325"/>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70" name="Line 6"/>
          <p:cNvSpPr>
            <a:spLocks noChangeShapeType="1"/>
          </p:cNvSpPr>
          <p:nvPr/>
        </p:nvSpPr>
        <p:spPr bwMode="auto">
          <a:xfrm flipH="1">
            <a:off x="3449638" y="2667000"/>
            <a:ext cx="360362" cy="441325"/>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71" name="Text Box 7"/>
          <p:cNvSpPr txBox="1">
            <a:spLocks noChangeArrowheads="1"/>
          </p:cNvSpPr>
          <p:nvPr/>
        </p:nvSpPr>
        <p:spPr bwMode="auto">
          <a:xfrm>
            <a:off x="5881688" y="2286000"/>
            <a:ext cx="295751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cs typeface="Arial" charset="0"/>
              </a:rPr>
              <a:t>YES!</a:t>
            </a:r>
          </a:p>
        </p:txBody>
      </p:sp>
      <p:sp>
        <p:nvSpPr>
          <p:cNvPr id="36872" name="Line 8"/>
          <p:cNvSpPr>
            <a:spLocks noChangeShapeType="1"/>
          </p:cNvSpPr>
          <p:nvPr/>
        </p:nvSpPr>
        <p:spPr bwMode="auto">
          <a:xfrm flipH="1">
            <a:off x="7023100" y="2667000"/>
            <a:ext cx="215900" cy="441325"/>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73" name="Line 9"/>
          <p:cNvSpPr>
            <a:spLocks noChangeShapeType="1"/>
          </p:cNvSpPr>
          <p:nvPr/>
        </p:nvSpPr>
        <p:spPr bwMode="auto">
          <a:xfrm>
            <a:off x="7483475" y="2667000"/>
            <a:ext cx="288925" cy="441325"/>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6874" name="Rectangle 10"/>
          <p:cNvSpPr>
            <a:spLocks noGrp="1" noChangeArrowheads="1"/>
          </p:cNvSpPr>
          <p:nvPr>
            <p:ph type="title"/>
          </p:nvPr>
        </p:nvSpPr>
        <p:spPr>
          <a:noFill/>
          <a:extLst>
            <a:ext uri="{91240B29-F687-4f45-9708-019B960494DF}">
              <a14:hiddenLine xmlns:a14="http://schemas.microsoft.com/office/drawing/2010/main" xmlns="" w="9525">
                <a:solidFill>
                  <a:schemeClr val="bg1"/>
                </a:solidFill>
                <a:miter lim="800000"/>
                <a:headEnd/>
                <a:tailEnd/>
              </a14:hiddenLine>
            </a:ext>
          </a:extLst>
        </p:spPr>
        <p:txBody>
          <a:bodyPr/>
          <a:lstStyle/>
          <a:p>
            <a:pPr eaLnBrk="1" hangingPunct="1"/>
            <a:r>
              <a:rPr lang="en-US">
                <a:latin typeface="Arial" charset="0"/>
              </a:rPr>
              <a:t>Reflection Example – Clustering</a:t>
            </a:r>
          </a:p>
        </p:txBody>
      </p:sp>
      <p:sp>
        <p:nvSpPr>
          <p:cNvPr id="2" name="Date Placeholder 1">
            <a:extLst>
              <a:ext uri="{FF2B5EF4-FFF2-40B4-BE49-F238E27FC236}">
                <a16:creationId xmlns:a16="http://schemas.microsoft.com/office/drawing/2014/main" id="{1B098F81-BB46-9D42-91E6-2783517CABEF}"/>
              </a:ext>
            </a:extLst>
          </p:cNvPr>
          <p:cNvSpPr>
            <a:spLocks noGrp="1"/>
          </p:cNvSpPr>
          <p:nvPr>
            <p:ph type="dt" sz="half" idx="10"/>
          </p:nvPr>
        </p:nvSpPr>
        <p:spPr/>
        <p:txBody>
          <a:bodyPr/>
          <a:lstStyle/>
          <a:p>
            <a:fld id="{44E268F7-367F-6D42-BCFE-771228D85CEE}" type="datetime13">
              <a:rPr lang="en-US" smtClean="0"/>
              <a:t>10:26:51 PM</a:t>
            </a:fld>
            <a:endParaRPr lang="en-US"/>
          </a:p>
        </p:txBody>
      </p:sp>
    </p:spTree>
    <p:extLst>
      <p:ext uri="{BB962C8B-B14F-4D97-AF65-F5344CB8AC3E}">
        <p14:creationId xmlns:p14="http://schemas.microsoft.com/office/powerpoint/2010/main" val="2420749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utch Boy Paint Cards, 16-19, bottom-top, 300 mS, Gated PCA, Densit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667" t="3375" r="2667" b="3435"/>
          <a:stretch>
            <a:fillRect/>
          </a:stretch>
        </p:blipFill>
        <p:spPr>
          <a:xfrm>
            <a:off x="34692" y="927100"/>
            <a:ext cx="6477000" cy="59309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5843" name="Rectangle 3"/>
          <p:cNvSpPr>
            <a:spLocks noGrp="1" noChangeArrowheads="1"/>
          </p:cNvSpPr>
          <p:nvPr>
            <p:ph type="title"/>
          </p:nvPr>
        </p:nvSpPr>
        <p:spPr>
          <a:xfrm>
            <a:off x="609600" y="0"/>
            <a:ext cx="7848600" cy="941017"/>
          </a:xfrm>
          <a:noFill/>
        </p:spPr>
        <p:txBody>
          <a:bodyPr>
            <a:normAutofit fontScale="90000"/>
          </a:bodyPr>
          <a:lstStyle/>
          <a:p>
            <a:pPr eaLnBrk="1" hangingPunct="1"/>
            <a:r>
              <a:rPr lang="en-US" dirty="0">
                <a:solidFill>
                  <a:srgbClr val="000000"/>
                </a:solidFill>
                <a:latin typeface="Arial" charset="0"/>
              </a:rPr>
              <a:t>Reflection Example – Clustering</a:t>
            </a:r>
          </a:p>
        </p:txBody>
      </p:sp>
      <p:sp>
        <p:nvSpPr>
          <p:cNvPr id="35844" name="Text Box 4"/>
          <p:cNvSpPr txBox="1">
            <a:spLocks noChangeArrowheads="1"/>
          </p:cNvSpPr>
          <p:nvPr/>
        </p:nvSpPr>
        <p:spPr bwMode="auto">
          <a:xfrm>
            <a:off x="4876800" y="914400"/>
            <a:ext cx="4267200" cy="646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20" tIns="45710" rIns="91420" bIns="45710">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b="1" dirty="0">
                <a:solidFill>
                  <a:srgbClr val="000000"/>
                </a:solidFill>
                <a:cs typeface="Arial" charset="0"/>
              </a:rPr>
              <a:t>PCA Density Plot From </a:t>
            </a:r>
            <a:r>
              <a:rPr lang="en-US" b="1" dirty="0" err="1">
                <a:solidFill>
                  <a:srgbClr val="000000"/>
                </a:solidFill>
                <a:cs typeface="Arial" charset="0"/>
              </a:rPr>
              <a:t>Cytospec</a:t>
            </a:r>
            <a:r>
              <a:rPr lang="en-US" b="1" dirty="0">
                <a:solidFill>
                  <a:srgbClr val="000000"/>
                </a:solidFill>
                <a:cs typeface="Arial" charset="0"/>
              </a:rPr>
              <a:t> Software (Purdue)</a:t>
            </a:r>
          </a:p>
        </p:txBody>
      </p:sp>
      <p:pic>
        <p:nvPicPr>
          <p:cNvPr id="5" name="Picture 3" descr="Dutch Boy Paint Cards, 16-19, bottom-top, RGB (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165" y="3733800"/>
            <a:ext cx="2040835" cy="153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Left Arrow 5"/>
          <p:cNvSpPr/>
          <p:nvPr/>
        </p:nvSpPr>
        <p:spPr>
          <a:xfrm>
            <a:off x="6234037" y="4078209"/>
            <a:ext cx="822960" cy="822960"/>
          </a:xfrm>
          <a:prstGeom prst="lef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p:cNvSpPr txBox="1"/>
          <p:nvPr/>
        </p:nvSpPr>
        <p:spPr>
          <a:xfrm>
            <a:off x="5007832" y="6096000"/>
            <a:ext cx="4136168" cy="584776"/>
          </a:xfrm>
          <a:prstGeom prst="rect">
            <a:avLst/>
          </a:prstGeom>
          <a:noFill/>
        </p:spPr>
        <p:txBody>
          <a:bodyPr wrap="none" rtlCol="0">
            <a:spAutoFit/>
          </a:bodyPr>
          <a:lstStyle/>
          <a:p>
            <a:r>
              <a:rPr lang="en-US" sz="1600" dirty="0" err="1"/>
              <a:t>Cytospec</a:t>
            </a:r>
            <a:r>
              <a:rPr lang="en-US" sz="1600" dirty="0"/>
              <a:t> Software free download</a:t>
            </a:r>
          </a:p>
          <a:p>
            <a:r>
              <a:rPr lang="en-US" sz="1600" i="1" dirty="0">
                <a:hlinkClick r:id="rId5"/>
              </a:rPr>
              <a:t>http://www.cyto.purdue.edu/Purdue_software</a:t>
            </a:r>
            <a:r>
              <a:rPr lang="en-US" sz="1600" i="1" dirty="0"/>
              <a:t> </a:t>
            </a:r>
          </a:p>
        </p:txBody>
      </p:sp>
      <p:pic>
        <p:nvPicPr>
          <p:cNvPr id="8" name="Picture 3" descr="Dutch Boy Paint Cards, 16-19, bottom-top, RGB (cropped)"/>
          <p:cNvPicPr>
            <a:picLocks noChangeAspect="1" noChangeArrowheads="1"/>
          </p:cNvPicPr>
          <p:nvPr/>
        </p:nvPicPr>
        <p:blipFill rotWithShape="1">
          <a:blip r:embed="rId4">
            <a:extLst>
              <a:ext uri="{28A0092B-C50C-407E-A947-70E740481C1C}">
                <a14:useLocalDpi xmlns:a14="http://schemas.microsoft.com/office/drawing/2010/main" val="0"/>
              </a:ext>
            </a:extLst>
          </a:blip>
          <a:srcRect l="44159" t="2269" r="32626" b="85874"/>
          <a:stretch/>
        </p:blipFill>
        <p:spPr bwMode="auto">
          <a:xfrm>
            <a:off x="1371600" y="4114800"/>
            <a:ext cx="990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descr="Dutch Boy Paint Cards, 16-19, bottom-top, RGB (cropped)"/>
          <p:cNvPicPr>
            <a:picLocks noChangeAspect="1" noChangeArrowheads="1"/>
          </p:cNvPicPr>
          <p:nvPr/>
        </p:nvPicPr>
        <p:blipFill rotWithShape="1">
          <a:blip r:embed="rId4">
            <a:extLst>
              <a:ext uri="{28A0092B-C50C-407E-A947-70E740481C1C}">
                <a14:useLocalDpi xmlns:a14="http://schemas.microsoft.com/office/drawing/2010/main" val="0"/>
              </a:ext>
            </a:extLst>
          </a:blip>
          <a:srcRect l="67236" t="2523" r="11336" b="85620"/>
          <a:stretch/>
        </p:blipFill>
        <p:spPr bwMode="auto">
          <a:xfrm>
            <a:off x="2450753" y="4095620"/>
            <a:ext cx="978248" cy="407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Film"/>
          <p:cNvSpPr>
            <a:spLocks noEditPoints="1" noChangeArrowheads="1"/>
          </p:cNvSpPr>
          <p:nvPr/>
        </p:nvSpPr>
        <p:spPr bwMode="auto">
          <a:xfrm>
            <a:off x="8477518" y="5832917"/>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11" name="Film"/>
          <p:cNvSpPr>
            <a:spLocks noEditPoints="1" noChangeArrowheads="1"/>
          </p:cNvSpPr>
          <p:nvPr/>
        </p:nvSpPr>
        <p:spPr bwMode="auto">
          <a:xfrm>
            <a:off x="8801100" y="5832917"/>
            <a:ext cx="228600" cy="381000"/>
          </a:xfrm>
          <a:custGeom>
            <a:avLst/>
            <a:gdLst>
              <a:gd name="T0" fmla="*/ 0 w 21600"/>
              <a:gd name="T1" fmla="*/ 0 h 21600"/>
              <a:gd name="T2" fmla="*/ 1209675 w 21600"/>
              <a:gd name="T3" fmla="*/ 0 h 21600"/>
              <a:gd name="T4" fmla="*/ 2419350 w 21600"/>
              <a:gd name="T5" fmla="*/ 0 h 21600"/>
              <a:gd name="T6" fmla="*/ 2419350 w 21600"/>
              <a:gd name="T7" fmla="*/ 3360208 h 21600"/>
              <a:gd name="T8" fmla="*/ 2419350 w 21600"/>
              <a:gd name="T9" fmla="*/ 6720417 h 21600"/>
              <a:gd name="T10" fmla="*/ 1209675 w 21600"/>
              <a:gd name="T11" fmla="*/ 6720417 h 21600"/>
              <a:gd name="T12" fmla="*/ 0 w 21600"/>
              <a:gd name="T13" fmla="*/ 6720417 h 21600"/>
              <a:gd name="T14" fmla="*/ 0 w 21600"/>
              <a:gd name="T15" fmla="*/ 3360208 h 21600"/>
              <a:gd name="T16" fmla="*/ 0 60000 65536"/>
              <a:gd name="T17" fmla="*/ 0 60000 65536"/>
              <a:gd name="T18" fmla="*/ 0 60000 65536"/>
              <a:gd name="T19" fmla="*/ 0 60000 65536"/>
              <a:gd name="T20" fmla="*/ 0 60000 65536"/>
              <a:gd name="T21" fmla="*/ 0 60000 65536"/>
              <a:gd name="T22" fmla="*/ 0 60000 65536"/>
              <a:gd name="T23" fmla="*/ 0 60000 65536"/>
              <a:gd name="T24" fmla="*/ 4960 w 21600"/>
              <a:gd name="T25" fmla="*/ 8129 h 21600"/>
              <a:gd name="T26" fmla="*/ 17079 w 21600"/>
              <a:gd name="T27" fmla="*/ 1342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21600" y="0"/>
                </a:moveTo>
                <a:lnTo>
                  <a:pt x="21600" y="21600"/>
                </a:lnTo>
                <a:lnTo>
                  <a:pt x="0" y="21600"/>
                </a:lnTo>
                <a:lnTo>
                  <a:pt x="0" y="0"/>
                </a:lnTo>
                <a:lnTo>
                  <a:pt x="21600" y="0"/>
                </a:lnTo>
                <a:close/>
              </a:path>
              <a:path w="21600" h="21600" extrusionOk="0">
                <a:moveTo>
                  <a:pt x="3014" y="21600"/>
                </a:moveTo>
                <a:lnTo>
                  <a:pt x="3014" y="0"/>
                </a:lnTo>
                <a:lnTo>
                  <a:pt x="0" y="0"/>
                </a:lnTo>
                <a:lnTo>
                  <a:pt x="0" y="21600"/>
                </a:lnTo>
                <a:lnTo>
                  <a:pt x="3014" y="21600"/>
                </a:lnTo>
                <a:close/>
              </a:path>
              <a:path w="21600" h="21600" extrusionOk="0">
                <a:moveTo>
                  <a:pt x="21600" y="21600"/>
                </a:moveTo>
                <a:lnTo>
                  <a:pt x="21600" y="0"/>
                </a:lnTo>
                <a:lnTo>
                  <a:pt x="18586" y="0"/>
                </a:lnTo>
                <a:lnTo>
                  <a:pt x="18586" y="21600"/>
                </a:lnTo>
                <a:lnTo>
                  <a:pt x="21600" y="21600"/>
                </a:lnTo>
                <a:close/>
              </a:path>
              <a:path w="21600" h="21600" extrusionOk="0">
                <a:moveTo>
                  <a:pt x="6028" y="6574"/>
                </a:moveTo>
                <a:lnTo>
                  <a:pt x="15572" y="6574"/>
                </a:lnTo>
                <a:lnTo>
                  <a:pt x="16074" y="6574"/>
                </a:lnTo>
                <a:lnTo>
                  <a:pt x="16326" y="6457"/>
                </a:lnTo>
                <a:lnTo>
                  <a:pt x="16577" y="6339"/>
                </a:lnTo>
                <a:lnTo>
                  <a:pt x="16828" y="6222"/>
                </a:lnTo>
                <a:lnTo>
                  <a:pt x="17079" y="6222"/>
                </a:lnTo>
                <a:lnTo>
                  <a:pt x="17330" y="5987"/>
                </a:lnTo>
                <a:lnTo>
                  <a:pt x="17330" y="5870"/>
                </a:lnTo>
                <a:lnTo>
                  <a:pt x="17581" y="5635"/>
                </a:lnTo>
                <a:lnTo>
                  <a:pt x="17581" y="1526"/>
                </a:lnTo>
                <a:lnTo>
                  <a:pt x="17330" y="1291"/>
                </a:lnTo>
                <a:lnTo>
                  <a:pt x="17330" y="1174"/>
                </a:lnTo>
                <a:lnTo>
                  <a:pt x="17079" y="1057"/>
                </a:lnTo>
                <a:lnTo>
                  <a:pt x="16828" y="939"/>
                </a:lnTo>
                <a:lnTo>
                  <a:pt x="16577" y="822"/>
                </a:lnTo>
                <a:lnTo>
                  <a:pt x="16326" y="704"/>
                </a:lnTo>
                <a:lnTo>
                  <a:pt x="16074" y="704"/>
                </a:lnTo>
                <a:lnTo>
                  <a:pt x="15572" y="587"/>
                </a:lnTo>
                <a:lnTo>
                  <a:pt x="6028" y="587"/>
                </a:lnTo>
                <a:lnTo>
                  <a:pt x="5526" y="704"/>
                </a:lnTo>
                <a:lnTo>
                  <a:pt x="5274" y="704"/>
                </a:lnTo>
                <a:lnTo>
                  <a:pt x="5023" y="822"/>
                </a:lnTo>
                <a:lnTo>
                  <a:pt x="4772" y="939"/>
                </a:lnTo>
                <a:lnTo>
                  <a:pt x="4521" y="1057"/>
                </a:lnTo>
                <a:lnTo>
                  <a:pt x="4270" y="1174"/>
                </a:lnTo>
                <a:lnTo>
                  <a:pt x="4270" y="1291"/>
                </a:lnTo>
                <a:lnTo>
                  <a:pt x="4019" y="1526"/>
                </a:lnTo>
                <a:lnTo>
                  <a:pt x="4019" y="5635"/>
                </a:lnTo>
                <a:lnTo>
                  <a:pt x="4270" y="5870"/>
                </a:lnTo>
                <a:lnTo>
                  <a:pt x="4270" y="5987"/>
                </a:lnTo>
                <a:lnTo>
                  <a:pt x="4521" y="6222"/>
                </a:lnTo>
                <a:lnTo>
                  <a:pt x="4772" y="6222"/>
                </a:lnTo>
                <a:lnTo>
                  <a:pt x="5023" y="6339"/>
                </a:lnTo>
                <a:lnTo>
                  <a:pt x="5274" y="6457"/>
                </a:lnTo>
                <a:lnTo>
                  <a:pt x="5526" y="6574"/>
                </a:lnTo>
                <a:lnTo>
                  <a:pt x="6028" y="6574"/>
                </a:lnTo>
                <a:close/>
              </a:path>
              <a:path w="21600" h="21600" extrusionOk="0">
                <a:moveTo>
                  <a:pt x="6028" y="13617"/>
                </a:moveTo>
                <a:lnTo>
                  <a:pt x="15572" y="13617"/>
                </a:lnTo>
                <a:lnTo>
                  <a:pt x="16074" y="13617"/>
                </a:lnTo>
                <a:lnTo>
                  <a:pt x="16326" y="13617"/>
                </a:lnTo>
                <a:lnTo>
                  <a:pt x="16577" y="13500"/>
                </a:lnTo>
                <a:lnTo>
                  <a:pt x="16828" y="13383"/>
                </a:lnTo>
                <a:lnTo>
                  <a:pt x="17079" y="13265"/>
                </a:lnTo>
                <a:lnTo>
                  <a:pt x="17330" y="13148"/>
                </a:lnTo>
                <a:lnTo>
                  <a:pt x="17330" y="12913"/>
                </a:lnTo>
                <a:lnTo>
                  <a:pt x="17581" y="12796"/>
                </a:lnTo>
                <a:lnTo>
                  <a:pt x="17581" y="8687"/>
                </a:lnTo>
                <a:lnTo>
                  <a:pt x="17330" y="8452"/>
                </a:lnTo>
                <a:lnTo>
                  <a:pt x="17330" y="8335"/>
                </a:lnTo>
                <a:lnTo>
                  <a:pt x="17079" y="8217"/>
                </a:lnTo>
                <a:lnTo>
                  <a:pt x="16828" y="7983"/>
                </a:lnTo>
                <a:lnTo>
                  <a:pt x="16577" y="7983"/>
                </a:lnTo>
                <a:lnTo>
                  <a:pt x="16326" y="7865"/>
                </a:lnTo>
                <a:lnTo>
                  <a:pt x="16074" y="7865"/>
                </a:lnTo>
                <a:lnTo>
                  <a:pt x="15572" y="7748"/>
                </a:lnTo>
                <a:lnTo>
                  <a:pt x="6028" y="7748"/>
                </a:lnTo>
                <a:lnTo>
                  <a:pt x="5526" y="7865"/>
                </a:lnTo>
                <a:lnTo>
                  <a:pt x="5274" y="7865"/>
                </a:lnTo>
                <a:lnTo>
                  <a:pt x="5023" y="7983"/>
                </a:lnTo>
                <a:lnTo>
                  <a:pt x="4772" y="7983"/>
                </a:lnTo>
                <a:lnTo>
                  <a:pt x="4521" y="8217"/>
                </a:lnTo>
                <a:lnTo>
                  <a:pt x="4270" y="8335"/>
                </a:lnTo>
                <a:lnTo>
                  <a:pt x="4270" y="8452"/>
                </a:lnTo>
                <a:lnTo>
                  <a:pt x="4019" y="8687"/>
                </a:lnTo>
                <a:lnTo>
                  <a:pt x="4019" y="12796"/>
                </a:lnTo>
                <a:lnTo>
                  <a:pt x="4270" y="12913"/>
                </a:lnTo>
                <a:lnTo>
                  <a:pt x="4270" y="13148"/>
                </a:lnTo>
                <a:lnTo>
                  <a:pt x="4521" y="13265"/>
                </a:lnTo>
                <a:lnTo>
                  <a:pt x="4772" y="13383"/>
                </a:lnTo>
                <a:lnTo>
                  <a:pt x="5023" y="13500"/>
                </a:lnTo>
                <a:lnTo>
                  <a:pt x="5274" y="13617"/>
                </a:lnTo>
                <a:lnTo>
                  <a:pt x="5526" y="13617"/>
                </a:lnTo>
                <a:lnTo>
                  <a:pt x="6028" y="13617"/>
                </a:lnTo>
                <a:close/>
              </a:path>
              <a:path w="21600" h="21600" extrusionOk="0">
                <a:moveTo>
                  <a:pt x="6028" y="20778"/>
                </a:moveTo>
                <a:lnTo>
                  <a:pt x="15572" y="20778"/>
                </a:lnTo>
                <a:lnTo>
                  <a:pt x="16074" y="20778"/>
                </a:lnTo>
                <a:lnTo>
                  <a:pt x="16326" y="20661"/>
                </a:lnTo>
                <a:lnTo>
                  <a:pt x="16577" y="20661"/>
                </a:lnTo>
                <a:lnTo>
                  <a:pt x="16828" y="20543"/>
                </a:lnTo>
                <a:lnTo>
                  <a:pt x="17079" y="20426"/>
                </a:lnTo>
                <a:lnTo>
                  <a:pt x="17330" y="20309"/>
                </a:lnTo>
                <a:lnTo>
                  <a:pt x="17330" y="20074"/>
                </a:lnTo>
                <a:lnTo>
                  <a:pt x="17581" y="19957"/>
                </a:lnTo>
                <a:lnTo>
                  <a:pt x="17581" y="15730"/>
                </a:lnTo>
                <a:lnTo>
                  <a:pt x="17330" y="15613"/>
                </a:lnTo>
                <a:lnTo>
                  <a:pt x="17330" y="15378"/>
                </a:lnTo>
                <a:lnTo>
                  <a:pt x="17079" y="15378"/>
                </a:lnTo>
                <a:lnTo>
                  <a:pt x="16828" y="15143"/>
                </a:lnTo>
                <a:lnTo>
                  <a:pt x="16577" y="15026"/>
                </a:lnTo>
                <a:lnTo>
                  <a:pt x="16326" y="15026"/>
                </a:lnTo>
                <a:lnTo>
                  <a:pt x="16074" y="15026"/>
                </a:lnTo>
                <a:lnTo>
                  <a:pt x="15572" y="14909"/>
                </a:lnTo>
                <a:lnTo>
                  <a:pt x="6028" y="14909"/>
                </a:lnTo>
                <a:lnTo>
                  <a:pt x="5526" y="15026"/>
                </a:lnTo>
                <a:lnTo>
                  <a:pt x="5274" y="15026"/>
                </a:lnTo>
                <a:lnTo>
                  <a:pt x="5023" y="15026"/>
                </a:lnTo>
                <a:lnTo>
                  <a:pt x="4772" y="15143"/>
                </a:lnTo>
                <a:lnTo>
                  <a:pt x="4521" y="15378"/>
                </a:lnTo>
                <a:lnTo>
                  <a:pt x="4270" y="15378"/>
                </a:lnTo>
                <a:lnTo>
                  <a:pt x="4270" y="15613"/>
                </a:lnTo>
                <a:lnTo>
                  <a:pt x="4019" y="15730"/>
                </a:lnTo>
                <a:lnTo>
                  <a:pt x="4019" y="19957"/>
                </a:lnTo>
                <a:lnTo>
                  <a:pt x="4270" y="20074"/>
                </a:lnTo>
                <a:lnTo>
                  <a:pt x="4270" y="20309"/>
                </a:lnTo>
                <a:lnTo>
                  <a:pt x="4521" y="20426"/>
                </a:lnTo>
                <a:lnTo>
                  <a:pt x="4772" y="20543"/>
                </a:lnTo>
                <a:lnTo>
                  <a:pt x="5023" y="20661"/>
                </a:lnTo>
                <a:lnTo>
                  <a:pt x="5274" y="20661"/>
                </a:lnTo>
                <a:lnTo>
                  <a:pt x="5526" y="20778"/>
                </a:lnTo>
                <a:lnTo>
                  <a:pt x="6028" y="20778"/>
                </a:lnTo>
                <a:close/>
              </a:path>
              <a:path w="21600" h="21600" extrusionOk="0">
                <a:moveTo>
                  <a:pt x="753" y="1291"/>
                </a:moveTo>
                <a:lnTo>
                  <a:pt x="2260" y="1291"/>
                </a:lnTo>
                <a:lnTo>
                  <a:pt x="2260" y="235"/>
                </a:lnTo>
                <a:lnTo>
                  <a:pt x="753" y="235"/>
                </a:lnTo>
                <a:lnTo>
                  <a:pt x="753" y="1291"/>
                </a:lnTo>
                <a:close/>
              </a:path>
              <a:path w="21600" h="21600" extrusionOk="0">
                <a:moveTo>
                  <a:pt x="753" y="2700"/>
                </a:moveTo>
                <a:lnTo>
                  <a:pt x="2260" y="2700"/>
                </a:lnTo>
                <a:lnTo>
                  <a:pt x="2260" y="1643"/>
                </a:lnTo>
                <a:lnTo>
                  <a:pt x="753" y="1643"/>
                </a:lnTo>
                <a:lnTo>
                  <a:pt x="753" y="2700"/>
                </a:lnTo>
                <a:close/>
              </a:path>
              <a:path w="21600" h="21600" extrusionOk="0">
                <a:moveTo>
                  <a:pt x="753" y="4109"/>
                </a:moveTo>
                <a:lnTo>
                  <a:pt x="2260" y="4109"/>
                </a:lnTo>
                <a:lnTo>
                  <a:pt x="2260" y="3052"/>
                </a:lnTo>
                <a:lnTo>
                  <a:pt x="753" y="3052"/>
                </a:lnTo>
                <a:lnTo>
                  <a:pt x="753" y="4109"/>
                </a:lnTo>
                <a:close/>
              </a:path>
              <a:path w="21600" h="21600" extrusionOk="0">
                <a:moveTo>
                  <a:pt x="753" y="5517"/>
                </a:moveTo>
                <a:lnTo>
                  <a:pt x="2260" y="5517"/>
                </a:lnTo>
                <a:lnTo>
                  <a:pt x="2260" y="4461"/>
                </a:lnTo>
                <a:lnTo>
                  <a:pt x="753" y="4461"/>
                </a:lnTo>
                <a:lnTo>
                  <a:pt x="753" y="5517"/>
                </a:lnTo>
                <a:close/>
              </a:path>
              <a:path w="21600" h="21600" extrusionOk="0">
                <a:moveTo>
                  <a:pt x="753" y="6926"/>
                </a:moveTo>
                <a:lnTo>
                  <a:pt x="2260" y="6926"/>
                </a:lnTo>
                <a:lnTo>
                  <a:pt x="2260" y="5870"/>
                </a:lnTo>
                <a:lnTo>
                  <a:pt x="753" y="5870"/>
                </a:lnTo>
                <a:lnTo>
                  <a:pt x="753" y="6926"/>
                </a:lnTo>
                <a:close/>
              </a:path>
              <a:path w="21600" h="21600" extrusionOk="0">
                <a:moveTo>
                  <a:pt x="753" y="8335"/>
                </a:moveTo>
                <a:lnTo>
                  <a:pt x="2260" y="8335"/>
                </a:lnTo>
                <a:lnTo>
                  <a:pt x="2260" y="7278"/>
                </a:lnTo>
                <a:lnTo>
                  <a:pt x="753" y="7278"/>
                </a:lnTo>
                <a:lnTo>
                  <a:pt x="753" y="8335"/>
                </a:lnTo>
                <a:close/>
              </a:path>
              <a:path w="21600" h="21600" extrusionOk="0">
                <a:moveTo>
                  <a:pt x="753" y="9743"/>
                </a:moveTo>
                <a:lnTo>
                  <a:pt x="2260" y="9743"/>
                </a:lnTo>
                <a:lnTo>
                  <a:pt x="2260" y="8687"/>
                </a:lnTo>
                <a:lnTo>
                  <a:pt x="753" y="8687"/>
                </a:lnTo>
                <a:lnTo>
                  <a:pt x="753" y="9743"/>
                </a:lnTo>
                <a:close/>
              </a:path>
              <a:path w="21600" h="21600" extrusionOk="0">
                <a:moveTo>
                  <a:pt x="753" y="11152"/>
                </a:moveTo>
                <a:lnTo>
                  <a:pt x="2260" y="11152"/>
                </a:lnTo>
                <a:lnTo>
                  <a:pt x="2260" y="10096"/>
                </a:lnTo>
                <a:lnTo>
                  <a:pt x="753" y="10096"/>
                </a:lnTo>
                <a:lnTo>
                  <a:pt x="753" y="11152"/>
                </a:lnTo>
                <a:close/>
              </a:path>
              <a:path w="21600" h="21600" extrusionOk="0">
                <a:moveTo>
                  <a:pt x="753" y="12561"/>
                </a:moveTo>
                <a:lnTo>
                  <a:pt x="2260" y="12561"/>
                </a:lnTo>
                <a:lnTo>
                  <a:pt x="2260" y="11504"/>
                </a:lnTo>
                <a:lnTo>
                  <a:pt x="753" y="11504"/>
                </a:lnTo>
                <a:lnTo>
                  <a:pt x="753" y="12561"/>
                </a:lnTo>
                <a:close/>
              </a:path>
              <a:path w="21600" h="21600" extrusionOk="0">
                <a:moveTo>
                  <a:pt x="753" y="13970"/>
                </a:moveTo>
                <a:lnTo>
                  <a:pt x="2260" y="13970"/>
                </a:lnTo>
                <a:lnTo>
                  <a:pt x="2260" y="12913"/>
                </a:lnTo>
                <a:lnTo>
                  <a:pt x="753" y="12913"/>
                </a:lnTo>
                <a:lnTo>
                  <a:pt x="753" y="13970"/>
                </a:lnTo>
                <a:close/>
              </a:path>
              <a:path w="21600" h="21600" extrusionOk="0">
                <a:moveTo>
                  <a:pt x="753" y="15378"/>
                </a:moveTo>
                <a:lnTo>
                  <a:pt x="2260" y="15378"/>
                </a:lnTo>
                <a:lnTo>
                  <a:pt x="2260" y="14322"/>
                </a:lnTo>
                <a:lnTo>
                  <a:pt x="753" y="14322"/>
                </a:lnTo>
                <a:lnTo>
                  <a:pt x="753" y="15378"/>
                </a:lnTo>
                <a:close/>
              </a:path>
              <a:path w="21600" h="21600" extrusionOk="0">
                <a:moveTo>
                  <a:pt x="753" y="16787"/>
                </a:moveTo>
                <a:lnTo>
                  <a:pt x="2260" y="16787"/>
                </a:lnTo>
                <a:lnTo>
                  <a:pt x="2260" y="15730"/>
                </a:lnTo>
                <a:lnTo>
                  <a:pt x="753" y="15730"/>
                </a:lnTo>
                <a:lnTo>
                  <a:pt x="753" y="16787"/>
                </a:lnTo>
                <a:close/>
              </a:path>
              <a:path w="21600" h="21600" extrusionOk="0">
                <a:moveTo>
                  <a:pt x="753" y="18196"/>
                </a:moveTo>
                <a:lnTo>
                  <a:pt x="2260" y="18196"/>
                </a:lnTo>
                <a:lnTo>
                  <a:pt x="2260" y="17139"/>
                </a:lnTo>
                <a:lnTo>
                  <a:pt x="753" y="17139"/>
                </a:lnTo>
                <a:lnTo>
                  <a:pt x="753" y="18196"/>
                </a:lnTo>
                <a:close/>
              </a:path>
              <a:path w="21600" h="21600" extrusionOk="0">
                <a:moveTo>
                  <a:pt x="753" y="19604"/>
                </a:moveTo>
                <a:lnTo>
                  <a:pt x="2260" y="19604"/>
                </a:lnTo>
                <a:lnTo>
                  <a:pt x="2260" y="18548"/>
                </a:lnTo>
                <a:lnTo>
                  <a:pt x="753" y="18548"/>
                </a:lnTo>
                <a:lnTo>
                  <a:pt x="753" y="19604"/>
                </a:lnTo>
                <a:close/>
              </a:path>
              <a:path w="21600" h="21600" extrusionOk="0">
                <a:moveTo>
                  <a:pt x="753" y="21013"/>
                </a:moveTo>
                <a:lnTo>
                  <a:pt x="2260" y="21013"/>
                </a:lnTo>
                <a:lnTo>
                  <a:pt x="2260" y="19957"/>
                </a:lnTo>
                <a:lnTo>
                  <a:pt x="753" y="19957"/>
                </a:lnTo>
                <a:lnTo>
                  <a:pt x="753" y="21013"/>
                </a:lnTo>
                <a:close/>
              </a:path>
              <a:path w="21600" h="21600" extrusionOk="0">
                <a:moveTo>
                  <a:pt x="19340" y="1409"/>
                </a:moveTo>
                <a:lnTo>
                  <a:pt x="20595" y="1409"/>
                </a:lnTo>
                <a:lnTo>
                  <a:pt x="20595" y="352"/>
                </a:lnTo>
                <a:lnTo>
                  <a:pt x="19340" y="352"/>
                </a:lnTo>
                <a:lnTo>
                  <a:pt x="19340" y="1409"/>
                </a:lnTo>
                <a:close/>
              </a:path>
              <a:path w="21600" h="21600" extrusionOk="0">
                <a:moveTo>
                  <a:pt x="19340" y="2700"/>
                </a:moveTo>
                <a:lnTo>
                  <a:pt x="20595" y="2700"/>
                </a:lnTo>
                <a:lnTo>
                  <a:pt x="20595" y="1643"/>
                </a:lnTo>
                <a:lnTo>
                  <a:pt x="19340" y="1643"/>
                </a:lnTo>
                <a:lnTo>
                  <a:pt x="19340" y="2700"/>
                </a:lnTo>
                <a:close/>
              </a:path>
              <a:path w="21600" h="21600" extrusionOk="0">
                <a:moveTo>
                  <a:pt x="19340" y="4109"/>
                </a:moveTo>
                <a:lnTo>
                  <a:pt x="20595" y="4109"/>
                </a:lnTo>
                <a:lnTo>
                  <a:pt x="20595" y="3052"/>
                </a:lnTo>
                <a:lnTo>
                  <a:pt x="19340" y="3052"/>
                </a:lnTo>
                <a:lnTo>
                  <a:pt x="19340" y="4109"/>
                </a:lnTo>
                <a:close/>
              </a:path>
              <a:path w="21600" h="21600" extrusionOk="0">
                <a:moveTo>
                  <a:pt x="19340" y="5517"/>
                </a:moveTo>
                <a:lnTo>
                  <a:pt x="20595" y="5517"/>
                </a:lnTo>
                <a:lnTo>
                  <a:pt x="20595" y="4461"/>
                </a:lnTo>
                <a:lnTo>
                  <a:pt x="19340" y="4461"/>
                </a:lnTo>
                <a:lnTo>
                  <a:pt x="19340" y="5517"/>
                </a:lnTo>
                <a:close/>
              </a:path>
              <a:path w="21600" h="21600" extrusionOk="0">
                <a:moveTo>
                  <a:pt x="19340" y="6926"/>
                </a:moveTo>
                <a:lnTo>
                  <a:pt x="20595" y="6926"/>
                </a:lnTo>
                <a:lnTo>
                  <a:pt x="20595" y="5870"/>
                </a:lnTo>
                <a:lnTo>
                  <a:pt x="19340" y="5870"/>
                </a:lnTo>
                <a:lnTo>
                  <a:pt x="19340" y="6926"/>
                </a:lnTo>
                <a:close/>
              </a:path>
              <a:path w="21600" h="21600" extrusionOk="0">
                <a:moveTo>
                  <a:pt x="19340" y="8335"/>
                </a:moveTo>
                <a:lnTo>
                  <a:pt x="20595" y="8335"/>
                </a:lnTo>
                <a:lnTo>
                  <a:pt x="20595" y="7278"/>
                </a:lnTo>
                <a:lnTo>
                  <a:pt x="19340" y="7278"/>
                </a:lnTo>
                <a:lnTo>
                  <a:pt x="19340" y="8335"/>
                </a:lnTo>
                <a:close/>
              </a:path>
              <a:path w="21600" h="21600" extrusionOk="0">
                <a:moveTo>
                  <a:pt x="19340" y="9743"/>
                </a:moveTo>
                <a:lnTo>
                  <a:pt x="20595" y="9743"/>
                </a:lnTo>
                <a:lnTo>
                  <a:pt x="20595" y="8687"/>
                </a:lnTo>
                <a:lnTo>
                  <a:pt x="19340" y="8687"/>
                </a:lnTo>
                <a:lnTo>
                  <a:pt x="19340" y="9743"/>
                </a:lnTo>
                <a:close/>
              </a:path>
              <a:path w="21600" h="21600" extrusionOk="0">
                <a:moveTo>
                  <a:pt x="19340" y="11152"/>
                </a:moveTo>
                <a:lnTo>
                  <a:pt x="20595" y="11152"/>
                </a:lnTo>
                <a:lnTo>
                  <a:pt x="20595" y="10096"/>
                </a:lnTo>
                <a:lnTo>
                  <a:pt x="19340" y="10096"/>
                </a:lnTo>
                <a:lnTo>
                  <a:pt x="19340" y="11152"/>
                </a:lnTo>
                <a:close/>
              </a:path>
              <a:path w="21600" h="21600" extrusionOk="0">
                <a:moveTo>
                  <a:pt x="19340" y="12561"/>
                </a:moveTo>
                <a:lnTo>
                  <a:pt x="20595" y="12561"/>
                </a:lnTo>
                <a:lnTo>
                  <a:pt x="20595" y="11504"/>
                </a:lnTo>
                <a:lnTo>
                  <a:pt x="19340" y="11504"/>
                </a:lnTo>
                <a:lnTo>
                  <a:pt x="19340" y="12561"/>
                </a:lnTo>
                <a:close/>
              </a:path>
              <a:path w="21600" h="21600" extrusionOk="0">
                <a:moveTo>
                  <a:pt x="19340" y="13970"/>
                </a:moveTo>
                <a:lnTo>
                  <a:pt x="20595" y="13970"/>
                </a:lnTo>
                <a:lnTo>
                  <a:pt x="20595" y="12913"/>
                </a:lnTo>
                <a:lnTo>
                  <a:pt x="19340" y="12913"/>
                </a:lnTo>
                <a:lnTo>
                  <a:pt x="19340" y="13970"/>
                </a:lnTo>
                <a:close/>
              </a:path>
              <a:path w="21600" h="21600" extrusionOk="0">
                <a:moveTo>
                  <a:pt x="19340" y="15378"/>
                </a:moveTo>
                <a:lnTo>
                  <a:pt x="20595" y="15378"/>
                </a:lnTo>
                <a:lnTo>
                  <a:pt x="20595" y="14322"/>
                </a:lnTo>
                <a:lnTo>
                  <a:pt x="19340" y="14322"/>
                </a:lnTo>
                <a:lnTo>
                  <a:pt x="19340" y="15378"/>
                </a:lnTo>
                <a:close/>
              </a:path>
              <a:path w="21600" h="21600" extrusionOk="0">
                <a:moveTo>
                  <a:pt x="19340" y="16787"/>
                </a:moveTo>
                <a:lnTo>
                  <a:pt x="20595" y="16787"/>
                </a:lnTo>
                <a:lnTo>
                  <a:pt x="20595" y="15730"/>
                </a:lnTo>
                <a:lnTo>
                  <a:pt x="19340" y="15730"/>
                </a:lnTo>
                <a:lnTo>
                  <a:pt x="19340" y="16787"/>
                </a:lnTo>
                <a:close/>
              </a:path>
              <a:path w="21600" h="21600" extrusionOk="0">
                <a:moveTo>
                  <a:pt x="19340" y="18196"/>
                </a:moveTo>
                <a:lnTo>
                  <a:pt x="20595" y="18196"/>
                </a:lnTo>
                <a:lnTo>
                  <a:pt x="20595" y="17139"/>
                </a:lnTo>
                <a:lnTo>
                  <a:pt x="19340" y="17139"/>
                </a:lnTo>
                <a:lnTo>
                  <a:pt x="19340" y="18196"/>
                </a:lnTo>
                <a:close/>
              </a:path>
              <a:path w="21600" h="21600" extrusionOk="0">
                <a:moveTo>
                  <a:pt x="19340" y="19604"/>
                </a:moveTo>
                <a:lnTo>
                  <a:pt x="20595" y="19604"/>
                </a:lnTo>
                <a:lnTo>
                  <a:pt x="20595" y="18548"/>
                </a:lnTo>
                <a:lnTo>
                  <a:pt x="19340" y="18548"/>
                </a:lnTo>
                <a:lnTo>
                  <a:pt x="19340" y="19604"/>
                </a:lnTo>
                <a:close/>
              </a:path>
              <a:path w="21600" h="21600" extrusionOk="0">
                <a:moveTo>
                  <a:pt x="19340" y="21013"/>
                </a:moveTo>
                <a:lnTo>
                  <a:pt x="20595" y="21013"/>
                </a:lnTo>
                <a:lnTo>
                  <a:pt x="20595" y="19957"/>
                </a:lnTo>
                <a:lnTo>
                  <a:pt x="19340" y="19957"/>
                </a:lnTo>
                <a:lnTo>
                  <a:pt x="19340" y="21013"/>
                </a:lnTo>
                <a:close/>
              </a:path>
            </a:pathLst>
          </a:custGeom>
          <a:solidFill>
            <a:srgbClr val="FFFFCC"/>
          </a:solidFill>
          <a:ln w="9525">
            <a:solidFill>
              <a:srgbClr val="000000"/>
            </a:solidFill>
            <a:miter lim="800000"/>
            <a:headEnd/>
            <a:tailEnd/>
          </a:ln>
        </p:spPr>
        <p:txBody>
          <a:bodyPr/>
          <a:lstStyle/>
          <a:p>
            <a:endParaRPr lang="en-US"/>
          </a:p>
        </p:txBody>
      </p:sp>
      <p:sp>
        <p:nvSpPr>
          <p:cNvPr id="2" name="Date Placeholder 1">
            <a:extLst>
              <a:ext uri="{FF2B5EF4-FFF2-40B4-BE49-F238E27FC236}">
                <a16:creationId xmlns:a16="http://schemas.microsoft.com/office/drawing/2014/main" id="{F2F785F9-D35F-6F42-B2AD-22759B38F2ED}"/>
              </a:ext>
            </a:extLst>
          </p:cNvPr>
          <p:cNvSpPr>
            <a:spLocks noGrp="1"/>
          </p:cNvSpPr>
          <p:nvPr>
            <p:ph type="dt" sz="half" idx="10"/>
          </p:nvPr>
        </p:nvSpPr>
        <p:spPr/>
        <p:txBody>
          <a:bodyPr/>
          <a:lstStyle/>
          <a:p>
            <a:fld id="{578B5A18-80AC-2F4B-9A12-C76FCBC309F5}" type="datetime13">
              <a:rPr lang="en-US" smtClean="0"/>
              <a:t>10:26:51 PM</a:t>
            </a:fld>
            <a:endParaRPr lang="en-US"/>
          </a:p>
        </p:txBody>
      </p:sp>
    </p:spTree>
    <p:extLst>
      <p:ext uri="{BB962C8B-B14F-4D97-AF65-F5344CB8AC3E}">
        <p14:creationId xmlns:p14="http://schemas.microsoft.com/office/powerpoint/2010/main" val="173323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3" presetClass="exit" presetSubtype="10" fill="hold" grpId="0" nodeType="withEffect">
                                  <p:stCondLst>
                                    <p:cond delay="0"/>
                                  </p:stCondLst>
                                  <p:childTnLst>
                                    <p:animEffect transition="out" filter="blinds(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3" presetClass="exit" presetSubtype="10" fill="hold" grpId="0" nodeType="withEffect">
                                  <p:stCondLst>
                                    <p:cond delay="0"/>
                                  </p:stCondLst>
                                  <p:childTnLst>
                                    <p:animEffect transition="out" filter="blinds(horizontal)">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3741</TotalTime>
  <Words>2823</Words>
  <Application>Microsoft Macintosh PowerPoint</Application>
  <PresentationFormat>On-screen Show (4:3)</PresentationFormat>
  <Paragraphs>541</Paragraphs>
  <Slides>49</Slides>
  <Notes>43</Notes>
  <HiddenSlides>0</HiddenSlides>
  <MMClips>0</MMClips>
  <ScaleCrop>false</ScaleCrop>
  <HeadingPairs>
    <vt:vector size="10" baseType="variant">
      <vt:variant>
        <vt:lpstr>Fonts Used</vt:lpstr>
      </vt:variant>
      <vt:variant>
        <vt:i4>6</vt:i4>
      </vt:variant>
      <vt:variant>
        <vt:lpstr>Theme</vt:lpstr>
      </vt:variant>
      <vt:variant>
        <vt:i4>1</vt:i4>
      </vt:variant>
      <vt:variant>
        <vt:lpstr>Links</vt:lpstr>
      </vt:variant>
      <vt:variant>
        <vt:i4>3</vt:i4>
      </vt:variant>
      <vt:variant>
        <vt:lpstr>Embedded OLE Servers</vt:lpstr>
      </vt:variant>
      <vt:variant>
        <vt:i4>4</vt:i4>
      </vt:variant>
      <vt:variant>
        <vt:lpstr>Slide Titles</vt:lpstr>
      </vt:variant>
      <vt:variant>
        <vt:i4>49</vt:i4>
      </vt:variant>
    </vt:vector>
  </HeadingPairs>
  <TitlesOfParts>
    <vt:vector size="63" baseType="lpstr">
      <vt:lpstr>Arial</vt:lpstr>
      <vt:lpstr>Arial Narrow</vt:lpstr>
      <vt:lpstr>Calibri</vt:lpstr>
      <vt:lpstr>Times New Roman</vt:lpstr>
      <vt:lpstr>Trebuchet MS</vt:lpstr>
      <vt:lpstr>Wingdings</vt:lpstr>
      <vt:lpstr>Office Theme</vt:lpstr>
      <vt:lpstr>file:///C:/xara%20stuff/Basic%20Cyyometry/full%2032%20with%20variable%20fingerprint-overlay-fitted-2.xar</vt:lpstr>
      <vt:lpstr>file:///C:/xara%20stuff/Basic%20Cyyometry/full%2032%20with%20variable%20fingerprint-overlay-fitted.xar</vt:lpstr>
      <vt:lpstr>file:///C:/xara%20stuff/bangs%20latex%20course/all%20green2.xar</vt:lpstr>
      <vt:lpstr>Chart</vt:lpstr>
      <vt:lpstr>Document</vt:lpstr>
      <vt:lpstr>Image</vt:lpstr>
      <vt:lpstr>Picture</vt:lpstr>
      <vt:lpstr>Spectral Flow Cytometry</vt:lpstr>
      <vt:lpstr>Purdue University Cytometry Laboratories  Acknowledgements</vt:lpstr>
      <vt:lpstr>1t’s 1990</vt:lpstr>
      <vt:lpstr>There really was a time when a 3 color assay was a key publication</vt:lpstr>
      <vt:lpstr>So spectral technology allows you to  measure virtually any color without changing any filters</vt:lpstr>
      <vt:lpstr>Spectral Imaging from the 1960’s</vt:lpstr>
      <vt:lpstr>Reflection Example</vt:lpstr>
      <vt:lpstr>Reflection Example – Clustering</vt:lpstr>
      <vt:lpstr>Reflection Example – Clustering</vt:lpstr>
      <vt:lpstr>Fluorescence Example</vt:lpstr>
      <vt:lpstr>Spectral Image Processing</vt:lpstr>
      <vt:lpstr>Clustering Algorithms</vt:lpstr>
      <vt:lpstr>Spectral Imaging Advantages &amp; Disadvantages</vt:lpstr>
      <vt:lpstr>Spectral Imaging in Biology</vt:lpstr>
      <vt:lpstr>Separating GFP from Lung Autofluorescence</vt:lpstr>
      <vt:lpstr>Spectral “unmixing”</vt:lpstr>
      <vt:lpstr>Advanced polychromatic cytometry</vt:lpstr>
      <vt:lpstr>Detectors</vt:lpstr>
      <vt:lpstr>Hyperspectral Single Cell Cytometry</vt:lpstr>
      <vt:lpstr>PowerPoint Presentation</vt:lpstr>
      <vt:lpstr>PowerPoint Presentation</vt:lpstr>
      <vt:lpstr>Multicolor (polychromatic) vs. multispectral cytometry (I)</vt:lpstr>
      <vt:lpstr>PowerPoint Presentation</vt:lpstr>
      <vt:lpstr>Face Recognition Technology (Picasa)</vt:lpstr>
      <vt:lpstr>Spectral “fingerprints” identify samples</vt:lpstr>
      <vt:lpstr>Spectral “fingerprints” identify samples</vt:lpstr>
      <vt:lpstr>Supervised vs. Unsupervised Learning</vt:lpstr>
      <vt:lpstr>PowerPoint Presentation</vt:lpstr>
      <vt:lpstr>PowerPoint Presentation</vt:lpstr>
      <vt:lpstr>Spectral plots</vt:lpstr>
      <vt:lpstr>Scatter matrix</vt:lpstr>
      <vt:lpstr>Principal components</vt:lpstr>
      <vt:lpstr>Method: Automated classification using support vector machines</vt:lpstr>
      <vt:lpstr>PowerPoint Presentation</vt:lpstr>
      <vt:lpstr>Confusion matrix</vt:lpstr>
      <vt:lpstr>Misclassified events</vt:lpstr>
      <vt:lpstr>SVM classification – summary</vt:lpstr>
      <vt:lpstr>Nanocrystals/Micro-Dots multiplexed systems</vt:lpstr>
      <vt:lpstr>Sony SP6800 spectral cell analyzer 2013</vt:lpstr>
      <vt:lpstr>Purdue Patent on spectral flow cytometry licensed to Sony Corporation</vt:lpstr>
      <vt:lpstr>PowerPoint Presentation</vt:lpstr>
      <vt:lpstr>Sony Spectral Cytometer</vt:lpstr>
      <vt:lpstr>Sony Spectral Cytometer  - 12 color separation</vt:lpstr>
      <vt:lpstr>PowerPoint Presentation</vt:lpstr>
      <vt:lpstr>Sony announced 40+ color spectral flow cytometer in June 2019</vt:lpstr>
      <vt:lpstr>Polychromatic Cytometry not so perfect! Fundamental problems with compensation</vt:lpstr>
      <vt:lpstr>What have we learned?</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Flow Cytometry: Why can’t I just go fast and furious?</dc:title>
  <dc:creator>JPaul Robinson</dc:creator>
  <cp:lastModifiedBy>Joseph Paul Robinson</cp:lastModifiedBy>
  <cp:revision>153</cp:revision>
  <dcterms:created xsi:type="dcterms:W3CDTF">2014-10-05T16:34:27Z</dcterms:created>
  <dcterms:modified xsi:type="dcterms:W3CDTF">2020-04-06T02:27:29Z</dcterms:modified>
</cp:coreProperties>
</file>