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G" ContentType="video/m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handoutMasterIdLst>
    <p:handoutMasterId r:id="rId54"/>
  </p:handoutMasterIdLst>
  <p:sldIdLst>
    <p:sldId id="330" r:id="rId2"/>
    <p:sldId id="315" r:id="rId3"/>
    <p:sldId id="340" r:id="rId4"/>
    <p:sldId id="258" r:id="rId5"/>
    <p:sldId id="259" r:id="rId6"/>
    <p:sldId id="317" r:id="rId7"/>
    <p:sldId id="260" r:id="rId8"/>
    <p:sldId id="295" r:id="rId9"/>
    <p:sldId id="318" r:id="rId10"/>
    <p:sldId id="319" r:id="rId11"/>
    <p:sldId id="320" r:id="rId12"/>
    <p:sldId id="296" r:id="rId13"/>
    <p:sldId id="297" r:id="rId14"/>
    <p:sldId id="264" r:id="rId15"/>
    <p:sldId id="265" r:id="rId16"/>
    <p:sldId id="298" r:id="rId17"/>
    <p:sldId id="335" r:id="rId18"/>
    <p:sldId id="333" r:id="rId19"/>
    <p:sldId id="331" r:id="rId20"/>
    <p:sldId id="332" r:id="rId21"/>
    <p:sldId id="336" r:id="rId22"/>
    <p:sldId id="334" r:id="rId23"/>
    <p:sldId id="337" r:id="rId24"/>
    <p:sldId id="338" r:id="rId25"/>
    <p:sldId id="329" r:id="rId26"/>
    <p:sldId id="339" r:id="rId27"/>
    <p:sldId id="328" r:id="rId28"/>
    <p:sldId id="266" r:id="rId29"/>
    <p:sldId id="269" r:id="rId30"/>
    <p:sldId id="270" r:id="rId31"/>
    <p:sldId id="299" r:id="rId32"/>
    <p:sldId id="341" r:id="rId33"/>
    <p:sldId id="342" r:id="rId34"/>
    <p:sldId id="343" r:id="rId35"/>
    <p:sldId id="346" r:id="rId36"/>
    <p:sldId id="276" r:id="rId37"/>
    <p:sldId id="280" r:id="rId38"/>
    <p:sldId id="311" r:id="rId39"/>
    <p:sldId id="321" r:id="rId40"/>
    <p:sldId id="344" r:id="rId41"/>
    <p:sldId id="345" r:id="rId42"/>
    <p:sldId id="310" r:id="rId43"/>
    <p:sldId id="322" r:id="rId44"/>
    <p:sldId id="323" r:id="rId45"/>
    <p:sldId id="324" r:id="rId46"/>
    <p:sldId id="325" r:id="rId47"/>
    <p:sldId id="312" r:id="rId48"/>
    <p:sldId id="326" r:id="rId49"/>
    <p:sldId id="327" r:id="rId50"/>
    <p:sldId id="313" r:id="rId51"/>
    <p:sldId id="292" r:id="rId52"/>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720"/>
  </p:normalViewPr>
  <p:slideViewPr>
    <p:cSldViewPr snapToGrid="0">
      <p:cViewPr varScale="1">
        <p:scale>
          <a:sx n="105" d="100"/>
          <a:sy n="105" d="100"/>
        </p:scale>
        <p:origin x="1840" y="192"/>
      </p:cViewPr>
      <p:guideLst>
        <p:guide orient="horz" pos="215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96"/>
    </p:cViewPr>
  </p:sorterViewPr>
  <p:notesViewPr>
    <p:cSldViewPr snapToGrid="0">
      <p:cViewPr varScale="1">
        <p:scale>
          <a:sx n="64" d="100"/>
          <a:sy n="64" d="100"/>
        </p:scale>
        <p:origin x="-2556" y="-11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24C5DD4-C922-5041-9139-A6BC96F2949A}"/>
              </a:ext>
            </a:extLst>
          </p:cNvPr>
          <p:cNvSpPr>
            <a:spLocks noGrp="1" noChangeArrowheads="1"/>
          </p:cNvSpPr>
          <p:nvPr>
            <p:ph type="body" sz="quarter" idx="3"/>
          </p:nvPr>
        </p:nvSpPr>
        <p:spPr bwMode="auto">
          <a:xfrm>
            <a:off x="933450" y="4414838"/>
            <a:ext cx="5143500" cy="41846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5" name="Rectangle 3">
            <a:extLst>
              <a:ext uri="{FF2B5EF4-FFF2-40B4-BE49-F238E27FC236}">
                <a16:creationId xmlns:a16="http://schemas.microsoft.com/office/drawing/2014/main" id="{523FE671-1602-9648-BD08-DFFA43D051E7}"/>
              </a:ext>
            </a:extLst>
          </p:cNvPr>
          <p:cNvSpPr>
            <a:spLocks noGrp="1" noRot="1" noChangeAspect="1" noChangeArrowheads="1" noTextEdit="1"/>
          </p:cNvSpPr>
          <p:nvPr>
            <p:ph type="sldImg" idx="2"/>
          </p:nvPr>
        </p:nvSpPr>
        <p:spPr bwMode="auto">
          <a:xfrm>
            <a:off x="1301750" y="787400"/>
            <a:ext cx="4406900" cy="330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5A25BB0-5E86-5840-82F5-01031E39B885}"/>
              </a:ext>
            </a:extLst>
          </p:cNvPr>
          <p:cNvSpPr>
            <a:spLocks noGrp="1" noRot="1" noChangeAspect="1" noChangeArrowheads="1" noTextEdit="1"/>
          </p:cNvSpPr>
          <p:nvPr>
            <p:ph type="sldImg"/>
          </p:nvPr>
        </p:nvSpPr>
        <p:spPr>
          <a:xfrm>
            <a:off x="1187450" y="701675"/>
            <a:ext cx="4633913" cy="3475038"/>
          </a:xfrm>
          <a:ln/>
        </p:spPr>
      </p:sp>
      <p:sp>
        <p:nvSpPr>
          <p:cNvPr id="60419" name="Rectangle 3">
            <a:extLst>
              <a:ext uri="{FF2B5EF4-FFF2-40B4-BE49-F238E27FC236}">
                <a16:creationId xmlns:a16="http://schemas.microsoft.com/office/drawing/2014/main" id="{2EEFA8CD-9433-DB4D-9CA8-46430D30EA87}"/>
              </a:ext>
            </a:extLst>
          </p:cNvPr>
          <p:cNvSpPr>
            <a:spLocks noGrp="1" noChangeArrowheads="1"/>
          </p:cNvSpPr>
          <p:nvPr>
            <p:ph type="body" idx="1"/>
          </p:nvPr>
        </p:nvSpPr>
        <p:spPr>
          <a:xfrm>
            <a:off x="933450" y="4416425"/>
            <a:ext cx="5143500"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93CE234-F511-134C-A879-CAA293F07CB3}"/>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D75249EF-F9BF-2649-B7A8-E15C11157F0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F911471-9CF8-2B4B-932D-882A3670A129}"/>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7B378883-98B0-314E-A7C8-21255E498B8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94372E0-172A-594B-8E9C-D5B02CF9AA22}"/>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9CD589DC-9AC3-9E4C-BBCF-1AAF67C2DF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6529CEC-C93A-044C-9CAF-B73E0E10892C}"/>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8967F2FA-2688-B34C-845D-75F87ED2A4C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06B92F9-2A6E-1646-AFA4-AB4E0131A53E}"/>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586D6E76-C0A6-9945-9257-C5DA69911F0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97DB996-CDD3-4744-AE42-364D6BF7F742}"/>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94A1DA47-B5BD-8A49-8EE8-B49E03AF622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63927BB-C0E0-8749-A878-A7237482EF56}"/>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664E5CE-EFC0-2D49-A03E-100C6771D6A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F31EA009-118E-DA48-9192-65FFE371428A}"/>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5AA714E0-04BA-1944-A463-150498BAD66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35957EA-C5A9-1645-A7ED-AE402EC50F35}"/>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511D60A6-DA40-0544-A547-EA600B5CD4E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58D7E33-C6E8-7949-9844-6892336E9641}"/>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1ED6F651-F5B7-EE43-B992-802736A121D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B453020-2787-9C48-9614-89615FD53E7D}"/>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58EB8D8F-1318-024C-802A-52F8C5F4D99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4FF695D-D786-3E45-B302-9F6CC3AE6DAB}"/>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B713D4F-D374-A341-9A99-7969E6B176C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F72CA92B-6589-A14E-8C97-15DC10439C98}"/>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08325D9C-D415-8446-B1D9-7686BF45C15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D6AD905-BBAB-4741-9789-C7B91E9E50FC}"/>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0D8FBE81-E7C0-D444-990B-0471839EE06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FCF2A013-811F-EF41-8DD6-C4852D3CF241}"/>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970C9F35-BCAA-8947-AC20-FC0FE3AF81F8}"/>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39D95004-C45B-5841-9270-B28687CF7E25}"/>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id="{25266BE2-2627-A442-827C-8AF8C8CC30ED}"/>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8064DD0-50AE-5648-8EEF-8ABDA77023B5}"/>
              </a:ext>
            </a:extLst>
          </p:cNvPr>
          <p:cNvSpPr>
            <a:spLocks noGrp="1" noRot="1" noChangeAspect="1" noChangeArrowheads="1" noTextEdit="1"/>
          </p:cNvSpPr>
          <p:nvPr>
            <p:ph type="sldImg"/>
          </p:nvPr>
        </p:nvSpPr>
        <p:spPr>
          <a:xfrm>
            <a:off x="1182688" y="696913"/>
            <a:ext cx="4649787" cy="3486150"/>
          </a:xfrm>
          <a:ln/>
        </p:spPr>
      </p:sp>
      <p:sp>
        <p:nvSpPr>
          <p:cNvPr id="84995" name="Rectangle 3">
            <a:extLst>
              <a:ext uri="{FF2B5EF4-FFF2-40B4-BE49-F238E27FC236}">
                <a16:creationId xmlns:a16="http://schemas.microsoft.com/office/drawing/2014/main" id="{40F4B541-2EF2-7946-B14F-3DAE3D7E8824}"/>
              </a:ext>
            </a:extLst>
          </p:cNvPr>
          <p:cNvSpPr>
            <a:spLocks noGrp="1" noChangeArrowheads="1"/>
          </p:cNvSpPr>
          <p:nvPr>
            <p:ph type="body" idx="1"/>
          </p:nvPr>
        </p:nvSpPr>
        <p:spPr>
          <a:xfrm>
            <a:off x="935038" y="4414838"/>
            <a:ext cx="5140325"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2938" tIns="41469" rIns="82938" bIns="41469"/>
          <a:lstStyle/>
          <a:p>
            <a:endParaRPr lang="de-DE"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79A9500-A988-5E45-A9EC-8C6B8EF98FE5}"/>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2B4D0ABA-9221-4F4A-90CE-3193663E5BC7}"/>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D8DBC7D-A7D3-5744-8F6B-3FDB01AF1B30}"/>
              </a:ext>
            </a:extLst>
          </p:cNvPr>
          <p:cNvSpPr>
            <a:spLocks noGrp="1" noRot="1" noChangeAspect="1" noChangeArrowheads="1" noTextEdit="1"/>
          </p:cNvSpPr>
          <p:nvPr>
            <p:ph type="sldImg"/>
          </p:nvPr>
        </p:nvSpPr>
        <p:spPr>
          <a:xfrm>
            <a:off x="1192213" y="704850"/>
            <a:ext cx="4630737" cy="3473450"/>
          </a:xfrm>
          <a:ln cap="flat"/>
        </p:spPr>
      </p:sp>
      <p:sp>
        <p:nvSpPr>
          <p:cNvPr id="87043" name="Rectangle 3">
            <a:extLst>
              <a:ext uri="{FF2B5EF4-FFF2-40B4-BE49-F238E27FC236}">
                <a16:creationId xmlns:a16="http://schemas.microsoft.com/office/drawing/2014/main" id="{E9AD1A36-AD60-0A47-8752-640F745B599F}"/>
              </a:ext>
            </a:extLst>
          </p:cNvPr>
          <p:cNvSpPr>
            <a:spLocks noGrp="1" noChangeArrowheads="1"/>
          </p:cNvSpPr>
          <p:nvPr>
            <p:ph type="body" idx="1"/>
          </p:nvPr>
        </p:nvSpPr>
        <p:spPr>
          <a:xfrm>
            <a:off x="933450" y="4413250"/>
            <a:ext cx="5141913"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67856" tIns="33928" rIns="67856" bIns="33928"/>
          <a:lstStyle/>
          <a:p>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09F7B20-35B2-6C41-B3F3-77D2F86588D4}"/>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327F0CB7-1D5B-E949-8B0C-7F7E6C076E1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D153256-5C29-3E47-B3B3-52C7A93AEFA9}"/>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A2694E44-8E1C-1B48-B163-843E5DB0480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082C0FB-C64B-4E42-BBC1-9195DDFAB1A3}"/>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E4858DEA-34FE-A349-9CB9-8A33C7FC4AEB}"/>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D47625E-95C3-F448-897F-DD9247569BA5}"/>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EA933A55-3846-4644-82F5-C8D05C637E8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350B8B89-80A0-6448-89A0-D0335B6479B0}"/>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EE6F0C90-436A-3642-991A-67CE829B0C0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6875617B-13C2-E24E-85E4-C81DEDD59F66}"/>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26207E08-D1F0-2F43-8000-8EE3207A863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1D482E5D-4485-BF43-9A95-80FD6780EDCC}"/>
              </a:ext>
            </a:extLst>
          </p:cNvPr>
          <p:cNvSpPr>
            <a:spLocks noGrp="1" noRot="1" noChangeAspect="1" noTextEdit="1"/>
          </p:cNvSpPr>
          <p:nvPr>
            <p:ph type="sldImg"/>
          </p:nvPr>
        </p:nvSpPr>
        <p:spPr>
          <a:ln/>
        </p:spPr>
      </p:sp>
      <p:sp>
        <p:nvSpPr>
          <p:cNvPr id="93187" name="Notes Placeholder 2">
            <a:extLst>
              <a:ext uri="{FF2B5EF4-FFF2-40B4-BE49-F238E27FC236}">
                <a16:creationId xmlns:a16="http://schemas.microsoft.com/office/drawing/2014/main" id="{0E1A2481-4381-3644-A1B1-E190C99ECFF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E84A456D-AFBB-DA41-972E-2B6B6FAF38E9}"/>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AC23E552-3D15-E34C-B892-20DE6DF05E7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71493A8-B38D-8F4D-9A7E-F6E7C0541A20}"/>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8179190E-5B42-2B41-9BB1-8F4880A2E9E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DE7AF67-304A-984A-8A29-6989F8C3F1D1}"/>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24E47DD1-8930-B845-A1AA-81C4DC5A526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AB02151-D2A4-4F45-AF17-DCBED7BC4B8A}"/>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EACD6EB6-9A48-594D-9CF5-5505C13691F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DB3F645C-478B-FD4C-BAAE-B194B27F9C15}"/>
              </a:ext>
            </a:extLst>
          </p:cNvPr>
          <p:cNvSpPr>
            <a:spLocks noGrp="1" noRot="1" noChangeAspect="1" noChangeArrowheads="1" noTextEdit="1"/>
          </p:cNvSpPr>
          <p:nvPr>
            <p:ph type="sldImg"/>
          </p:nvPr>
        </p:nvSpPr>
        <p:spPr>
          <a:xfrm>
            <a:off x="1181100" y="696913"/>
            <a:ext cx="4649788" cy="3486150"/>
          </a:xfrm>
          <a:ln/>
        </p:spPr>
      </p:sp>
      <p:sp>
        <p:nvSpPr>
          <p:cNvPr id="104451" name="Rectangle 3">
            <a:extLst>
              <a:ext uri="{FF2B5EF4-FFF2-40B4-BE49-F238E27FC236}">
                <a16:creationId xmlns:a16="http://schemas.microsoft.com/office/drawing/2014/main" id="{0AB14441-DF85-BE42-B6BD-2DB908D98AB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235CF46D-2EDC-1545-902F-198352DE515B}"/>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91915763-D910-894D-B840-91CEFDDF2270}"/>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C819771-E021-AE40-A606-7EB83350DCF8}"/>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F02A99E-6F2B-1D48-87CD-4B7AE403B16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8B30692-0623-0C41-B5C6-D85AD36CC30F}"/>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42DFAC6F-C8AB-534C-A66F-848E52328E5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8BA846F1-97E7-4846-AB56-2056D491CB77}"/>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8C7AEECC-EC40-D748-8935-B2CCC2A5F5E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86B6E10-2B43-F745-A73B-9DE9E2FD7815}"/>
              </a:ext>
            </a:extLst>
          </p:cNvPr>
          <p:cNvSpPr>
            <a:spLocks noGrp="1" noRot="1" noChangeAspect="1" noChangeArrowheads="1" noTextEdit="1"/>
          </p:cNvSpPr>
          <p:nvPr>
            <p:ph type="sldImg"/>
          </p:nvPr>
        </p:nvSpPr>
        <p:spPr>
          <a:xfrm>
            <a:off x="1160463" y="804863"/>
            <a:ext cx="3783012" cy="2836862"/>
          </a:xfrm>
          <a:ln/>
        </p:spPr>
      </p:sp>
      <p:sp>
        <p:nvSpPr>
          <p:cNvPr id="108547" name="Rectangle 3">
            <a:extLst>
              <a:ext uri="{FF2B5EF4-FFF2-40B4-BE49-F238E27FC236}">
                <a16:creationId xmlns:a16="http://schemas.microsoft.com/office/drawing/2014/main" id="{82D14070-3ED7-6049-BBEF-866CFE2932F3}"/>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E7673FDC-E30B-4846-8C37-D5596C40C36B}"/>
              </a:ext>
            </a:extLst>
          </p:cNvPr>
          <p:cNvSpPr>
            <a:spLocks noGrp="1" noRot="1" noChangeAspect="1" noChangeArrowheads="1" noTextEdit="1"/>
          </p:cNvSpPr>
          <p:nvPr>
            <p:ph type="sldImg"/>
          </p:nvPr>
        </p:nvSpPr>
        <p:spPr>
          <a:xfrm>
            <a:off x="1160463" y="804863"/>
            <a:ext cx="3783012" cy="2836862"/>
          </a:xfrm>
          <a:ln/>
        </p:spPr>
      </p:sp>
      <p:sp>
        <p:nvSpPr>
          <p:cNvPr id="109571" name="Rectangle 3">
            <a:extLst>
              <a:ext uri="{FF2B5EF4-FFF2-40B4-BE49-F238E27FC236}">
                <a16:creationId xmlns:a16="http://schemas.microsoft.com/office/drawing/2014/main" id="{C164AC77-6E19-1C48-A13A-2F0DD4172A79}"/>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63334F0-4962-6644-9CC5-A034E743CCB7}"/>
              </a:ext>
            </a:extLst>
          </p:cNvPr>
          <p:cNvSpPr>
            <a:spLocks noGrp="1" noRot="1" noChangeAspect="1" noChangeArrowheads="1" noTextEdit="1"/>
          </p:cNvSpPr>
          <p:nvPr>
            <p:ph type="sldImg"/>
          </p:nvPr>
        </p:nvSpPr>
        <p:spPr>
          <a:xfrm>
            <a:off x="1160463" y="804863"/>
            <a:ext cx="3783012" cy="2836862"/>
          </a:xfrm>
          <a:ln/>
        </p:spPr>
      </p:sp>
      <p:sp>
        <p:nvSpPr>
          <p:cNvPr id="110595" name="Rectangle 3">
            <a:extLst>
              <a:ext uri="{FF2B5EF4-FFF2-40B4-BE49-F238E27FC236}">
                <a16:creationId xmlns:a16="http://schemas.microsoft.com/office/drawing/2014/main" id="{1849B6B7-84F1-E645-B441-4395ECD8BA25}"/>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EF771E8-CCF1-1F41-B36C-6BB53D1A5939}"/>
              </a:ext>
            </a:extLst>
          </p:cNvPr>
          <p:cNvSpPr>
            <a:spLocks noGrp="1" noRot="1" noChangeAspect="1" noChangeArrowheads="1" noTextEdit="1"/>
          </p:cNvSpPr>
          <p:nvPr>
            <p:ph type="sldImg"/>
          </p:nvPr>
        </p:nvSpPr>
        <p:spPr>
          <a:xfrm>
            <a:off x="1160463" y="804863"/>
            <a:ext cx="3783012" cy="2836862"/>
          </a:xfrm>
          <a:ln/>
        </p:spPr>
      </p:sp>
      <p:sp>
        <p:nvSpPr>
          <p:cNvPr id="111619" name="Rectangle 3">
            <a:extLst>
              <a:ext uri="{FF2B5EF4-FFF2-40B4-BE49-F238E27FC236}">
                <a16:creationId xmlns:a16="http://schemas.microsoft.com/office/drawing/2014/main" id="{0CD4A36E-6626-E74D-A831-BCF94DF29536}"/>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6601F00-80FB-1D47-95F7-CFDD4A8E233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9AD4DED9-0CB2-CF46-9000-AF7E9B42F3C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4551950-2648-104B-981E-7D39AC38E7C6}"/>
              </a:ext>
            </a:extLst>
          </p:cNvPr>
          <p:cNvSpPr>
            <a:spLocks noGrp="1" noRot="1" noChangeAspect="1" noChangeArrowheads="1" noTextEdit="1"/>
          </p:cNvSpPr>
          <p:nvPr>
            <p:ph type="sldImg"/>
          </p:nvPr>
        </p:nvSpPr>
        <p:spPr>
          <a:xfrm>
            <a:off x="1160463" y="804863"/>
            <a:ext cx="3783012" cy="2836862"/>
          </a:xfrm>
          <a:ln/>
        </p:spPr>
      </p:sp>
      <p:sp>
        <p:nvSpPr>
          <p:cNvPr id="113667" name="Rectangle 3">
            <a:extLst>
              <a:ext uri="{FF2B5EF4-FFF2-40B4-BE49-F238E27FC236}">
                <a16:creationId xmlns:a16="http://schemas.microsoft.com/office/drawing/2014/main" id="{7084C6DF-52A7-8142-8632-3668913BCB0F}"/>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DDCD150-CD83-8449-BAB3-C8EA936B6E55}"/>
              </a:ext>
            </a:extLst>
          </p:cNvPr>
          <p:cNvSpPr>
            <a:spLocks noGrp="1" noRot="1" noChangeAspect="1" noChangeArrowheads="1" noTextEdit="1"/>
          </p:cNvSpPr>
          <p:nvPr>
            <p:ph type="sldImg"/>
          </p:nvPr>
        </p:nvSpPr>
        <p:spPr>
          <a:xfrm>
            <a:off x="1173163" y="687388"/>
            <a:ext cx="4679950" cy="3509962"/>
          </a:xfrm>
          <a:ln/>
        </p:spPr>
      </p:sp>
      <p:sp>
        <p:nvSpPr>
          <p:cNvPr id="114691" name="Rectangle 3">
            <a:extLst>
              <a:ext uri="{FF2B5EF4-FFF2-40B4-BE49-F238E27FC236}">
                <a16:creationId xmlns:a16="http://schemas.microsoft.com/office/drawing/2014/main" id="{F0207025-6ABB-DE48-AA92-8DF16542BCDC}"/>
              </a:ext>
            </a:extLst>
          </p:cNvPr>
          <p:cNvSpPr>
            <a:spLocks noGrp="1" noChangeArrowheads="1"/>
          </p:cNvSpPr>
          <p:nvPr>
            <p:ph type="body" idx="1"/>
          </p:nvPr>
        </p:nvSpPr>
        <p:spPr>
          <a:xfrm>
            <a:off x="914400" y="4425950"/>
            <a:ext cx="5194300" cy="41973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4ABED63-FBF2-B84F-8BFB-1A2BF5CA1462}"/>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1402A3D6-6105-D94D-A9DA-CCC4164A86A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11F8F95-9393-EC43-AC11-348C73B1092B}"/>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92945EA2-2671-EB4C-977E-0A371560618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515D011-BE5E-8040-A343-1879051F9426}"/>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3704B479-7C81-874F-B668-80A0D463847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C32A515-C59A-4B41-BE00-9A7A90131DC1}"/>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F3C6DB25-B94F-F74B-9138-D8F94D68809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5D8D609-EAE1-F642-A9A8-F9238885E61C}"/>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03652004-7358-8F47-8032-83F0A2987A4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9EADB96-0980-BE4C-A0E9-E60C19A0D23F}"/>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A119C110-D57F-5E4F-B32E-8D09CA6DB74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D869FB9-E46C-9640-B8CA-59EC68C3C8F1}"/>
              </a:ext>
            </a:extLst>
          </p:cNvPr>
          <p:cNvSpPr>
            <a:spLocks noGrp="1" noRot="1" noChangeAspect="1" noChangeArrowheads="1" noTextEdit="1"/>
          </p:cNvSpPr>
          <p:nvPr>
            <p:ph type="sldImg"/>
          </p:nvPr>
        </p:nvSpPr>
        <p:spPr>
          <a:xfrm>
            <a:off x="1184275" y="698500"/>
            <a:ext cx="4645025" cy="3484563"/>
          </a:xfrm>
          <a:ln/>
        </p:spPr>
      </p:sp>
      <p:sp>
        <p:nvSpPr>
          <p:cNvPr id="68611" name="Rectangle 3">
            <a:extLst>
              <a:ext uri="{FF2B5EF4-FFF2-40B4-BE49-F238E27FC236}">
                <a16:creationId xmlns:a16="http://schemas.microsoft.com/office/drawing/2014/main" id="{D75B4885-471F-F646-B8ED-066DAD75904E}"/>
              </a:ext>
            </a:extLst>
          </p:cNvPr>
          <p:cNvSpPr>
            <a:spLocks noGrp="1" noChangeArrowheads="1"/>
          </p:cNvSpPr>
          <p:nvPr>
            <p:ph type="body" idx="1"/>
          </p:nvPr>
        </p:nvSpPr>
        <p:spPr>
          <a:xfrm>
            <a:off x="933450" y="4413250"/>
            <a:ext cx="5143500"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9730" tIns="44865" rIns="89730" bIns="44865"/>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67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126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0"/>
            <a:ext cx="1952625"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0"/>
            <a:ext cx="5705475"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868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7700" y="0"/>
            <a:ext cx="7772400" cy="803275"/>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890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415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8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90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02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04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87964"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79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7387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B8A3C1F-C462-8D45-B025-FC4095978E02}"/>
              </a:ext>
            </a:extLst>
          </p:cNvPr>
          <p:cNvSpPr>
            <a:spLocks noGrp="1" noChangeArrowheads="1"/>
          </p:cNvSpPr>
          <p:nvPr>
            <p:ph type="title"/>
          </p:nvPr>
        </p:nvSpPr>
        <p:spPr bwMode="auto">
          <a:xfrm>
            <a:off x="647700" y="0"/>
            <a:ext cx="7772400" cy="8032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9D88AAA-B76A-CD48-8573-D26BD4F16FC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9">
            <a:extLst>
              <a:ext uri="{FF2B5EF4-FFF2-40B4-BE49-F238E27FC236}">
                <a16:creationId xmlns:a16="http://schemas.microsoft.com/office/drawing/2014/main" id="{CBA2E1B8-CA2B-D545-8DB3-6EB1C39A8346}"/>
              </a:ext>
            </a:extLst>
          </p:cNvPr>
          <p:cNvSpPr>
            <a:spLocks noChangeArrowheads="1"/>
          </p:cNvSpPr>
          <p:nvPr/>
        </p:nvSpPr>
        <p:spPr bwMode="auto">
          <a:xfrm>
            <a:off x="4763" y="6575425"/>
            <a:ext cx="496931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1200" b="1" i="1" dirty="0">
                <a:cs typeface="Times New Roman" pitchFamily="18" charset="0"/>
              </a:rPr>
              <a:t>© 1993-2020 </a:t>
            </a:r>
            <a:r>
              <a:rPr lang="en-US" altLang="en-US" sz="1200" b="1" i="1" dirty="0"/>
              <a:t>J. Paul Robinson - Purdue University Cytometry Laboratories</a:t>
            </a:r>
          </a:p>
        </p:txBody>
      </p:sp>
      <p:pic>
        <p:nvPicPr>
          <p:cNvPr id="1030" name="Picture 12" descr="pucl new">
            <a:extLst>
              <a:ext uri="{FF2B5EF4-FFF2-40B4-BE49-F238E27FC236}">
                <a16:creationId xmlns:a16="http://schemas.microsoft.com/office/drawing/2014/main" id="{B4474F59-C774-BC44-A383-457AECE84C5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969250" y="0"/>
            <a:ext cx="11747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Times New Roman" pitchFamily="18" charset="0"/>
        </a:defRPr>
      </a:lvl2pPr>
      <a:lvl3pPr algn="ctr" rtl="0" eaLnBrk="0" fontAlgn="base" hangingPunct="0">
        <a:spcBef>
          <a:spcPct val="0"/>
        </a:spcBef>
        <a:spcAft>
          <a:spcPct val="0"/>
        </a:spcAft>
        <a:defRPr sz="3200" b="1">
          <a:solidFill>
            <a:schemeClr val="tx2"/>
          </a:solidFill>
          <a:latin typeface="Times New Roman" pitchFamily="18" charset="0"/>
        </a:defRPr>
      </a:lvl3pPr>
      <a:lvl4pPr algn="ctr" rtl="0" eaLnBrk="0" fontAlgn="base" hangingPunct="0">
        <a:spcBef>
          <a:spcPct val="0"/>
        </a:spcBef>
        <a:spcAft>
          <a:spcPct val="0"/>
        </a:spcAft>
        <a:defRPr sz="3200" b="1">
          <a:solidFill>
            <a:schemeClr val="tx2"/>
          </a:solidFill>
          <a:latin typeface="Times New Roman" pitchFamily="18" charset="0"/>
        </a:defRPr>
      </a:lvl4pPr>
      <a:lvl5pPr algn="ctr" rtl="0" eaLnBrk="0" fontAlgn="base" hangingPunct="0">
        <a:spcBef>
          <a:spcPct val="0"/>
        </a:spcBef>
        <a:spcAft>
          <a:spcPct val="0"/>
        </a:spcAft>
        <a:defRPr sz="3200" b="1">
          <a:solidFill>
            <a:schemeClr val="tx2"/>
          </a:solidFill>
          <a:latin typeface="Times New Roman" pitchFamily="18" charset="0"/>
        </a:defRPr>
      </a:lvl5pPr>
      <a:lvl6pPr marL="457200" algn="ctr" rtl="0" eaLnBrk="0" fontAlgn="base" hangingPunct="0">
        <a:spcBef>
          <a:spcPct val="0"/>
        </a:spcBef>
        <a:spcAft>
          <a:spcPct val="0"/>
        </a:spcAft>
        <a:defRPr sz="3200" b="1">
          <a:solidFill>
            <a:schemeClr val="tx2"/>
          </a:solidFill>
          <a:latin typeface="Times New Roman" pitchFamily="18" charset="0"/>
        </a:defRPr>
      </a:lvl6pPr>
      <a:lvl7pPr marL="914400" algn="ctr" rtl="0" eaLnBrk="0" fontAlgn="base" hangingPunct="0">
        <a:spcBef>
          <a:spcPct val="0"/>
        </a:spcBef>
        <a:spcAft>
          <a:spcPct val="0"/>
        </a:spcAft>
        <a:defRPr sz="3200" b="1">
          <a:solidFill>
            <a:schemeClr val="tx2"/>
          </a:solidFill>
          <a:latin typeface="Times New Roman" pitchFamily="18" charset="0"/>
        </a:defRPr>
      </a:lvl7pPr>
      <a:lvl8pPr marL="1371600" algn="ctr" rtl="0" eaLnBrk="0" fontAlgn="base" hangingPunct="0">
        <a:spcBef>
          <a:spcPct val="0"/>
        </a:spcBef>
        <a:spcAft>
          <a:spcPct val="0"/>
        </a:spcAft>
        <a:defRPr sz="3200" b="1">
          <a:solidFill>
            <a:schemeClr val="tx2"/>
          </a:solidFill>
          <a:latin typeface="Times New Roman" pitchFamily="18" charset="0"/>
        </a:defRPr>
      </a:lvl8pPr>
      <a:lvl9pPr marL="1828800" algn="ctr" rtl="0" eaLnBrk="0" fontAlgn="base" hangingPunct="0">
        <a:spcBef>
          <a:spcPct val="0"/>
        </a:spcBef>
        <a:spcAft>
          <a:spcPct val="0"/>
        </a:spcAft>
        <a:defRPr sz="32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yto.purdue.edu/flowcyt/research/pdfs/micro.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cyto.purdue.edu/flowcyt/educate/pptslide.ht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7.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13" Type="http://schemas.openxmlformats.org/officeDocument/2006/relationships/image" Target="../media/image38.png"/><Relationship Id="rId3" Type="http://schemas.microsoft.com/office/2007/relationships/media" Target="file:////Users/wombat/OneDrive%20-%20purdue.edu/PI4D%20image%20symposium%20materials/rotation%20(Converted).mov" TargetMode="External"/><Relationship Id="rId7" Type="http://schemas.openxmlformats.org/officeDocument/2006/relationships/slideLayout" Target="../slideLayouts/slideLayout6.xml"/><Relationship Id="rId12" Type="http://schemas.openxmlformats.org/officeDocument/2006/relationships/image" Target="../media/image37.png"/><Relationship Id="rId2" Type="http://schemas.openxmlformats.org/officeDocument/2006/relationships/video" Target="file:////Users/wombat/OneDrive%20-%20purdue.edu/PI4D%20image%20symposium%20materials/Robapo.mp4" TargetMode="External"/><Relationship Id="rId16" Type="http://schemas.openxmlformats.org/officeDocument/2006/relationships/image" Target="../media/image41.png"/><Relationship Id="rId1" Type="http://schemas.microsoft.com/office/2007/relationships/media" Target="file:////Users/wombat/OneDrive%20-%20purdue.edu/PI4D%20image%20symposium%20materials/Robapo.mp4" TargetMode="External"/><Relationship Id="rId6" Type="http://schemas.openxmlformats.org/officeDocument/2006/relationships/video" Target="\Users\wombat\Movies\zstam%2020x%20movie%20A%20compressed%20(Converted).mov" TargetMode="External"/><Relationship Id="rId11" Type="http://schemas.openxmlformats.org/officeDocument/2006/relationships/image" Target="../media/image36.png"/><Relationship Id="rId5" Type="http://schemas.microsoft.com/office/2007/relationships/media" Target="\Users\wombat\Movies\zstam%2020x%20movie%20A%20compressed%20(Converted).mov" TargetMode="External"/><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video" Target="file:////Users/wombat/OneDrive%20-%20purdue.edu/PI4D%20image%20symposium%20materials/rotation%20(Converted).mov" TargetMode="External"/><Relationship Id="rId9" Type="http://schemas.openxmlformats.org/officeDocument/2006/relationships/image" Target="../media/image34.png"/><Relationship Id="rId1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microsoft.com/office/2007/relationships/media" Target="\Users\wombat\Documents\ppzd3a.mp4" TargetMode="External"/><Relationship Id="rId7"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2.mov"/><Relationship Id="rId11" Type="http://schemas.openxmlformats.org/officeDocument/2006/relationships/image" Target="../media/image44.png"/><Relationship Id="rId5" Type="http://schemas.microsoft.com/office/2007/relationships/media" Target="../media/media2.mov"/><Relationship Id="rId10" Type="http://schemas.openxmlformats.org/officeDocument/2006/relationships/image" Target="../media/image43.png"/><Relationship Id="rId4" Type="http://schemas.openxmlformats.org/officeDocument/2006/relationships/video" Target="\Users\wombat\Documents\ppzd3a.mp4" TargetMode="External"/><Relationship Id="rId9"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G"/><Relationship Id="rId7" Type="http://schemas.openxmlformats.org/officeDocument/2006/relationships/image" Target="../media/image45.png"/><Relationship Id="rId2" Type="http://schemas.openxmlformats.org/officeDocument/2006/relationships/video" Target="file:////Users/wombat/My/Documents/jpr/movie008.mpg" TargetMode="External"/><Relationship Id="rId1" Type="http://schemas.microsoft.com/office/2007/relationships/media" Target="file:////Users/wombat/My/Documents/jpr/movie008.mpg" TargetMode="External"/><Relationship Id="rId6" Type="http://schemas.openxmlformats.org/officeDocument/2006/relationships/notesSlide" Target="../notesSlides/notesSlide40.xml"/><Relationship Id="rId5" Type="http://schemas.openxmlformats.org/officeDocument/2006/relationships/slideLayout" Target="../slideLayouts/slideLayout6.xml"/><Relationship Id="rId4" Type="http://schemas.openxmlformats.org/officeDocument/2006/relationships/video" Target="../media/media3.M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PI4D%20image%20symposium%20materials/sis_af_02.mp4" TargetMode="External"/><Relationship Id="rId1" Type="http://schemas.microsoft.com/office/2007/relationships/media" Target="file:////Users/wombat/OneDrive%20-%20purdue.edu/PI4D%20image%20symposium%20materials/sis_af_02.mp4"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file:////Users/wombat/My/Movies/Gel_bs~2.mpg" TargetMode="External"/><Relationship Id="rId7" Type="http://schemas.openxmlformats.org/officeDocument/2006/relationships/image" Target="../media/image49.png"/><Relationship Id="rId2" Type="http://schemas.openxmlformats.org/officeDocument/2006/relationships/video" Target="file:////Users/wombat/Movies/gel_bsl_02-X(Converted).mov" TargetMode="External"/><Relationship Id="rId1" Type="http://schemas.microsoft.com/office/2007/relationships/media" Target="file:////Users/wombat/Movies/gel_bsl_02-X(Converted).mov" TargetMode="External"/><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video" Target="file:////Users/wombat/My/Movies/Gel_bs~2.mpg" TargetMode="External"/><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6.xml"/><Relationship Id="rId7" Type="http://schemas.openxmlformats.org/officeDocument/2006/relationships/image" Target="../media/image56.png"/><Relationship Id="rId2" Type="http://schemas.openxmlformats.org/officeDocument/2006/relationships/video" Target="file:////Users/wombat/OneDrive%20-%20purdue.edu/PI4D%20image%20symposium%20materials/af_bsl_01.mp4" TargetMode="External"/><Relationship Id="rId1" Type="http://schemas.microsoft.com/office/2007/relationships/media" Target="file:////Users/wombat/OneDrive%20-%20purdue.edu/PI4D%20image%20symposium%20materials/af_bsl_01.mp4" TargetMode="Externa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45.xml"/><Relationship Id="rId9"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7681E32-60A0-B443-8638-75744AF9822C}"/>
              </a:ext>
            </a:extLst>
          </p:cNvPr>
          <p:cNvSpPr>
            <a:spLocks noGrp="1" noChangeArrowheads="1"/>
          </p:cNvSpPr>
          <p:nvPr>
            <p:ph type="title"/>
          </p:nvPr>
        </p:nvSpPr>
        <p:spPr>
          <a:xfrm>
            <a:off x="139700" y="325438"/>
            <a:ext cx="8764588" cy="939800"/>
          </a:xfrm>
        </p:spPr>
        <p:txBody>
          <a:bodyPr/>
          <a:lstStyle/>
          <a:p>
            <a:pPr>
              <a:defRPr/>
            </a:pPr>
            <a:r>
              <a:rPr lang="en-US" altLang="en-US" sz="2000" b="0"/>
              <a:t>BMS 524 - “Introduction to Confocal Microscopy and Image Analysis”</a:t>
            </a:r>
            <a:r>
              <a:rPr lang="en-US" altLang="en-US" sz="1600" b="0"/>
              <a:t> </a:t>
            </a:r>
          </a:p>
        </p:txBody>
      </p:sp>
      <p:sp>
        <p:nvSpPr>
          <p:cNvPr id="2051" name="Rectangle 3">
            <a:extLst>
              <a:ext uri="{FF2B5EF4-FFF2-40B4-BE49-F238E27FC236}">
                <a16:creationId xmlns:a16="http://schemas.microsoft.com/office/drawing/2014/main" id="{6FA1B17D-A179-7A4A-84DE-20B9030169F6}"/>
              </a:ext>
            </a:extLst>
          </p:cNvPr>
          <p:cNvSpPr>
            <a:spLocks noGrp="1" noChangeArrowheads="1"/>
          </p:cNvSpPr>
          <p:nvPr>
            <p:ph type="body" idx="1"/>
          </p:nvPr>
        </p:nvSpPr>
        <p:spPr>
          <a:xfrm>
            <a:off x="569913" y="1206500"/>
            <a:ext cx="7772400" cy="37068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Lst>
        </p:spPr>
        <p:txBody>
          <a:bodyPr/>
          <a:lstStyle/>
          <a:p>
            <a:pPr algn="ctr">
              <a:lnSpc>
                <a:spcPct val="80000"/>
              </a:lnSpc>
              <a:buFontTx/>
              <a:buNone/>
              <a:defRPr/>
            </a:pPr>
            <a:r>
              <a:rPr lang="en-US" altLang="en-US" sz="2800" b="1" dirty="0"/>
              <a:t>Lecture 9: </a:t>
            </a:r>
            <a:r>
              <a:rPr lang="en-US" altLang="en-US" dirty="0"/>
              <a:t>Components of the microscope</a:t>
            </a:r>
            <a:r>
              <a:rPr lang="en-US" altLang="en-US" sz="2800" b="1" dirty="0"/>
              <a:t> </a:t>
            </a:r>
            <a:endParaRPr lang="en-US" altLang="en-US" sz="3600" b="1" dirty="0">
              <a:solidFill>
                <a:schemeClr val="tx2"/>
              </a:solidFill>
            </a:endParaRPr>
          </a:p>
          <a:p>
            <a:pPr>
              <a:lnSpc>
                <a:spcPct val="80000"/>
              </a:lnSpc>
              <a:buFontTx/>
              <a:buNone/>
              <a:defRPr/>
            </a:pPr>
            <a:endParaRPr lang="en-US" altLang="en-US" sz="1400" b="1" dirty="0">
              <a:solidFill>
                <a:schemeClr val="tx2"/>
              </a:solidFill>
            </a:endParaRPr>
          </a:p>
          <a:p>
            <a:pPr>
              <a:lnSpc>
                <a:spcPct val="80000"/>
              </a:lnSpc>
              <a:buFontTx/>
              <a:buNone/>
              <a:defRPr/>
            </a:pPr>
            <a:r>
              <a:rPr lang="en-US" altLang="en-US" sz="1400" b="1" dirty="0">
                <a:solidFill>
                  <a:schemeClr val="tx2"/>
                </a:solidFill>
              </a:rPr>
              <a:t>Department of Basic Medical Sciences, </a:t>
            </a:r>
          </a:p>
          <a:p>
            <a:pPr>
              <a:lnSpc>
                <a:spcPct val="80000"/>
              </a:lnSpc>
              <a:buFontTx/>
              <a:buNone/>
              <a:defRPr/>
            </a:pPr>
            <a:r>
              <a:rPr lang="en-US" altLang="en-US" sz="1400" b="1" dirty="0">
                <a:solidFill>
                  <a:schemeClr val="tx2"/>
                </a:solidFill>
              </a:rPr>
              <a:t>School of Veterinary Medicine</a:t>
            </a:r>
          </a:p>
          <a:p>
            <a:pPr>
              <a:lnSpc>
                <a:spcPct val="80000"/>
              </a:lnSpc>
              <a:buFontTx/>
              <a:buNone/>
              <a:defRPr/>
            </a:pPr>
            <a:r>
              <a:rPr lang="en-US" altLang="en-US" sz="1400" b="1" dirty="0">
                <a:solidFill>
                  <a:schemeClr val="tx2"/>
                </a:solidFill>
              </a:rPr>
              <a:t>Weldon School of Biomedical Engineering</a:t>
            </a:r>
          </a:p>
          <a:p>
            <a:pPr>
              <a:lnSpc>
                <a:spcPct val="80000"/>
              </a:lnSpc>
              <a:buFontTx/>
              <a:buNone/>
              <a:defRPr/>
            </a:pPr>
            <a:r>
              <a:rPr lang="en-US" altLang="en-US" sz="1400" b="1" dirty="0">
                <a:solidFill>
                  <a:schemeClr val="tx2"/>
                </a:solidFill>
              </a:rPr>
              <a:t>Purdue University </a:t>
            </a:r>
          </a:p>
          <a:p>
            <a:pPr>
              <a:lnSpc>
                <a:spcPct val="80000"/>
              </a:lnSpc>
              <a:buFontTx/>
              <a:buNone/>
              <a:defRPr/>
            </a:pPr>
            <a:endParaRPr lang="en-US" altLang="en-US" sz="1400" dirty="0">
              <a:solidFill>
                <a:schemeClr val="tx2"/>
              </a:solidFill>
            </a:endParaRPr>
          </a:p>
          <a:p>
            <a:pPr>
              <a:lnSpc>
                <a:spcPct val="80000"/>
              </a:lnSpc>
              <a:buFontTx/>
              <a:buNone/>
              <a:defRPr/>
            </a:pPr>
            <a:r>
              <a:rPr lang="en-US" altLang="en-US" sz="1400" dirty="0">
                <a:solidFill>
                  <a:schemeClr val="tx2"/>
                </a:solidFill>
              </a:rPr>
              <a:t>J. Paul Robinson, Ph.D. &amp; </a:t>
            </a:r>
            <a:r>
              <a:rPr lang="en-US" altLang="en-US" sz="1600" dirty="0"/>
              <a:t>Bartek Rajwa, Ph.D.</a:t>
            </a:r>
          </a:p>
          <a:p>
            <a:pPr>
              <a:lnSpc>
                <a:spcPct val="80000"/>
              </a:lnSpc>
              <a:buFontTx/>
              <a:buNone/>
              <a:defRPr/>
            </a:pPr>
            <a:r>
              <a:rPr lang="en-US" altLang="en-US" sz="1400" dirty="0">
                <a:solidFill>
                  <a:schemeClr val="tx2"/>
                </a:solidFill>
              </a:rPr>
              <a:t>SVM Professor of Cytomics &amp; Professor of Biomedical Engineering</a:t>
            </a:r>
          </a:p>
          <a:p>
            <a:pPr>
              <a:lnSpc>
                <a:spcPct val="80000"/>
              </a:lnSpc>
              <a:buFontTx/>
              <a:buNone/>
              <a:defRPr/>
            </a:pPr>
            <a:r>
              <a:rPr lang="en-US" altLang="en-US" sz="1400" dirty="0">
                <a:solidFill>
                  <a:schemeClr val="tx2"/>
                </a:solidFill>
              </a:rPr>
              <a:t>Director, Purdue University Cytometry Laboratories, Purdue University</a:t>
            </a:r>
            <a:br>
              <a:rPr lang="en-US" altLang="en-US" sz="1400" b="1" dirty="0">
                <a:solidFill>
                  <a:schemeClr val="tx2"/>
                </a:solidFill>
              </a:rPr>
            </a:br>
            <a:br>
              <a:rPr lang="en-US" altLang="en-US" sz="1600" b="1" dirty="0">
                <a:solidFill>
                  <a:schemeClr val="tx2"/>
                </a:solidFill>
              </a:rPr>
            </a:br>
            <a:endParaRPr lang="en-US" altLang="en-US" sz="1600" b="1" dirty="0">
              <a:solidFill>
                <a:schemeClr val="tx2"/>
              </a:solidFill>
            </a:endParaRPr>
          </a:p>
        </p:txBody>
      </p:sp>
      <p:sp>
        <p:nvSpPr>
          <p:cNvPr id="2052" name="Rectangle 4">
            <a:extLst>
              <a:ext uri="{FF2B5EF4-FFF2-40B4-BE49-F238E27FC236}">
                <a16:creationId xmlns:a16="http://schemas.microsoft.com/office/drawing/2014/main" id="{FAAEC774-4DEF-8A40-8D6B-90DEFDE467FF}"/>
              </a:ext>
            </a:extLst>
          </p:cNvPr>
          <p:cNvSpPr>
            <a:spLocks noChangeArrowheads="1"/>
          </p:cNvSpPr>
          <p:nvPr/>
        </p:nvSpPr>
        <p:spPr bwMode="auto">
          <a:xfrm>
            <a:off x="-3684588" y="-265113"/>
            <a:ext cx="2971800" cy="27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i="1" dirty="0"/>
              <a:t>This lecture was last updated in March, 2017</a:t>
            </a:r>
          </a:p>
        </p:txBody>
      </p:sp>
      <p:sp>
        <p:nvSpPr>
          <p:cNvPr id="2053" name="Text Box 5">
            <a:extLst>
              <a:ext uri="{FF2B5EF4-FFF2-40B4-BE49-F238E27FC236}">
                <a16:creationId xmlns:a16="http://schemas.microsoft.com/office/drawing/2014/main" id="{6F51CA9E-8876-B84A-87CE-246B979B3015}"/>
              </a:ext>
            </a:extLst>
          </p:cNvPr>
          <p:cNvSpPr txBox="1">
            <a:spLocks noChangeArrowheads="1"/>
          </p:cNvSpPr>
          <p:nvPr/>
        </p:nvSpPr>
        <p:spPr bwMode="auto">
          <a:xfrm>
            <a:off x="776288" y="5741988"/>
            <a:ext cx="7210425" cy="366712"/>
          </a:xfrm>
          <a:prstGeom prst="rect">
            <a:avLst/>
          </a:prstGeom>
          <a:solidFill>
            <a:srgbClr val="FFCCCC"/>
          </a:solidFill>
          <a:ln>
            <a:noFill/>
          </a:ln>
          <a:effectLst/>
          <a:extLs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600" i="1" dirty="0"/>
              <a:t>You may download this PowerPoint  lecture at </a:t>
            </a:r>
            <a:r>
              <a:rPr lang="en-US" altLang="en-US" sz="1800" i="1" dirty="0">
                <a:solidFill>
                  <a:srgbClr val="5542E0"/>
                </a:solidFill>
              </a:rPr>
              <a:t>http://</a:t>
            </a:r>
            <a:r>
              <a:rPr lang="en-US" altLang="en-US" sz="1800" i="1" dirty="0" err="1">
                <a:solidFill>
                  <a:srgbClr val="5542E0"/>
                </a:solidFill>
              </a:rPr>
              <a:t>tinyurl.com</a:t>
            </a:r>
            <a:r>
              <a:rPr lang="en-US" altLang="en-US" sz="1800" i="1" dirty="0">
                <a:solidFill>
                  <a:srgbClr val="5542E0"/>
                </a:solidFill>
              </a:rPr>
              <a:t>/2dr5p</a:t>
            </a:r>
            <a:r>
              <a:rPr lang="en-US" altLang="en-US" sz="1600" i="1" dirty="0">
                <a:solidFill>
                  <a:srgbClr val="5542E0"/>
                </a:solidFill>
              </a:rPr>
              <a:t> </a:t>
            </a:r>
          </a:p>
        </p:txBody>
      </p:sp>
      <p:sp>
        <p:nvSpPr>
          <p:cNvPr id="2054" name="Text Box 6">
            <a:extLst>
              <a:ext uri="{FF2B5EF4-FFF2-40B4-BE49-F238E27FC236}">
                <a16:creationId xmlns:a16="http://schemas.microsoft.com/office/drawing/2014/main" id="{9E12AAB2-C672-0C49-94BE-3976F88F142C}"/>
              </a:ext>
            </a:extLst>
          </p:cNvPr>
          <p:cNvSpPr txBox="1">
            <a:spLocks noChangeArrowheads="1"/>
          </p:cNvSpPr>
          <p:nvPr/>
        </p:nvSpPr>
        <p:spPr bwMode="auto">
          <a:xfrm>
            <a:off x="4548188" y="6278563"/>
            <a:ext cx="41227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00" i="1"/>
              <a:t>Find other PUCL Educational Materials at http://www.cyto.purdue.edu/class</a:t>
            </a:r>
          </a:p>
        </p:txBody>
      </p:sp>
      <p:sp>
        <p:nvSpPr>
          <p:cNvPr id="2055" name="Text Box 7">
            <a:extLst>
              <a:ext uri="{FF2B5EF4-FFF2-40B4-BE49-F238E27FC236}">
                <a16:creationId xmlns:a16="http://schemas.microsoft.com/office/drawing/2014/main" id="{8F832A92-F4CC-5245-8760-994165714AD9}"/>
              </a:ext>
            </a:extLst>
          </p:cNvPr>
          <p:cNvSpPr txBox="1">
            <a:spLocks noChangeArrowheads="1"/>
          </p:cNvSpPr>
          <p:nvPr/>
        </p:nvSpPr>
        <p:spPr bwMode="auto">
          <a:xfrm>
            <a:off x="241300" y="5046663"/>
            <a:ext cx="8278813"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80000"/>
              </a:lnSpc>
              <a:buFontTx/>
              <a:buNone/>
              <a:defRPr/>
            </a:pPr>
            <a:r>
              <a:rPr lang="en-US" altLang="en-US" sz="1000" b="1">
                <a:solidFill>
                  <a:srgbClr val="5542E0"/>
                </a:solidFill>
              </a:rPr>
              <a:t>These slides are intended for use in a lecture series. Copies of the slides are distributed and students encouraged to take their notes on these graphics. All material copyright J.Paul Robinson unless otherwise stated. No reproduction of this material is permitted without the written permission of J. Paul Robinson. Except that our materials may be used in not-for-profit educational institutions ith appropriate acknowledgement. </a:t>
            </a:r>
            <a:r>
              <a:rPr lang="en-US" altLang="en-US" sz="1000" b="1" u="sng">
                <a:solidFill>
                  <a:srgbClr val="5542E0"/>
                </a:solidFill>
              </a:rPr>
              <a:t>It is illegal to upload this lecture to CourseHero or any other site.</a:t>
            </a:r>
          </a:p>
          <a:p>
            <a:pPr>
              <a:spcBef>
                <a:spcPct val="0"/>
              </a:spcBef>
              <a:buSzTx/>
              <a:buFontTx/>
              <a:buNone/>
              <a:defRPr/>
            </a:pPr>
            <a:endParaRPr lang="en-US" altLang="en-US" sz="1000" i="1"/>
          </a:p>
        </p:txBody>
      </p:sp>
      <p:sp>
        <p:nvSpPr>
          <p:cNvPr id="2056" name="Rectangle 8">
            <a:extLst>
              <a:ext uri="{FF2B5EF4-FFF2-40B4-BE49-F238E27FC236}">
                <a16:creationId xmlns:a16="http://schemas.microsoft.com/office/drawing/2014/main" id="{F242FF7D-3022-6C42-BD42-660BC7CFD775}"/>
              </a:ext>
            </a:extLst>
          </p:cNvPr>
          <p:cNvSpPr>
            <a:spLocks noChangeArrowheads="1"/>
          </p:cNvSpPr>
          <p:nvPr/>
        </p:nvSpPr>
        <p:spPr bwMode="auto">
          <a:xfrm>
            <a:off x="0" y="101758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i="1"/>
          </a:p>
        </p:txBody>
      </p:sp>
      <p:sp>
        <p:nvSpPr>
          <p:cNvPr id="2057" name="Text Box 9">
            <a:extLst>
              <a:ext uri="{FF2B5EF4-FFF2-40B4-BE49-F238E27FC236}">
                <a16:creationId xmlns:a16="http://schemas.microsoft.com/office/drawing/2014/main" id="{E2F1364C-25E2-A84E-8AEA-D7C6724A5FA0}"/>
              </a:ext>
            </a:extLst>
          </p:cNvPr>
          <p:cNvSpPr txBox="1">
            <a:spLocks noChangeArrowheads="1"/>
          </p:cNvSpPr>
          <p:nvPr/>
        </p:nvSpPr>
        <p:spPr bwMode="auto">
          <a:xfrm>
            <a:off x="2430463" y="3752850"/>
            <a:ext cx="5630862" cy="1155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a:solidFill>
                  <a:srgbClr val="0066FF"/>
                </a:solidFill>
              </a:rPr>
              <a:t>See also Microscopy Encyclopedia chapter</a:t>
            </a:r>
          </a:p>
          <a:p>
            <a:pPr>
              <a:spcBef>
                <a:spcPct val="0"/>
              </a:spcBef>
              <a:buSzTx/>
              <a:buFontTx/>
              <a:buNone/>
              <a:defRPr/>
            </a:pPr>
            <a:r>
              <a:rPr lang="en-US" altLang="en-US" sz="1400">
                <a:solidFill>
                  <a:srgbClr val="0066FF"/>
                </a:solidFill>
                <a:hlinkClick r:id="rId3"/>
              </a:rPr>
              <a:t>http://www.cyto.purdue.edu/flowcyt/research/pdfs/micro.pdf</a:t>
            </a:r>
            <a:endParaRPr lang="en-US" altLang="en-US" sz="1400">
              <a:solidFill>
                <a:srgbClr val="0066FF"/>
              </a:solidFill>
            </a:endParaRPr>
          </a:p>
          <a:p>
            <a:pPr>
              <a:spcBef>
                <a:spcPct val="0"/>
              </a:spcBef>
              <a:buSzTx/>
              <a:buFontTx/>
              <a:buNone/>
              <a:defRPr/>
            </a:pPr>
            <a:endParaRPr lang="en-US" altLang="en-US" sz="1400">
              <a:solidFill>
                <a:srgbClr val="0066FF"/>
              </a:solidFill>
            </a:endParaRPr>
          </a:p>
          <a:p>
            <a:pPr>
              <a:spcBef>
                <a:spcPct val="0"/>
              </a:spcBef>
              <a:buSzTx/>
              <a:buFontTx/>
              <a:buNone/>
              <a:defRPr/>
            </a:pPr>
            <a:r>
              <a:rPr lang="en-US" altLang="en-US" sz="1400">
                <a:solidFill>
                  <a:srgbClr val="0066FF"/>
                </a:solidFill>
              </a:rPr>
              <a:t>See more lectures and slides at: </a:t>
            </a:r>
          </a:p>
          <a:p>
            <a:pPr>
              <a:spcBef>
                <a:spcPct val="0"/>
              </a:spcBef>
              <a:buSzTx/>
              <a:buFontTx/>
              <a:buNone/>
              <a:defRPr/>
            </a:pPr>
            <a:r>
              <a:rPr lang="en-US" altLang="en-US" sz="1400">
                <a:hlinkClick r:id="rId4"/>
              </a:rPr>
              <a:t>http://www.cyto.purdue.edu/flowcyt/educate/pptslide.htm</a:t>
            </a:r>
            <a:endParaRPr lang="en-US" altLang="en-US"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7CD10A5-7DBA-F947-AC7A-F308B2043FDB}"/>
              </a:ext>
            </a:extLst>
          </p:cNvPr>
          <p:cNvSpPr>
            <a:spLocks noGrp="1" noChangeArrowheads="1"/>
          </p:cNvSpPr>
          <p:nvPr>
            <p:ph type="title"/>
          </p:nvPr>
        </p:nvSpPr>
        <p:spPr>
          <a:xfrm>
            <a:off x="356394" y="1123442"/>
            <a:ext cx="3524250" cy="1143000"/>
          </a:xfrm>
        </p:spPr>
        <p:txBody>
          <a:bodyPr/>
          <a:lstStyle/>
          <a:p>
            <a:pPr>
              <a:defRPr/>
            </a:pPr>
            <a:r>
              <a:rPr lang="en-US" altLang="en-US" sz="2000" dirty="0"/>
              <a:t>Bio-Rad MRC 1024</a:t>
            </a:r>
            <a:br>
              <a:rPr lang="en-US" altLang="en-US" sz="2000" dirty="0"/>
            </a:br>
            <a:r>
              <a:rPr lang="en-US" altLang="en-US" sz="2000" dirty="0"/>
              <a:t>(Circa 1993-2000) </a:t>
            </a:r>
            <a:br>
              <a:rPr lang="en-US" altLang="en-US" sz="2000" dirty="0"/>
            </a:br>
            <a:r>
              <a:rPr lang="en-US" altLang="en-US" sz="2000" dirty="0"/>
              <a:t>(UV 350 nm microscopy)</a:t>
            </a:r>
            <a:br>
              <a:rPr lang="en-US" altLang="en-US" sz="2000" dirty="0"/>
            </a:br>
            <a:r>
              <a:rPr lang="en-US" altLang="en-US" sz="2000" dirty="0"/>
              <a:t>The first fully UV confocal microscope – thus the protection canopy around the microscope</a:t>
            </a:r>
          </a:p>
        </p:txBody>
      </p:sp>
      <p:pic>
        <p:nvPicPr>
          <p:cNvPr id="11267" name="Picture 3">
            <a:extLst>
              <a:ext uri="{FF2B5EF4-FFF2-40B4-BE49-F238E27FC236}">
                <a16:creationId xmlns:a16="http://schemas.microsoft.com/office/drawing/2014/main" id="{D80B96CE-D5E2-2346-A95E-8CF744D6F42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3668713"/>
            <a:ext cx="9144000" cy="3189287"/>
          </a:xfrm>
          <a:extLs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1268" name="Picture 4">
            <a:extLst>
              <a:ext uri="{FF2B5EF4-FFF2-40B4-BE49-F238E27FC236}">
                <a16:creationId xmlns:a16="http://schemas.microsoft.com/office/drawing/2014/main" id="{20DF5B98-C439-6049-8132-1102F78ADA8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237038" y="0"/>
            <a:ext cx="4906962" cy="3679825"/>
          </a:xfrm>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2" name="TextBox 1">
            <a:extLst>
              <a:ext uri="{FF2B5EF4-FFF2-40B4-BE49-F238E27FC236}">
                <a16:creationId xmlns:a16="http://schemas.microsoft.com/office/drawing/2014/main" id="{6FAAF079-BFB0-8E40-92CF-64B5143DF61D}"/>
              </a:ext>
            </a:extLst>
          </p:cNvPr>
          <p:cNvSpPr txBox="1"/>
          <p:nvPr/>
        </p:nvSpPr>
        <p:spPr>
          <a:xfrm>
            <a:off x="1014691" y="0"/>
            <a:ext cx="2105063" cy="461665"/>
          </a:xfrm>
          <a:prstGeom prst="rect">
            <a:avLst/>
          </a:prstGeom>
          <a:noFill/>
        </p:spPr>
        <p:txBody>
          <a:bodyPr wrap="none" rtlCol="0">
            <a:spAutoFit/>
          </a:bodyPr>
          <a:lstStyle/>
          <a:p>
            <a:r>
              <a:rPr lang="en-US" dirty="0"/>
              <a:t>Historical Slide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7ACA4-A6E6-B647-B8F3-3B674575ACD4}"/>
              </a:ext>
            </a:extLst>
          </p:cNvPr>
          <p:cNvPicPr>
            <a:picLocks noChangeAspect="1"/>
          </p:cNvPicPr>
          <p:nvPr/>
        </p:nvPicPr>
        <p:blipFill>
          <a:blip r:embed="rId3"/>
          <a:stretch>
            <a:fillRect/>
          </a:stretch>
        </p:blipFill>
        <p:spPr>
          <a:xfrm>
            <a:off x="463607" y="4059448"/>
            <a:ext cx="8216785" cy="2582418"/>
          </a:xfrm>
          <a:prstGeom prst="rect">
            <a:avLst/>
          </a:prstGeom>
        </p:spPr>
      </p:pic>
      <p:sp>
        <p:nvSpPr>
          <p:cNvPr id="12290" name="Rectangle 2">
            <a:extLst>
              <a:ext uri="{FF2B5EF4-FFF2-40B4-BE49-F238E27FC236}">
                <a16:creationId xmlns:a16="http://schemas.microsoft.com/office/drawing/2014/main" id="{839E35EE-51B4-CB48-A3E9-5B706A4AFBB8}"/>
              </a:ext>
            </a:extLst>
          </p:cNvPr>
          <p:cNvSpPr>
            <a:spLocks noGrp="1" noChangeArrowheads="1"/>
          </p:cNvSpPr>
          <p:nvPr>
            <p:ph type="title"/>
          </p:nvPr>
        </p:nvSpPr>
        <p:spPr>
          <a:xfrm>
            <a:off x="93028" y="57913"/>
            <a:ext cx="2455100" cy="1143000"/>
          </a:xfrm>
        </p:spPr>
        <p:txBody>
          <a:bodyPr/>
          <a:lstStyle/>
          <a:p>
            <a:pPr>
              <a:defRPr/>
            </a:pPr>
            <a:r>
              <a:rPr lang="en-US" altLang="en-US" sz="1800" dirty="0"/>
              <a:t>Radiance 2100MP in</a:t>
            </a:r>
            <a:br>
              <a:rPr lang="en-US" altLang="en-US" sz="1800" dirty="0"/>
            </a:br>
            <a:r>
              <a:rPr lang="en-US" altLang="en-US" sz="1800" dirty="0"/>
              <a:t>Purdue University Cytometry Laboratories</a:t>
            </a:r>
          </a:p>
        </p:txBody>
      </p:sp>
      <p:pic>
        <p:nvPicPr>
          <p:cNvPr id="12291" name="Picture 3">
            <a:extLst>
              <a:ext uri="{FF2B5EF4-FFF2-40B4-BE49-F238E27FC236}">
                <a16:creationId xmlns:a16="http://schemas.microsoft.com/office/drawing/2014/main" id="{23A4BDF1-C025-1940-AC92-2B2A764F1589}"/>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31572" y="2202244"/>
            <a:ext cx="5205984" cy="2080586"/>
          </a:xfrm>
          <a:extLs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2292" name="Picture 4">
            <a:extLst>
              <a:ext uri="{FF2B5EF4-FFF2-40B4-BE49-F238E27FC236}">
                <a16:creationId xmlns:a16="http://schemas.microsoft.com/office/drawing/2014/main" id="{57BE6EFA-1669-6045-BA5A-7073E603B3E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548128" y="32068"/>
            <a:ext cx="2893568" cy="2170176"/>
          </a:xfrm>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3" name="TextBox 2">
            <a:extLst>
              <a:ext uri="{FF2B5EF4-FFF2-40B4-BE49-F238E27FC236}">
                <a16:creationId xmlns:a16="http://schemas.microsoft.com/office/drawing/2014/main" id="{5792E7FA-8F2A-9446-AE59-CE9A50A54EA8}"/>
              </a:ext>
            </a:extLst>
          </p:cNvPr>
          <p:cNvSpPr txBox="1"/>
          <p:nvPr/>
        </p:nvSpPr>
        <p:spPr>
          <a:xfrm>
            <a:off x="719328" y="4888992"/>
            <a:ext cx="2986715" cy="461665"/>
          </a:xfrm>
          <a:prstGeom prst="rect">
            <a:avLst/>
          </a:prstGeom>
          <a:noFill/>
        </p:spPr>
        <p:txBody>
          <a:bodyPr wrap="none" rtlCol="0">
            <a:spAutoFit/>
          </a:bodyPr>
          <a:lstStyle/>
          <a:p>
            <a:r>
              <a:rPr lang="en-US" dirty="0"/>
              <a:t>Zeiss Confocal Scopes</a:t>
            </a:r>
          </a:p>
        </p:txBody>
      </p:sp>
      <p:pic>
        <p:nvPicPr>
          <p:cNvPr id="4" name="Picture 3">
            <a:extLst>
              <a:ext uri="{FF2B5EF4-FFF2-40B4-BE49-F238E27FC236}">
                <a16:creationId xmlns:a16="http://schemas.microsoft.com/office/drawing/2014/main" id="{94FA0E38-93F5-334F-A377-C35C307C3D91}"/>
              </a:ext>
            </a:extLst>
          </p:cNvPr>
          <p:cNvPicPr>
            <a:picLocks noChangeAspect="1"/>
          </p:cNvPicPr>
          <p:nvPr/>
        </p:nvPicPr>
        <p:blipFill>
          <a:blip r:embed="rId6"/>
          <a:stretch>
            <a:fillRect/>
          </a:stretch>
        </p:blipFill>
        <p:spPr>
          <a:xfrm>
            <a:off x="5505988" y="539821"/>
            <a:ext cx="3506440" cy="2080585"/>
          </a:xfrm>
          <a:prstGeom prst="rect">
            <a:avLst/>
          </a:prstGeom>
        </p:spPr>
      </p:pic>
      <p:sp>
        <p:nvSpPr>
          <p:cNvPr id="5" name="TextBox 4">
            <a:extLst>
              <a:ext uri="{FF2B5EF4-FFF2-40B4-BE49-F238E27FC236}">
                <a16:creationId xmlns:a16="http://schemas.microsoft.com/office/drawing/2014/main" id="{943E6AD4-503D-AC40-AF0A-AAAE520A9B12}"/>
              </a:ext>
            </a:extLst>
          </p:cNvPr>
          <p:cNvSpPr txBox="1"/>
          <p:nvPr/>
        </p:nvSpPr>
        <p:spPr>
          <a:xfrm>
            <a:off x="5913120" y="243840"/>
            <a:ext cx="954107" cy="461665"/>
          </a:xfrm>
          <a:prstGeom prst="rect">
            <a:avLst/>
          </a:prstGeom>
          <a:noFill/>
        </p:spPr>
        <p:txBody>
          <a:bodyPr wrap="none" rtlCol="0">
            <a:spAutoFit/>
          </a:bodyPr>
          <a:lstStyle/>
          <a:p>
            <a:r>
              <a:rPr lang="en-US" dirty="0"/>
              <a:t>Nikon</a:t>
            </a:r>
          </a:p>
        </p:txBody>
      </p:sp>
      <p:pic>
        <p:nvPicPr>
          <p:cNvPr id="6" name="Picture 5">
            <a:extLst>
              <a:ext uri="{FF2B5EF4-FFF2-40B4-BE49-F238E27FC236}">
                <a16:creationId xmlns:a16="http://schemas.microsoft.com/office/drawing/2014/main" id="{DB71BF7D-6498-0042-8E6B-4D7666561487}"/>
              </a:ext>
            </a:extLst>
          </p:cNvPr>
          <p:cNvPicPr>
            <a:picLocks noChangeAspect="1"/>
          </p:cNvPicPr>
          <p:nvPr/>
        </p:nvPicPr>
        <p:blipFill>
          <a:blip r:embed="rId7"/>
          <a:stretch>
            <a:fillRect/>
          </a:stretch>
        </p:blipFill>
        <p:spPr>
          <a:xfrm>
            <a:off x="5337556" y="2613318"/>
            <a:ext cx="1660652" cy="2180312"/>
          </a:xfrm>
          <a:prstGeom prst="rect">
            <a:avLst/>
          </a:prstGeom>
        </p:spPr>
      </p:pic>
      <p:sp>
        <p:nvSpPr>
          <p:cNvPr id="7" name="TextBox 6">
            <a:extLst>
              <a:ext uri="{FF2B5EF4-FFF2-40B4-BE49-F238E27FC236}">
                <a16:creationId xmlns:a16="http://schemas.microsoft.com/office/drawing/2014/main" id="{6F32B255-2A51-BA41-BF5C-120B909B8D99}"/>
              </a:ext>
            </a:extLst>
          </p:cNvPr>
          <p:cNvSpPr txBox="1"/>
          <p:nvPr/>
        </p:nvSpPr>
        <p:spPr>
          <a:xfrm>
            <a:off x="6998208" y="3242537"/>
            <a:ext cx="865943" cy="461665"/>
          </a:xfrm>
          <a:prstGeom prst="rect">
            <a:avLst/>
          </a:prstGeom>
          <a:noFill/>
        </p:spPr>
        <p:txBody>
          <a:bodyPr wrap="none" rtlCol="0">
            <a:spAutoFit/>
          </a:bodyPr>
          <a:lstStyle/>
          <a:p>
            <a:r>
              <a:rPr lang="en-US" dirty="0"/>
              <a:t>Leica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2">
            <a:hlinkClick r:id="" action="ppaction://ole?verb=0"/>
            <a:extLst>
              <a:ext uri="{FF2B5EF4-FFF2-40B4-BE49-F238E27FC236}">
                <a16:creationId xmlns:a16="http://schemas.microsoft.com/office/drawing/2014/main" id="{FCA1E157-395A-7744-9EFA-DA609BB4BB86}"/>
              </a:ext>
            </a:extLst>
          </p:cNvPr>
          <p:cNvGraphicFramePr>
            <a:graphicFrameLocks/>
          </p:cNvGraphicFramePr>
          <p:nvPr/>
        </p:nvGraphicFramePr>
        <p:xfrm>
          <a:off x="6869113" y="1725613"/>
          <a:ext cx="2109787" cy="1730375"/>
        </p:xfrm>
        <a:graphic>
          <a:graphicData uri="http://schemas.openxmlformats.org/presentationml/2006/ole">
            <mc:AlternateContent xmlns:mc="http://schemas.openxmlformats.org/markup-compatibility/2006">
              <mc:Choice xmlns:v="urn:schemas-microsoft-com:vml" Requires="v">
                <p:oleObj spid="_x0000_s26706" name="Microsoft ClipArt Gallery" r:id="rId4" imgW="2755900" imgH="2260600" progId="MS_ClipArt_Gallery">
                  <p:embed/>
                </p:oleObj>
              </mc:Choice>
              <mc:Fallback>
                <p:oleObj name="Microsoft ClipArt Gallery" r:id="rId4" imgW="2755900" imgH="2260600" progId="MS_ClipArt_Gallery">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113" y="1725613"/>
                        <a:ext cx="2109787" cy="1730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6626" name="Freeform 3">
            <a:extLst>
              <a:ext uri="{FF2B5EF4-FFF2-40B4-BE49-F238E27FC236}">
                <a16:creationId xmlns:a16="http://schemas.microsoft.com/office/drawing/2014/main" id="{390F2299-3A0A-ED4C-8241-69D6F2A20A69}"/>
              </a:ext>
            </a:extLst>
          </p:cNvPr>
          <p:cNvSpPr>
            <a:spLocks/>
          </p:cNvSpPr>
          <p:nvPr/>
        </p:nvSpPr>
        <p:spPr bwMode="auto">
          <a:xfrm>
            <a:off x="5143500" y="2476500"/>
            <a:ext cx="1944688" cy="2135188"/>
          </a:xfrm>
          <a:custGeom>
            <a:avLst/>
            <a:gdLst>
              <a:gd name="T0" fmla="*/ 0 w 1335"/>
              <a:gd name="T1" fmla="*/ 2147483646 h 1310"/>
              <a:gd name="T2" fmla="*/ 2147483646 w 1335"/>
              <a:gd name="T3" fmla="*/ 2147483646 h 1310"/>
              <a:gd name="T4" fmla="*/ 2147483646 w 1335"/>
              <a:gd name="T5" fmla="*/ 0 h 1310"/>
              <a:gd name="T6" fmla="*/ 2147483646 w 1335"/>
              <a:gd name="T7" fmla="*/ 0 h 1310"/>
              <a:gd name="T8" fmla="*/ 2147483646 w 1335"/>
              <a:gd name="T9" fmla="*/ 2147483646 h 1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5" h="1310">
                <a:moveTo>
                  <a:pt x="0" y="1309"/>
                </a:moveTo>
                <a:lnTo>
                  <a:pt x="262" y="1309"/>
                </a:lnTo>
                <a:lnTo>
                  <a:pt x="262" y="0"/>
                </a:lnTo>
                <a:lnTo>
                  <a:pt x="1334" y="0"/>
                </a:lnTo>
                <a:lnTo>
                  <a:pt x="1334" y="29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6" name="Rectangle 4">
            <a:extLst>
              <a:ext uri="{FF2B5EF4-FFF2-40B4-BE49-F238E27FC236}">
                <a16:creationId xmlns:a16="http://schemas.microsoft.com/office/drawing/2014/main" id="{BA6C4676-5ADA-C449-BF7F-BC72760F06ED}"/>
              </a:ext>
            </a:extLst>
          </p:cNvPr>
          <p:cNvSpPr>
            <a:spLocks noGrp="1" noChangeArrowheads="1"/>
          </p:cNvSpPr>
          <p:nvPr>
            <p:ph type="title"/>
          </p:nvPr>
        </p:nvSpPr>
        <p:spPr>
          <a:xfrm>
            <a:off x="664528" y="-39687"/>
            <a:ext cx="7772400" cy="1143000"/>
          </a:xfrm>
        </p:spPr>
        <p:txBody>
          <a:bodyPr/>
          <a:lstStyle/>
          <a:p>
            <a:pPr>
              <a:defRPr/>
            </a:pPr>
            <a:r>
              <a:rPr lang="en-US" altLang="en-US" dirty="0"/>
              <a:t>Original Confocal layout using</a:t>
            </a:r>
            <a:br>
              <a:rPr lang="en-US" altLang="en-US" dirty="0"/>
            </a:br>
            <a:r>
              <a:rPr lang="en-US" altLang="en-US" dirty="0"/>
              <a:t>large lasers</a:t>
            </a:r>
          </a:p>
        </p:txBody>
      </p:sp>
      <p:sp>
        <p:nvSpPr>
          <p:cNvPr id="13317" name="AutoShape 5">
            <a:extLst>
              <a:ext uri="{FF2B5EF4-FFF2-40B4-BE49-F238E27FC236}">
                <a16:creationId xmlns:a16="http://schemas.microsoft.com/office/drawing/2014/main" id="{06766B42-7662-9147-B539-64D43A5437FE}"/>
              </a:ext>
            </a:extLst>
          </p:cNvPr>
          <p:cNvSpPr>
            <a:spLocks noChangeArrowheads="1"/>
          </p:cNvSpPr>
          <p:nvPr/>
        </p:nvSpPr>
        <p:spPr bwMode="auto">
          <a:xfrm flipH="1">
            <a:off x="2546350" y="3840163"/>
            <a:ext cx="2608263" cy="977900"/>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18" name="Oval 6">
            <a:extLst>
              <a:ext uri="{FF2B5EF4-FFF2-40B4-BE49-F238E27FC236}">
                <a16:creationId xmlns:a16="http://schemas.microsoft.com/office/drawing/2014/main" id="{DE6E3C3C-99FB-2742-9D27-8DF083F3AFA1}"/>
              </a:ext>
            </a:extLst>
          </p:cNvPr>
          <p:cNvSpPr>
            <a:spLocks noChangeArrowheads="1"/>
          </p:cNvSpPr>
          <p:nvPr/>
        </p:nvSpPr>
        <p:spPr bwMode="auto">
          <a:xfrm>
            <a:off x="4679950" y="4175125"/>
            <a:ext cx="139700" cy="1238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19" name="Line 7">
            <a:extLst>
              <a:ext uri="{FF2B5EF4-FFF2-40B4-BE49-F238E27FC236}">
                <a16:creationId xmlns:a16="http://schemas.microsoft.com/office/drawing/2014/main" id="{761D7FE4-8AB7-B647-82AD-BE6820F6CC04}"/>
              </a:ext>
            </a:extLst>
          </p:cNvPr>
          <p:cNvSpPr>
            <a:spLocks noChangeShapeType="1"/>
          </p:cNvSpPr>
          <p:nvPr/>
        </p:nvSpPr>
        <p:spPr bwMode="auto">
          <a:xfrm>
            <a:off x="1804988" y="4038600"/>
            <a:ext cx="762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3320" name="AutoShape 8">
            <a:extLst>
              <a:ext uri="{FF2B5EF4-FFF2-40B4-BE49-F238E27FC236}">
                <a16:creationId xmlns:a16="http://schemas.microsoft.com/office/drawing/2014/main" id="{3587D03C-1DA1-594D-8DC8-DB4C1C08800E}"/>
              </a:ext>
            </a:extLst>
          </p:cNvPr>
          <p:cNvSpPr>
            <a:spLocks noChangeArrowheads="1"/>
          </p:cNvSpPr>
          <p:nvPr/>
        </p:nvSpPr>
        <p:spPr bwMode="auto">
          <a:xfrm flipH="1">
            <a:off x="6203950" y="3170238"/>
            <a:ext cx="292100" cy="1220787"/>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21" name="AutoShape 9">
            <a:extLst>
              <a:ext uri="{FF2B5EF4-FFF2-40B4-BE49-F238E27FC236}">
                <a16:creationId xmlns:a16="http://schemas.microsoft.com/office/drawing/2014/main" id="{435E76A1-E0E1-1848-9511-EFB25482E029}"/>
              </a:ext>
            </a:extLst>
          </p:cNvPr>
          <p:cNvSpPr>
            <a:spLocks noChangeArrowheads="1"/>
          </p:cNvSpPr>
          <p:nvPr/>
        </p:nvSpPr>
        <p:spPr bwMode="auto">
          <a:xfrm>
            <a:off x="5745163" y="4297363"/>
            <a:ext cx="1422400" cy="93662"/>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22" name="AutoShape 10">
            <a:extLst>
              <a:ext uri="{FF2B5EF4-FFF2-40B4-BE49-F238E27FC236}">
                <a16:creationId xmlns:a16="http://schemas.microsoft.com/office/drawing/2014/main" id="{725A21EB-1E97-9649-A103-258BB6C6C39C}"/>
              </a:ext>
            </a:extLst>
          </p:cNvPr>
          <p:cNvSpPr>
            <a:spLocks noChangeArrowheads="1"/>
          </p:cNvSpPr>
          <p:nvPr/>
        </p:nvSpPr>
        <p:spPr bwMode="auto">
          <a:xfrm>
            <a:off x="3019425" y="4449763"/>
            <a:ext cx="2273300" cy="1038225"/>
          </a:xfrm>
          <a:prstGeom prst="roundRect">
            <a:avLst>
              <a:gd name="adj" fmla="val 12495"/>
            </a:avLst>
          </a:prstGeom>
          <a:gradFill rotWithShape="0">
            <a:gsLst>
              <a:gs pos="0">
                <a:srgbClr val="A2C1FE"/>
              </a:gs>
              <a:gs pos="100000">
                <a:srgbClr val="5161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6634" name="Freeform 11">
            <a:extLst>
              <a:ext uri="{FF2B5EF4-FFF2-40B4-BE49-F238E27FC236}">
                <a16:creationId xmlns:a16="http://schemas.microsoft.com/office/drawing/2014/main" id="{47D7B269-661F-254E-A456-373BB8BDAEF8}"/>
              </a:ext>
            </a:extLst>
          </p:cNvPr>
          <p:cNvSpPr>
            <a:spLocks/>
          </p:cNvSpPr>
          <p:nvPr/>
        </p:nvSpPr>
        <p:spPr bwMode="auto">
          <a:xfrm>
            <a:off x="6043613" y="4456113"/>
            <a:ext cx="1389062" cy="1220787"/>
          </a:xfrm>
          <a:custGeom>
            <a:avLst/>
            <a:gdLst>
              <a:gd name="T0" fmla="*/ 0 w 954"/>
              <a:gd name="T1" fmla="*/ 2147483646 h 749"/>
              <a:gd name="T2" fmla="*/ 0 w 954"/>
              <a:gd name="T3" fmla="*/ 2147483646 h 749"/>
              <a:gd name="T4" fmla="*/ 2147483646 w 954"/>
              <a:gd name="T5" fmla="*/ 2147483646 h 749"/>
              <a:gd name="T6" fmla="*/ 2147483646 w 954"/>
              <a:gd name="T7" fmla="*/ 2147483646 h 749"/>
              <a:gd name="T8" fmla="*/ 2147483646 w 954"/>
              <a:gd name="T9" fmla="*/ 2147483646 h 749"/>
              <a:gd name="T10" fmla="*/ 2147483646 w 954"/>
              <a:gd name="T11" fmla="*/ 2147483646 h 749"/>
              <a:gd name="T12" fmla="*/ 2147483646 w 954"/>
              <a:gd name="T13" fmla="*/ 0 h 749"/>
              <a:gd name="T14" fmla="*/ 2147483646 w 954"/>
              <a:gd name="T15" fmla="*/ 0 h 749"/>
              <a:gd name="T16" fmla="*/ 2147483646 w 954"/>
              <a:gd name="T17" fmla="*/ 2147483646 h 749"/>
              <a:gd name="T18" fmla="*/ 2147483646 w 954"/>
              <a:gd name="T19" fmla="*/ 2147483646 h 749"/>
              <a:gd name="T20" fmla="*/ 2147483646 w 954"/>
              <a:gd name="T21" fmla="*/ 2147483646 h 7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4" h="749">
                <a:moveTo>
                  <a:pt x="0" y="9"/>
                </a:moveTo>
                <a:lnTo>
                  <a:pt x="0" y="449"/>
                </a:lnTo>
                <a:lnTo>
                  <a:pt x="440" y="748"/>
                </a:lnTo>
                <a:lnTo>
                  <a:pt x="827" y="748"/>
                </a:lnTo>
                <a:lnTo>
                  <a:pt x="869" y="439"/>
                </a:lnTo>
                <a:lnTo>
                  <a:pt x="953" y="383"/>
                </a:lnTo>
                <a:lnTo>
                  <a:pt x="775" y="0"/>
                </a:lnTo>
                <a:lnTo>
                  <a:pt x="398" y="0"/>
                </a:lnTo>
                <a:lnTo>
                  <a:pt x="545" y="374"/>
                </a:lnTo>
                <a:lnTo>
                  <a:pt x="461" y="430"/>
                </a:lnTo>
                <a:lnTo>
                  <a:pt x="461" y="748"/>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4" name="Rectangle 12">
            <a:extLst>
              <a:ext uri="{FF2B5EF4-FFF2-40B4-BE49-F238E27FC236}">
                <a16:creationId xmlns:a16="http://schemas.microsoft.com/office/drawing/2014/main" id="{CEC6EAB5-6568-6049-834A-0D52A2E2585C}"/>
              </a:ext>
            </a:extLst>
          </p:cNvPr>
          <p:cNvSpPr>
            <a:spLocks noChangeArrowheads="1"/>
          </p:cNvSpPr>
          <p:nvPr/>
        </p:nvSpPr>
        <p:spPr bwMode="auto">
          <a:xfrm>
            <a:off x="5303838" y="4891088"/>
            <a:ext cx="963612" cy="155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25" name="Rectangle 13">
            <a:extLst>
              <a:ext uri="{FF2B5EF4-FFF2-40B4-BE49-F238E27FC236}">
                <a16:creationId xmlns:a16="http://schemas.microsoft.com/office/drawing/2014/main" id="{00345A78-11E9-474D-AA8D-AD979F1673D8}"/>
              </a:ext>
            </a:extLst>
          </p:cNvPr>
          <p:cNvSpPr>
            <a:spLocks noChangeArrowheads="1"/>
          </p:cNvSpPr>
          <p:nvPr/>
        </p:nvSpPr>
        <p:spPr bwMode="auto">
          <a:xfrm>
            <a:off x="6691313" y="3733800"/>
            <a:ext cx="307975" cy="32226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26" name="Rectangle 14">
            <a:extLst>
              <a:ext uri="{FF2B5EF4-FFF2-40B4-BE49-F238E27FC236}">
                <a16:creationId xmlns:a16="http://schemas.microsoft.com/office/drawing/2014/main" id="{F052AF34-6838-264E-A3C0-A8DA2E18D4AC}"/>
              </a:ext>
            </a:extLst>
          </p:cNvPr>
          <p:cNvSpPr>
            <a:spLocks noChangeArrowheads="1"/>
          </p:cNvSpPr>
          <p:nvPr/>
        </p:nvSpPr>
        <p:spPr bwMode="auto">
          <a:xfrm>
            <a:off x="6783388" y="3595688"/>
            <a:ext cx="125412" cy="1095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6638" name="Freeform 15">
            <a:extLst>
              <a:ext uri="{FF2B5EF4-FFF2-40B4-BE49-F238E27FC236}">
                <a16:creationId xmlns:a16="http://schemas.microsoft.com/office/drawing/2014/main" id="{6D49DBF6-0621-BF49-88BA-76C094B29BE6}"/>
              </a:ext>
            </a:extLst>
          </p:cNvPr>
          <p:cNvSpPr>
            <a:spLocks/>
          </p:cNvSpPr>
          <p:nvPr/>
        </p:nvSpPr>
        <p:spPr bwMode="auto">
          <a:xfrm>
            <a:off x="5726113" y="4381500"/>
            <a:ext cx="930275" cy="185738"/>
          </a:xfrm>
          <a:custGeom>
            <a:avLst/>
            <a:gdLst>
              <a:gd name="T0" fmla="*/ 0 w 639"/>
              <a:gd name="T1" fmla="*/ 0 h 113"/>
              <a:gd name="T2" fmla="*/ 2147483646 w 639"/>
              <a:gd name="T3" fmla="*/ 2147483646 h 113"/>
              <a:gd name="T4" fmla="*/ 2147483646 w 639"/>
              <a:gd name="T5" fmla="*/ 2147483646 h 113"/>
              <a:gd name="T6" fmla="*/ 0 60000 65536"/>
              <a:gd name="T7" fmla="*/ 0 60000 65536"/>
              <a:gd name="T8" fmla="*/ 0 60000 65536"/>
            </a:gdLst>
            <a:ahLst/>
            <a:cxnLst>
              <a:cxn ang="T6">
                <a:pos x="T0" y="T1"/>
              </a:cxn>
              <a:cxn ang="T7">
                <a:pos x="T2" y="T3"/>
              </a:cxn>
              <a:cxn ang="T8">
                <a:pos x="T4" y="T5"/>
              </a:cxn>
            </a:cxnLst>
            <a:rect l="0" t="0" r="r" b="b"/>
            <a:pathLst>
              <a:path w="639" h="113">
                <a:moveTo>
                  <a:pt x="0" y="0"/>
                </a:moveTo>
                <a:lnTo>
                  <a:pt x="512" y="112"/>
                </a:lnTo>
                <a:lnTo>
                  <a:pt x="638" y="1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8" name="AutoShape 16">
            <a:extLst>
              <a:ext uri="{FF2B5EF4-FFF2-40B4-BE49-F238E27FC236}">
                <a16:creationId xmlns:a16="http://schemas.microsoft.com/office/drawing/2014/main" id="{8497D784-6950-D240-A347-754A8E8341A0}"/>
              </a:ext>
            </a:extLst>
          </p:cNvPr>
          <p:cNvSpPr>
            <a:spLocks noChangeArrowheads="1"/>
          </p:cNvSpPr>
          <p:nvPr/>
        </p:nvSpPr>
        <p:spPr bwMode="auto">
          <a:xfrm flipH="1">
            <a:off x="6276975" y="3144838"/>
            <a:ext cx="280988" cy="4540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29" name="AutoShape 17">
            <a:extLst>
              <a:ext uri="{FF2B5EF4-FFF2-40B4-BE49-F238E27FC236}">
                <a16:creationId xmlns:a16="http://schemas.microsoft.com/office/drawing/2014/main" id="{F818B8EC-40B3-A648-9F95-D94795B5BBDD}"/>
              </a:ext>
            </a:extLst>
          </p:cNvPr>
          <p:cNvSpPr>
            <a:spLocks noChangeArrowheads="1"/>
          </p:cNvSpPr>
          <p:nvPr/>
        </p:nvSpPr>
        <p:spPr bwMode="auto">
          <a:xfrm flipH="1">
            <a:off x="6324600" y="3306763"/>
            <a:ext cx="277813" cy="2762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6641" name="Freeform 18">
            <a:extLst>
              <a:ext uri="{FF2B5EF4-FFF2-40B4-BE49-F238E27FC236}">
                <a16:creationId xmlns:a16="http://schemas.microsoft.com/office/drawing/2014/main" id="{09099BB9-424B-F34D-B162-34A05ED62779}"/>
              </a:ext>
            </a:extLst>
          </p:cNvPr>
          <p:cNvSpPr>
            <a:spLocks/>
          </p:cNvSpPr>
          <p:nvPr/>
        </p:nvSpPr>
        <p:spPr bwMode="auto">
          <a:xfrm>
            <a:off x="2932113" y="4281488"/>
            <a:ext cx="2363787" cy="244475"/>
          </a:xfrm>
          <a:custGeom>
            <a:avLst/>
            <a:gdLst>
              <a:gd name="T0" fmla="*/ 2147483646 w 1623"/>
              <a:gd name="T1" fmla="*/ 2147483646 h 150"/>
              <a:gd name="T2" fmla="*/ 0 w 1623"/>
              <a:gd name="T3" fmla="*/ 0 h 150"/>
              <a:gd name="T4" fmla="*/ 2147483646 w 1623"/>
              <a:gd name="T5" fmla="*/ 0 h 150"/>
              <a:gd name="T6" fmla="*/ 2147483646 w 1623"/>
              <a:gd name="T7" fmla="*/ 2147483646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3" h="150">
                <a:moveTo>
                  <a:pt x="84" y="128"/>
                </a:moveTo>
                <a:lnTo>
                  <a:pt x="0" y="0"/>
                </a:lnTo>
                <a:lnTo>
                  <a:pt x="1559" y="0"/>
                </a:lnTo>
                <a:lnTo>
                  <a:pt x="1622" y="14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2" name="Freeform 19">
            <a:extLst>
              <a:ext uri="{FF2B5EF4-FFF2-40B4-BE49-F238E27FC236}">
                <a16:creationId xmlns:a16="http://schemas.microsoft.com/office/drawing/2014/main" id="{06736EEE-B410-1541-B111-0658A052F35C}"/>
              </a:ext>
            </a:extLst>
          </p:cNvPr>
          <p:cNvSpPr>
            <a:spLocks/>
          </p:cNvSpPr>
          <p:nvPr/>
        </p:nvSpPr>
        <p:spPr bwMode="auto">
          <a:xfrm>
            <a:off x="2922588" y="4262438"/>
            <a:ext cx="139700" cy="1206500"/>
          </a:xfrm>
          <a:custGeom>
            <a:avLst/>
            <a:gdLst>
              <a:gd name="T0" fmla="*/ 0 w 95"/>
              <a:gd name="T1" fmla="*/ 0 h 739"/>
              <a:gd name="T2" fmla="*/ 0 w 95"/>
              <a:gd name="T3" fmla="*/ 2147483646 h 739"/>
              <a:gd name="T4" fmla="*/ 2147483646 w 95"/>
              <a:gd name="T5" fmla="*/ 2147483646 h 739"/>
              <a:gd name="T6" fmla="*/ 2147483646 w 95"/>
              <a:gd name="T7" fmla="*/ 2147483646 h 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 h="739">
                <a:moveTo>
                  <a:pt x="0" y="0"/>
                </a:moveTo>
                <a:lnTo>
                  <a:pt x="0" y="619"/>
                </a:lnTo>
                <a:lnTo>
                  <a:pt x="94" y="738"/>
                </a:lnTo>
                <a:lnTo>
                  <a:pt x="82" y="125"/>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2" name="AutoShape 20">
            <a:extLst>
              <a:ext uri="{FF2B5EF4-FFF2-40B4-BE49-F238E27FC236}">
                <a16:creationId xmlns:a16="http://schemas.microsoft.com/office/drawing/2014/main" id="{F009AC3D-2E85-EB4F-A671-C747A5EA8D65}"/>
              </a:ext>
            </a:extLst>
          </p:cNvPr>
          <p:cNvSpPr>
            <a:spLocks noChangeArrowheads="1"/>
          </p:cNvSpPr>
          <p:nvPr/>
        </p:nvSpPr>
        <p:spPr bwMode="auto">
          <a:xfrm flipH="1">
            <a:off x="165100" y="3721100"/>
            <a:ext cx="1862138" cy="520700"/>
          </a:xfrm>
          <a:prstGeom prst="cube">
            <a:avLst>
              <a:gd name="adj" fmla="val 24995"/>
            </a:avLst>
          </a:prstGeom>
          <a:solidFill>
            <a:srgbClr val="333333"/>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33" name="Line 21">
            <a:extLst>
              <a:ext uri="{FF2B5EF4-FFF2-40B4-BE49-F238E27FC236}">
                <a16:creationId xmlns:a16="http://schemas.microsoft.com/office/drawing/2014/main" id="{59432169-AB51-1D4D-8939-19185F5EB159}"/>
              </a:ext>
            </a:extLst>
          </p:cNvPr>
          <p:cNvSpPr>
            <a:spLocks noChangeShapeType="1"/>
          </p:cNvSpPr>
          <p:nvPr/>
        </p:nvSpPr>
        <p:spPr bwMode="auto">
          <a:xfrm>
            <a:off x="2239963" y="4233863"/>
            <a:ext cx="4556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3334" name="AutoShape 22">
            <a:extLst>
              <a:ext uri="{FF2B5EF4-FFF2-40B4-BE49-F238E27FC236}">
                <a16:creationId xmlns:a16="http://schemas.microsoft.com/office/drawing/2014/main" id="{42CCC13F-8746-5448-A5A9-4801C3135BE8}"/>
              </a:ext>
            </a:extLst>
          </p:cNvPr>
          <p:cNvSpPr>
            <a:spLocks noChangeArrowheads="1"/>
          </p:cNvSpPr>
          <p:nvPr/>
        </p:nvSpPr>
        <p:spPr bwMode="auto">
          <a:xfrm flipH="1">
            <a:off x="801688" y="4052888"/>
            <a:ext cx="1525587" cy="277812"/>
          </a:xfrm>
          <a:prstGeom prst="cube">
            <a:avLst>
              <a:gd name="adj" fmla="val 24995"/>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26646" name="Group 23">
            <a:extLst>
              <a:ext uri="{FF2B5EF4-FFF2-40B4-BE49-F238E27FC236}">
                <a16:creationId xmlns:a16="http://schemas.microsoft.com/office/drawing/2014/main" id="{531BBC9D-17DD-7846-880B-B6BDEACB08F1}"/>
              </a:ext>
            </a:extLst>
          </p:cNvPr>
          <p:cNvGrpSpPr>
            <a:grpSpLocks/>
          </p:cNvGrpSpPr>
          <p:nvPr/>
        </p:nvGrpSpPr>
        <p:grpSpPr bwMode="auto">
          <a:xfrm>
            <a:off x="4024313" y="4311650"/>
            <a:ext cx="277812" cy="157163"/>
            <a:chOff x="2763" y="2644"/>
            <a:chExt cx="191" cy="96"/>
          </a:xfrm>
        </p:grpSpPr>
        <p:sp>
          <p:nvSpPr>
            <p:cNvPr id="26672" name="Freeform 24">
              <a:extLst>
                <a:ext uri="{FF2B5EF4-FFF2-40B4-BE49-F238E27FC236}">
                  <a16:creationId xmlns:a16="http://schemas.microsoft.com/office/drawing/2014/main" id="{DE319CA1-AA2A-294F-A966-4100989A76B4}"/>
                </a:ext>
              </a:extLst>
            </p:cNvPr>
            <p:cNvSpPr>
              <a:spLocks/>
            </p:cNvSpPr>
            <p:nvPr/>
          </p:nvSpPr>
          <p:spPr bwMode="auto">
            <a:xfrm>
              <a:off x="2768" y="2673"/>
              <a:ext cx="186" cy="67"/>
            </a:xfrm>
            <a:custGeom>
              <a:avLst/>
              <a:gdLst>
                <a:gd name="T0" fmla="*/ 0 w 186"/>
                <a:gd name="T1" fmla="*/ 0 h 67"/>
                <a:gd name="T2" fmla="*/ 0 w 186"/>
                <a:gd name="T3" fmla="*/ 56 h 67"/>
                <a:gd name="T4" fmla="*/ 43 w 186"/>
                <a:gd name="T5" fmla="*/ 63 h 67"/>
                <a:gd name="T6" fmla="*/ 83 w 186"/>
                <a:gd name="T7" fmla="*/ 66 h 67"/>
                <a:gd name="T8" fmla="*/ 114 w 186"/>
                <a:gd name="T9" fmla="*/ 66 h 67"/>
                <a:gd name="T10" fmla="*/ 134 w 186"/>
                <a:gd name="T11" fmla="*/ 63 h 67"/>
                <a:gd name="T12" fmla="*/ 165 w 186"/>
                <a:gd name="T13" fmla="*/ 52 h 67"/>
                <a:gd name="T14" fmla="*/ 181 w 186"/>
                <a:gd name="T15" fmla="*/ 42 h 67"/>
                <a:gd name="T16" fmla="*/ 185 w 186"/>
                <a:gd name="T17" fmla="*/ 3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 h="67">
                  <a:moveTo>
                    <a:pt x="0" y="0"/>
                  </a:moveTo>
                  <a:lnTo>
                    <a:pt x="0" y="56"/>
                  </a:lnTo>
                  <a:lnTo>
                    <a:pt x="43" y="63"/>
                  </a:lnTo>
                  <a:lnTo>
                    <a:pt x="83" y="66"/>
                  </a:lnTo>
                  <a:lnTo>
                    <a:pt x="114" y="66"/>
                  </a:lnTo>
                  <a:lnTo>
                    <a:pt x="134" y="63"/>
                  </a:lnTo>
                  <a:lnTo>
                    <a:pt x="165" y="52"/>
                  </a:lnTo>
                  <a:lnTo>
                    <a:pt x="181" y="42"/>
                  </a:lnTo>
                  <a:lnTo>
                    <a:pt x="185" y="3"/>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2" name="Oval 25">
              <a:extLst>
                <a:ext uri="{FF2B5EF4-FFF2-40B4-BE49-F238E27FC236}">
                  <a16:creationId xmlns:a16="http://schemas.microsoft.com/office/drawing/2014/main" id="{5BB82E7B-43BA-9047-BE1B-9A1817F2041B}"/>
                </a:ext>
              </a:extLst>
            </p:cNvPr>
            <p:cNvSpPr>
              <a:spLocks noChangeArrowheads="1"/>
            </p:cNvSpPr>
            <p:nvPr/>
          </p:nvSpPr>
          <p:spPr bwMode="auto">
            <a:xfrm>
              <a:off x="2763" y="2644"/>
              <a:ext cx="180" cy="5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26647" name="Group 26">
            <a:extLst>
              <a:ext uri="{FF2B5EF4-FFF2-40B4-BE49-F238E27FC236}">
                <a16:creationId xmlns:a16="http://schemas.microsoft.com/office/drawing/2014/main" id="{4812E55C-83CC-754C-9B06-3D1511DDE6D3}"/>
              </a:ext>
            </a:extLst>
          </p:cNvPr>
          <p:cNvGrpSpPr>
            <a:grpSpLocks/>
          </p:cNvGrpSpPr>
          <p:nvPr/>
        </p:nvGrpSpPr>
        <p:grpSpPr bwMode="auto">
          <a:xfrm>
            <a:off x="3676650" y="4325938"/>
            <a:ext cx="276225" cy="155575"/>
            <a:chOff x="2524" y="2652"/>
            <a:chExt cx="190" cy="96"/>
          </a:xfrm>
        </p:grpSpPr>
        <p:sp>
          <p:nvSpPr>
            <p:cNvPr id="26670" name="Freeform 27">
              <a:extLst>
                <a:ext uri="{FF2B5EF4-FFF2-40B4-BE49-F238E27FC236}">
                  <a16:creationId xmlns:a16="http://schemas.microsoft.com/office/drawing/2014/main" id="{9EEB5900-8B9A-7141-8C7C-8BF3B66B2DAA}"/>
                </a:ext>
              </a:extLst>
            </p:cNvPr>
            <p:cNvSpPr>
              <a:spLocks/>
            </p:cNvSpPr>
            <p:nvPr/>
          </p:nvSpPr>
          <p:spPr bwMode="auto">
            <a:xfrm>
              <a:off x="2529" y="2680"/>
              <a:ext cx="185" cy="68"/>
            </a:xfrm>
            <a:custGeom>
              <a:avLst/>
              <a:gdLst>
                <a:gd name="T0" fmla="*/ 0 w 185"/>
                <a:gd name="T1" fmla="*/ 0 h 68"/>
                <a:gd name="T2" fmla="*/ 0 w 185"/>
                <a:gd name="T3" fmla="*/ 56 h 68"/>
                <a:gd name="T4" fmla="*/ 43 w 185"/>
                <a:gd name="T5" fmla="*/ 63 h 68"/>
                <a:gd name="T6" fmla="*/ 82 w 185"/>
                <a:gd name="T7" fmla="*/ 67 h 68"/>
                <a:gd name="T8" fmla="*/ 114 w 185"/>
                <a:gd name="T9" fmla="*/ 67 h 68"/>
                <a:gd name="T10" fmla="*/ 133 w 185"/>
                <a:gd name="T11" fmla="*/ 63 h 68"/>
                <a:gd name="T12" fmla="*/ 164 w 185"/>
                <a:gd name="T13" fmla="*/ 53 h 68"/>
                <a:gd name="T14" fmla="*/ 180 w 185"/>
                <a:gd name="T15" fmla="*/ 42 h 68"/>
                <a:gd name="T16" fmla="*/ 184 w 185"/>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8">
                  <a:moveTo>
                    <a:pt x="0" y="0"/>
                  </a:moveTo>
                  <a:lnTo>
                    <a:pt x="0" y="56"/>
                  </a:lnTo>
                  <a:lnTo>
                    <a:pt x="43" y="63"/>
                  </a:lnTo>
                  <a:lnTo>
                    <a:pt x="82" y="67"/>
                  </a:lnTo>
                  <a:lnTo>
                    <a:pt x="114" y="67"/>
                  </a:lnTo>
                  <a:lnTo>
                    <a:pt x="133" y="63"/>
                  </a:lnTo>
                  <a:lnTo>
                    <a:pt x="164" y="53"/>
                  </a:lnTo>
                  <a:lnTo>
                    <a:pt x="180" y="42"/>
                  </a:lnTo>
                  <a:lnTo>
                    <a:pt x="184" y="4"/>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0" name="Oval 28">
              <a:extLst>
                <a:ext uri="{FF2B5EF4-FFF2-40B4-BE49-F238E27FC236}">
                  <a16:creationId xmlns:a16="http://schemas.microsoft.com/office/drawing/2014/main" id="{68F15037-80DB-EE46-8FFE-7CA4840F7F4E}"/>
                </a:ext>
              </a:extLst>
            </p:cNvPr>
            <p:cNvSpPr>
              <a:spLocks noChangeArrowheads="1"/>
            </p:cNvSpPr>
            <p:nvPr/>
          </p:nvSpPr>
          <p:spPr bwMode="auto">
            <a:xfrm>
              <a:off x="2524" y="2652"/>
              <a:ext cx="180" cy="5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3337" name="Oval 29">
            <a:extLst>
              <a:ext uri="{FF2B5EF4-FFF2-40B4-BE49-F238E27FC236}">
                <a16:creationId xmlns:a16="http://schemas.microsoft.com/office/drawing/2014/main" id="{B34238BD-527D-6C46-B2CC-3BECD91ED61B}"/>
              </a:ext>
            </a:extLst>
          </p:cNvPr>
          <p:cNvSpPr>
            <a:spLocks noChangeArrowheads="1"/>
          </p:cNvSpPr>
          <p:nvPr/>
        </p:nvSpPr>
        <p:spPr bwMode="auto">
          <a:xfrm>
            <a:off x="3790950" y="4348163"/>
            <a:ext cx="47625" cy="26987"/>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38" name="Oval 30">
            <a:extLst>
              <a:ext uri="{FF2B5EF4-FFF2-40B4-BE49-F238E27FC236}">
                <a16:creationId xmlns:a16="http://schemas.microsoft.com/office/drawing/2014/main" id="{9B3809DE-B538-174C-9FBD-5F2DC15AA096}"/>
              </a:ext>
            </a:extLst>
          </p:cNvPr>
          <p:cNvSpPr>
            <a:spLocks noChangeArrowheads="1"/>
          </p:cNvSpPr>
          <p:nvPr/>
        </p:nvSpPr>
        <p:spPr bwMode="auto">
          <a:xfrm>
            <a:off x="4140200" y="4343400"/>
            <a:ext cx="47625" cy="2698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39" name="Line 31">
            <a:extLst>
              <a:ext uri="{FF2B5EF4-FFF2-40B4-BE49-F238E27FC236}">
                <a16:creationId xmlns:a16="http://schemas.microsoft.com/office/drawing/2014/main" id="{D89E280E-56D4-7C41-B014-7E4E956BDDAA}"/>
              </a:ext>
            </a:extLst>
          </p:cNvPr>
          <p:cNvSpPr>
            <a:spLocks noChangeShapeType="1"/>
          </p:cNvSpPr>
          <p:nvPr/>
        </p:nvSpPr>
        <p:spPr bwMode="auto">
          <a:xfrm>
            <a:off x="3060700" y="4491038"/>
            <a:ext cx="2233613" cy="33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3340" name="Line 32">
            <a:extLst>
              <a:ext uri="{FF2B5EF4-FFF2-40B4-BE49-F238E27FC236}">
                <a16:creationId xmlns:a16="http://schemas.microsoft.com/office/drawing/2014/main" id="{8604CB2B-84C4-BE42-AD6A-03A7E2713966}"/>
              </a:ext>
            </a:extLst>
          </p:cNvPr>
          <p:cNvSpPr>
            <a:spLocks noChangeShapeType="1"/>
          </p:cNvSpPr>
          <p:nvPr/>
        </p:nvSpPr>
        <p:spPr bwMode="auto">
          <a:xfrm>
            <a:off x="6850063" y="5067300"/>
            <a:ext cx="588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3341" name="Line 33">
            <a:extLst>
              <a:ext uri="{FF2B5EF4-FFF2-40B4-BE49-F238E27FC236}">
                <a16:creationId xmlns:a16="http://schemas.microsoft.com/office/drawing/2014/main" id="{630BA6F4-29D6-B245-9252-2E520699F853}"/>
              </a:ext>
            </a:extLst>
          </p:cNvPr>
          <p:cNvSpPr>
            <a:spLocks noChangeShapeType="1"/>
          </p:cNvSpPr>
          <p:nvPr/>
        </p:nvSpPr>
        <p:spPr bwMode="auto">
          <a:xfrm>
            <a:off x="6781800" y="5135563"/>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3342" name="Rectangle 34">
            <a:extLst>
              <a:ext uri="{FF2B5EF4-FFF2-40B4-BE49-F238E27FC236}">
                <a16:creationId xmlns:a16="http://schemas.microsoft.com/office/drawing/2014/main" id="{B21D3794-12E8-2A49-9C73-A4B97514D9BC}"/>
              </a:ext>
            </a:extLst>
          </p:cNvPr>
          <p:cNvSpPr>
            <a:spLocks noChangeArrowheads="1"/>
          </p:cNvSpPr>
          <p:nvPr/>
        </p:nvSpPr>
        <p:spPr bwMode="auto">
          <a:xfrm>
            <a:off x="592138" y="3338513"/>
            <a:ext cx="1233487"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UV Laser</a:t>
            </a:r>
          </a:p>
        </p:txBody>
      </p:sp>
      <p:sp>
        <p:nvSpPr>
          <p:cNvPr id="13343" name="Rectangle 35">
            <a:extLst>
              <a:ext uri="{FF2B5EF4-FFF2-40B4-BE49-F238E27FC236}">
                <a16:creationId xmlns:a16="http://schemas.microsoft.com/office/drawing/2014/main" id="{0BC46240-7582-BF44-827B-C9A948C4AD65}"/>
              </a:ext>
            </a:extLst>
          </p:cNvPr>
          <p:cNvSpPr>
            <a:spLocks noChangeArrowheads="1"/>
          </p:cNvSpPr>
          <p:nvPr/>
        </p:nvSpPr>
        <p:spPr bwMode="auto">
          <a:xfrm>
            <a:off x="858838" y="4405313"/>
            <a:ext cx="1555750"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Kr-Ar Laser</a:t>
            </a:r>
          </a:p>
        </p:txBody>
      </p:sp>
      <p:sp>
        <p:nvSpPr>
          <p:cNvPr id="13344" name="Rectangle 36">
            <a:extLst>
              <a:ext uri="{FF2B5EF4-FFF2-40B4-BE49-F238E27FC236}">
                <a16:creationId xmlns:a16="http://schemas.microsoft.com/office/drawing/2014/main" id="{3271887B-02D9-B345-801F-C4E0C0C599E4}"/>
              </a:ext>
            </a:extLst>
          </p:cNvPr>
          <p:cNvSpPr>
            <a:spLocks noChangeArrowheads="1"/>
          </p:cNvSpPr>
          <p:nvPr/>
        </p:nvSpPr>
        <p:spPr bwMode="auto">
          <a:xfrm>
            <a:off x="3070225" y="3509963"/>
            <a:ext cx="1708150"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Optical Mixer</a:t>
            </a:r>
          </a:p>
        </p:txBody>
      </p:sp>
      <p:sp>
        <p:nvSpPr>
          <p:cNvPr id="13345" name="Rectangle 37">
            <a:extLst>
              <a:ext uri="{FF2B5EF4-FFF2-40B4-BE49-F238E27FC236}">
                <a16:creationId xmlns:a16="http://schemas.microsoft.com/office/drawing/2014/main" id="{AE7E8641-1A3E-4A45-AE5E-70DFEF60CA4C}"/>
              </a:ext>
            </a:extLst>
          </p:cNvPr>
          <p:cNvSpPr>
            <a:spLocks noChangeArrowheads="1"/>
          </p:cNvSpPr>
          <p:nvPr/>
        </p:nvSpPr>
        <p:spPr bwMode="auto">
          <a:xfrm>
            <a:off x="3441700" y="5464175"/>
            <a:ext cx="1225550"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Scanhead</a:t>
            </a:r>
          </a:p>
        </p:txBody>
      </p:sp>
      <p:sp>
        <p:nvSpPr>
          <p:cNvPr id="13346" name="Rectangle 38">
            <a:extLst>
              <a:ext uri="{FF2B5EF4-FFF2-40B4-BE49-F238E27FC236}">
                <a16:creationId xmlns:a16="http://schemas.microsoft.com/office/drawing/2014/main" id="{D2A0C079-6F69-0B4A-ADB8-FE3D1A5D269C}"/>
              </a:ext>
            </a:extLst>
          </p:cNvPr>
          <p:cNvSpPr>
            <a:spLocks noChangeArrowheads="1"/>
          </p:cNvSpPr>
          <p:nvPr/>
        </p:nvSpPr>
        <p:spPr bwMode="auto">
          <a:xfrm>
            <a:off x="6213475" y="5776913"/>
            <a:ext cx="1435100"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Microscope</a:t>
            </a:r>
          </a:p>
        </p:txBody>
      </p:sp>
      <p:sp>
        <p:nvSpPr>
          <p:cNvPr id="13347" name="Oval 39">
            <a:extLst>
              <a:ext uri="{FF2B5EF4-FFF2-40B4-BE49-F238E27FC236}">
                <a16:creationId xmlns:a16="http://schemas.microsoft.com/office/drawing/2014/main" id="{F4D64E41-728C-024F-9A6E-39E42010D511}"/>
              </a:ext>
            </a:extLst>
          </p:cNvPr>
          <p:cNvSpPr>
            <a:spLocks noChangeArrowheads="1"/>
          </p:cNvSpPr>
          <p:nvPr/>
        </p:nvSpPr>
        <p:spPr bwMode="auto">
          <a:xfrm>
            <a:off x="6910388" y="5302250"/>
            <a:ext cx="236537" cy="17780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6659" name="Freeform 40">
            <a:extLst>
              <a:ext uri="{FF2B5EF4-FFF2-40B4-BE49-F238E27FC236}">
                <a16:creationId xmlns:a16="http://schemas.microsoft.com/office/drawing/2014/main" id="{1A175F5A-B851-9548-9923-9954B1A9A808}"/>
              </a:ext>
            </a:extLst>
          </p:cNvPr>
          <p:cNvSpPr>
            <a:spLocks/>
          </p:cNvSpPr>
          <p:nvPr/>
        </p:nvSpPr>
        <p:spPr bwMode="auto">
          <a:xfrm>
            <a:off x="6557963" y="4038600"/>
            <a:ext cx="568325" cy="325438"/>
          </a:xfrm>
          <a:custGeom>
            <a:avLst/>
            <a:gdLst>
              <a:gd name="T0" fmla="*/ 2147483646 w 390"/>
              <a:gd name="T1" fmla="*/ 2147483646 h 200"/>
              <a:gd name="T2" fmla="*/ 0 w 390"/>
              <a:gd name="T3" fmla="*/ 2147483646 h 200"/>
              <a:gd name="T4" fmla="*/ 0 w 390"/>
              <a:gd name="T5" fmla="*/ 0 h 200"/>
              <a:gd name="T6" fmla="*/ 2147483646 w 390"/>
              <a:gd name="T7" fmla="*/ 0 h 200"/>
              <a:gd name="T8" fmla="*/ 2147483646 w 390"/>
              <a:gd name="T9" fmla="*/ 2147483646 h 200"/>
              <a:gd name="T10" fmla="*/ 2147483646 w 390"/>
              <a:gd name="T11" fmla="*/ 2147483646 h 200"/>
              <a:gd name="T12" fmla="*/ 2147483646 w 390"/>
              <a:gd name="T13" fmla="*/ 2147483646 h 200"/>
              <a:gd name="T14" fmla="*/ 2147483646 w 390"/>
              <a:gd name="T15" fmla="*/ 2147483646 h 2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0" h="200">
                <a:moveTo>
                  <a:pt x="23" y="193"/>
                </a:moveTo>
                <a:lnTo>
                  <a:pt x="0" y="140"/>
                </a:lnTo>
                <a:lnTo>
                  <a:pt x="0" y="0"/>
                </a:lnTo>
                <a:lnTo>
                  <a:pt x="343" y="0"/>
                </a:lnTo>
                <a:lnTo>
                  <a:pt x="389" y="32"/>
                </a:lnTo>
                <a:lnTo>
                  <a:pt x="46" y="44"/>
                </a:lnTo>
                <a:lnTo>
                  <a:pt x="42" y="199"/>
                </a:lnTo>
                <a:lnTo>
                  <a:pt x="42" y="167"/>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6660" name="Group 41">
            <a:extLst>
              <a:ext uri="{FF2B5EF4-FFF2-40B4-BE49-F238E27FC236}">
                <a16:creationId xmlns:a16="http://schemas.microsoft.com/office/drawing/2014/main" id="{0828821C-A02F-2244-A135-163BC74074A8}"/>
              </a:ext>
            </a:extLst>
          </p:cNvPr>
          <p:cNvGrpSpPr>
            <a:grpSpLocks/>
          </p:cNvGrpSpPr>
          <p:nvPr/>
        </p:nvGrpSpPr>
        <p:grpSpPr bwMode="auto">
          <a:xfrm>
            <a:off x="6600825" y="4083050"/>
            <a:ext cx="522288" cy="277813"/>
            <a:chOff x="4532" y="2504"/>
            <a:chExt cx="358" cy="170"/>
          </a:xfrm>
        </p:grpSpPr>
        <p:sp>
          <p:nvSpPr>
            <p:cNvPr id="13356" name="AutoShape 42">
              <a:extLst>
                <a:ext uri="{FF2B5EF4-FFF2-40B4-BE49-F238E27FC236}">
                  <a16:creationId xmlns:a16="http://schemas.microsoft.com/office/drawing/2014/main" id="{74ED96E0-8AD6-1245-B20C-001CDDEBDF3D}"/>
                </a:ext>
              </a:extLst>
            </p:cNvPr>
            <p:cNvSpPr>
              <a:spLocks noChangeArrowheads="1"/>
            </p:cNvSpPr>
            <p:nvPr/>
          </p:nvSpPr>
          <p:spPr bwMode="auto">
            <a:xfrm>
              <a:off x="4532" y="2504"/>
              <a:ext cx="358" cy="170"/>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57" name="Oval 43">
              <a:extLst>
                <a:ext uri="{FF2B5EF4-FFF2-40B4-BE49-F238E27FC236}">
                  <a16:creationId xmlns:a16="http://schemas.microsoft.com/office/drawing/2014/main" id="{E0651AC6-5E5E-1E4B-9A38-5E92167D87C4}"/>
                </a:ext>
              </a:extLst>
            </p:cNvPr>
            <p:cNvSpPr>
              <a:spLocks noChangeArrowheads="1"/>
            </p:cNvSpPr>
            <p:nvPr/>
          </p:nvSpPr>
          <p:spPr bwMode="auto">
            <a:xfrm>
              <a:off x="4573" y="2550"/>
              <a:ext cx="97" cy="86"/>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58" name="Oval 44">
              <a:extLst>
                <a:ext uri="{FF2B5EF4-FFF2-40B4-BE49-F238E27FC236}">
                  <a16:creationId xmlns:a16="http://schemas.microsoft.com/office/drawing/2014/main" id="{BA2B91AB-B50D-7944-90FF-4E6FFB009786}"/>
                </a:ext>
              </a:extLst>
            </p:cNvPr>
            <p:cNvSpPr>
              <a:spLocks noChangeArrowheads="1"/>
            </p:cNvSpPr>
            <p:nvPr/>
          </p:nvSpPr>
          <p:spPr bwMode="auto">
            <a:xfrm>
              <a:off x="4741" y="2542"/>
              <a:ext cx="96" cy="8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3350" name="Rectangle 45">
            <a:extLst>
              <a:ext uri="{FF2B5EF4-FFF2-40B4-BE49-F238E27FC236}">
                <a16:creationId xmlns:a16="http://schemas.microsoft.com/office/drawing/2014/main" id="{CCE01EB8-1817-C145-9EE1-3E0A311FFD8D}"/>
              </a:ext>
            </a:extLst>
          </p:cNvPr>
          <p:cNvSpPr>
            <a:spLocks noChangeArrowheads="1"/>
          </p:cNvSpPr>
          <p:nvPr/>
        </p:nvSpPr>
        <p:spPr bwMode="auto">
          <a:xfrm>
            <a:off x="7396163" y="3556000"/>
            <a:ext cx="1295400" cy="6985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Computer</a:t>
            </a:r>
          </a:p>
          <a:p>
            <a:pPr>
              <a:spcBef>
                <a:spcPct val="0"/>
              </a:spcBef>
              <a:buSzTx/>
              <a:buFontTx/>
              <a:buNone/>
              <a:defRPr/>
            </a:pPr>
            <a:r>
              <a:rPr lang="en-US" altLang="en-US" sz="2000" b="1"/>
              <a:t>analysis</a:t>
            </a:r>
          </a:p>
        </p:txBody>
      </p:sp>
      <p:sp>
        <p:nvSpPr>
          <p:cNvPr id="13351" name="Line 46">
            <a:extLst>
              <a:ext uri="{FF2B5EF4-FFF2-40B4-BE49-F238E27FC236}">
                <a16:creationId xmlns:a16="http://schemas.microsoft.com/office/drawing/2014/main" id="{B423AD92-2983-D543-BE42-90708F43194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3352" name="Text Box 47">
            <a:extLst>
              <a:ext uri="{FF2B5EF4-FFF2-40B4-BE49-F238E27FC236}">
                <a16:creationId xmlns:a16="http://schemas.microsoft.com/office/drawing/2014/main" id="{ABE09689-90CE-8245-8B6C-76553BDCB6A6}"/>
              </a:ext>
            </a:extLst>
          </p:cNvPr>
          <p:cNvSpPr txBox="1">
            <a:spLocks noChangeArrowheads="1"/>
          </p:cNvSpPr>
          <p:nvPr/>
        </p:nvSpPr>
        <p:spPr bwMode="auto">
          <a:xfrm>
            <a:off x="742950" y="1189038"/>
            <a:ext cx="979488"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Lasers</a:t>
            </a:r>
          </a:p>
        </p:txBody>
      </p:sp>
      <p:sp>
        <p:nvSpPr>
          <p:cNvPr id="13353" name="Text Box 48">
            <a:extLst>
              <a:ext uri="{FF2B5EF4-FFF2-40B4-BE49-F238E27FC236}">
                <a16:creationId xmlns:a16="http://schemas.microsoft.com/office/drawing/2014/main" id="{EC75D244-20C9-144F-8AC3-5F787C0E6282}"/>
              </a:ext>
            </a:extLst>
          </p:cNvPr>
          <p:cNvSpPr txBox="1">
            <a:spLocks noChangeArrowheads="1"/>
          </p:cNvSpPr>
          <p:nvPr/>
        </p:nvSpPr>
        <p:spPr bwMode="auto">
          <a:xfrm>
            <a:off x="2828925" y="1076325"/>
            <a:ext cx="1724025" cy="8223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Optical </a:t>
            </a:r>
          </a:p>
          <a:p>
            <a:pPr algn="ctr">
              <a:spcBef>
                <a:spcPct val="0"/>
              </a:spcBef>
              <a:buSzTx/>
              <a:buFontTx/>
              <a:buNone/>
              <a:defRPr/>
            </a:pPr>
            <a:r>
              <a:rPr lang="en-US" altLang="en-US" sz="2400"/>
              <a:t>Components</a:t>
            </a:r>
          </a:p>
        </p:txBody>
      </p:sp>
      <p:sp>
        <p:nvSpPr>
          <p:cNvPr id="13354" name="Text Box 49">
            <a:extLst>
              <a:ext uri="{FF2B5EF4-FFF2-40B4-BE49-F238E27FC236}">
                <a16:creationId xmlns:a16="http://schemas.microsoft.com/office/drawing/2014/main" id="{0E3D4D71-E6F0-9144-9E46-1DD87564EC8E}"/>
              </a:ext>
            </a:extLst>
          </p:cNvPr>
          <p:cNvSpPr txBox="1">
            <a:spLocks noChangeArrowheads="1"/>
          </p:cNvSpPr>
          <p:nvPr/>
        </p:nvSpPr>
        <p:spPr bwMode="auto">
          <a:xfrm>
            <a:off x="5243513" y="1160463"/>
            <a:ext cx="1622425"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Microscope</a:t>
            </a:r>
          </a:p>
        </p:txBody>
      </p:sp>
      <p:sp>
        <p:nvSpPr>
          <p:cNvPr id="13355" name="Text Box 50">
            <a:extLst>
              <a:ext uri="{FF2B5EF4-FFF2-40B4-BE49-F238E27FC236}">
                <a16:creationId xmlns:a16="http://schemas.microsoft.com/office/drawing/2014/main" id="{72AC7D11-0688-A34F-904D-2107EF8F48D7}"/>
              </a:ext>
            </a:extLst>
          </p:cNvPr>
          <p:cNvSpPr txBox="1">
            <a:spLocks noChangeArrowheads="1"/>
          </p:cNvSpPr>
          <p:nvPr/>
        </p:nvSpPr>
        <p:spPr bwMode="auto">
          <a:xfrm>
            <a:off x="7158038" y="1200150"/>
            <a:ext cx="140176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Computer</a:t>
            </a:r>
          </a:p>
        </p:txBody>
      </p:sp>
    </p:spTree>
  </p:cSld>
  <p:clrMapOvr>
    <a:masterClrMapping/>
  </p:clrMapOvr>
  <p:transition advTm="307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a:extLst>
              <a:ext uri="{FF2B5EF4-FFF2-40B4-BE49-F238E27FC236}">
                <a16:creationId xmlns:a16="http://schemas.microsoft.com/office/drawing/2014/main" id="{7794022B-9A30-0540-9064-D4C52166FFFF}"/>
              </a:ext>
            </a:extLst>
          </p:cNvPr>
          <p:cNvSpPr>
            <a:spLocks noChangeArrowheads="1"/>
          </p:cNvSpPr>
          <p:nvPr/>
        </p:nvSpPr>
        <p:spPr bwMode="auto">
          <a:xfrm>
            <a:off x="7385050" y="4078288"/>
            <a:ext cx="615950" cy="290512"/>
          </a:xfrm>
          <a:prstGeom prst="cube">
            <a:avLst>
              <a:gd name="adj" fmla="val 56741"/>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39" name="AutoShape 3">
            <a:extLst>
              <a:ext uri="{FF2B5EF4-FFF2-40B4-BE49-F238E27FC236}">
                <a16:creationId xmlns:a16="http://schemas.microsoft.com/office/drawing/2014/main" id="{4AC9E64F-EA24-6F49-8FB8-F237CA7F781F}"/>
              </a:ext>
            </a:extLst>
          </p:cNvPr>
          <p:cNvSpPr>
            <a:spLocks noChangeArrowheads="1"/>
          </p:cNvSpPr>
          <p:nvPr/>
        </p:nvSpPr>
        <p:spPr bwMode="auto">
          <a:xfrm>
            <a:off x="7361238" y="3922713"/>
            <a:ext cx="615950" cy="290512"/>
          </a:xfrm>
          <a:prstGeom prst="cube">
            <a:avLst>
              <a:gd name="adj" fmla="val 56741"/>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0" name="AutoShape 4">
            <a:extLst>
              <a:ext uri="{FF2B5EF4-FFF2-40B4-BE49-F238E27FC236}">
                <a16:creationId xmlns:a16="http://schemas.microsoft.com/office/drawing/2014/main" id="{E6FCB82C-3FC4-0F40-A99B-7D0469BBBBD8}"/>
              </a:ext>
            </a:extLst>
          </p:cNvPr>
          <p:cNvSpPr>
            <a:spLocks noChangeArrowheads="1"/>
          </p:cNvSpPr>
          <p:nvPr/>
        </p:nvSpPr>
        <p:spPr bwMode="auto">
          <a:xfrm flipH="1">
            <a:off x="3298825" y="3763963"/>
            <a:ext cx="2608263" cy="977900"/>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1" name="Oval 5">
            <a:extLst>
              <a:ext uri="{FF2B5EF4-FFF2-40B4-BE49-F238E27FC236}">
                <a16:creationId xmlns:a16="http://schemas.microsoft.com/office/drawing/2014/main" id="{1B2E4243-0FD0-2B43-9E01-E1C5ABA0FF7A}"/>
              </a:ext>
            </a:extLst>
          </p:cNvPr>
          <p:cNvSpPr>
            <a:spLocks noChangeArrowheads="1"/>
          </p:cNvSpPr>
          <p:nvPr/>
        </p:nvSpPr>
        <p:spPr bwMode="auto">
          <a:xfrm>
            <a:off x="5430838" y="4098925"/>
            <a:ext cx="141287" cy="1238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2" name="Line 6">
            <a:extLst>
              <a:ext uri="{FF2B5EF4-FFF2-40B4-BE49-F238E27FC236}">
                <a16:creationId xmlns:a16="http://schemas.microsoft.com/office/drawing/2014/main" id="{0CF682FB-63A3-7C43-91FA-E01565DE30D7}"/>
              </a:ext>
            </a:extLst>
          </p:cNvPr>
          <p:cNvSpPr>
            <a:spLocks noChangeShapeType="1"/>
          </p:cNvSpPr>
          <p:nvPr/>
        </p:nvSpPr>
        <p:spPr bwMode="auto">
          <a:xfrm>
            <a:off x="2614613" y="4000500"/>
            <a:ext cx="762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43" name="AutoShape 7">
            <a:extLst>
              <a:ext uri="{FF2B5EF4-FFF2-40B4-BE49-F238E27FC236}">
                <a16:creationId xmlns:a16="http://schemas.microsoft.com/office/drawing/2014/main" id="{40A8232D-FA8F-BF43-AC45-264545C1006B}"/>
              </a:ext>
            </a:extLst>
          </p:cNvPr>
          <p:cNvSpPr>
            <a:spLocks noChangeArrowheads="1"/>
          </p:cNvSpPr>
          <p:nvPr/>
        </p:nvSpPr>
        <p:spPr bwMode="auto">
          <a:xfrm flipH="1">
            <a:off x="6956425" y="3094038"/>
            <a:ext cx="292100" cy="1220787"/>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4" name="AutoShape 8">
            <a:extLst>
              <a:ext uri="{FF2B5EF4-FFF2-40B4-BE49-F238E27FC236}">
                <a16:creationId xmlns:a16="http://schemas.microsoft.com/office/drawing/2014/main" id="{59289B94-BC47-4642-939C-C8FCA28C8555}"/>
              </a:ext>
            </a:extLst>
          </p:cNvPr>
          <p:cNvSpPr>
            <a:spLocks noChangeArrowheads="1"/>
          </p:cNvSpPr>
          <p:nvPr/>
        </p:nvSpPr>
        <p:spPr bwMode="auto">
          <a:xfrm>
            <a:off x="6499225" y="4221163"/>
            <a:ext cx="1420813" cy="93662"/>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5" name="AutoShape 9">
            <a:extLst>
              <a:ext uri="{FF2B5EF4-FFF2-40B4-BE49-F238E27FC236}">
                <a16:creationId xmlns:a16="http://schemas.microsoft.com/office/drawing/2014/main" id="{29BF1B0D-D48A-9A4A-B969-AAC0E3FDF60D}"/>
              </a:ext>
            </a:extLst>
          </p:cNvPr>
          <p:cNvSpPr>
            <a:spLocks noChangeArrowheads="1"/>
          </p:cNvSpPr>
          <p:nvPr/>
        </p:nvSpPr>
        <p:spPr bwMode="auto">
          <a:xfrm>
            <a:off x="7351713" y="4086225"/>
            <a:ext cx="522287" cy="276225"/>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6" name="AutoShape 10">
            <a:extLst>
              <a:ext uri="{FF2B5EF4-FFF2-40B4-BE49-F238E27FC236}">
                <a16:creationId xmlns:a16="http://schemas.microsoft.com/office/drawing/2014/main" id="{102AF0CF-6318-FE47-93AB-23955C8193F6}"/>
              </a:ext>
            </a:extLst>
          </p:cNvPr>
          <p:cNvSpPr>
            <a:spLocks noChangeArrowheads="1"/>
          </p:cNvSpPr>
          <p:nvPr/>
        </p:nvSpPr>
        <p:spPr bwMode="auto">
          <a:xfrm>
            <a:off x="3770313" y="4373563"/>
            <a:ext cx="2274887" cy="1038225"/>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7" name="Rectangle 11">
            <a:extLst>
              <a:ext uri="{FF2B5EF4-FFF2-40B4-BE49-F238E27FC236}">
                <a16:creationId xmlns:a16="http://schemas.microsoft.com/office/drawing/2014/main" id="{C3A049B5-C9BC-504F-89BE-2638F32BE4DC}"/>
              </a:ext>
            </a:extLst>
          </p:cNvPr>
          <p:cNvSpPr>
            <a:spLocks noChangeArrowheads="1"/>
          </p:cNvSpPr>
          <p:nvPr/>
        </p:nvSpPr>
        <p:spPr bwMode="auto">
          <a:xfrm>
            <a:off x="6057900" y="4814888"/>
            <a:ext cx="962025" cy="155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83" name="Freeform 12">
            <a:extLst>
              <a:ext uri="{FF2B5EF4-FFF2-40B4-BE49-F238E27FC236}">
                <a16:creationId xmlns:a16="http://schemas.microsoft.com/office/drawing/2014/main" id="{423B0BE1-5A1B-D74A-9FDC-FE08D685C894}"/>
              </a:ext>
            </a:extLst>
          </p:cNvPr>
          <p:cNvSpPr>
            <a:spLocks/>
          </p:cNvSpPr>
          <p:nvPr/>
        </p:nvSpPr>
        <p:spPr bwMode="auto">
          <a:xfrm>
            <a:off x="6796088" y="4379913"/>
            <a:ext cx="1389062" cy="1220787"/>
          </a:xfrm>
          <a:custGeom>
            <a:avLst/>
            <a:gdLst>
              <a:gd name="T0" fmla="*/ 0 w 954"/>
              <a:gd name="T1" fmla="*/ 2147483646 h 748"/>
              <a:gd name="T2" fmla="*/ 0 w 954"/>
              <a:gd name="T3" fmla="*/ 2147483646 h 748"/>
              <a:gd name="T4" fmla="*/ 2147483646 w 954"/>
              <a:gd name="T5" fmla="*/ 2147483646 h 748"/>
              <a:gd name="T6" fmla="*/ 2147483646 w 954"/>
              <a:gd name="T7" fmla="*/ 2147483646 h 748"/>
              <a:gd name="T8" fmla="*/ 2147483646 w 954"/>
              <a:gd name="T9" fmla="*/ 2147483646 h 748"/>
              <a:gd name="T10" fmla="*/ 2147483646 w 954"/>
              <a:gd name="T11" fmla="*/ 2147483646 h 748"/>
              <a:gd name="T12" fmla="*/ 2147483646 w 954"/>
              <a:gd name="T13" fmla="*/ 0 h 748"/>
              <a:gd name="T14" fmla="*/ 2147483646 w 954"/>
              <a:gd name="T15" fmla="*/ 0 h 748"/>
              <a:gd name="T16" fmla="*/ 2147483646 w 954"/>
              <a:gd name="T17" fmla="*/ 2147483646 h 748"/>
              <a:gd name="T18" fmla="*/ 2147483646 w 954"/>
              <a:gd name="T19" fmla="*/ 2147483646 h 748"/>
              <a:gd name="T20" fmla="*/ 2147483646 w 954"/>
              <a:gd name="T21" fmla="*/ 2147483646 h 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4" h="748">
                <a:moveTo>
                  <a:pt x="0" y="9"/>
                </a:moveTo>
                <a:lnTo>
                  <a:pt x="0" y="448"/>
                </a:lnTo>
                <a:lnTo>
                  <a:pt x="440" y="747"/>
                </a:lnTo>
                <a:lnTo>
                  <a:pt x="827" y="747"/>
                </a:lnTo>
                <a:lnTo>
                  <a:pt x="869" y="439"/>
                </a:lnTo>
                <a:lnTo>
                  <a:pt x="953" y="383"/>
                </a:lnTo>
                <a:lnTo>
                  <a:pt x="775" y="0"/>
                </a:lnTo>
                <a:lnTo>
                  <a:pt x="398" y="0"/>
                </a:lnTo>
                <a:lnTo>
                  <a:pt x="545" y="374"/>
                </a:lnTo>
                <a:lnTo>
                  <a:pt x="461" y="430"/>
                </a:lnTo>
                <a:lnTo>
                  <a:pt x="461" y="747"/>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9" name="Oval 13">
            <a:extLst>
              <a:ext uri="{FF2B5EF4-FFF2-40B4-BE49-F238E27FC236}">
                <a16:creationId xmlns:a16="http://schemas.microsoft.com/office/drawing/2014/main" id="{32D5CC91-31DA-6446-9243-86418ABA2618}"/>
              </a:ext>
            </a:extLst>
          </p:cNvPr>
          <p:cNvSpPr>
            <a:spLocks noChangeArrowheads="1"/>
          </p:cNvSpPr>
          <p:nvPr/>
        </p:nvSpPr>
        <p:spPr bwMode="auto">
          <a:xfrm>
            <a:off x="7413625" y="4162425"/>
            <a:ext cx="139700" cy="138113"/>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0" name="Oval 14">
            <a:extLst>
              <a:ext uri="{FF2B5EF4-FFF2-40B4-BE49-F238E27FC236}">
                <a16:creationId xmlns:a16="http://schemas.microsoft.com/office/drawing/2014/main" id="{655066C4-33CA-C64B-AFC5-BB1405AF0356}"/>
              </a:ext>
            </a:extLst>
          </p:cNvPr>
          <p:cNvSpPr>
            <a:spLocks noChangeArrowheads="1"/>
          </p:cNvSpPr>
          <p:nvPr/>
        </p:nvSpPr>
        <p:spPr bwMode="auto">
          <a:xfrm>
            <a:off x="7656513" y="4148138"/>
            <a:ext cx="141287" cy="13811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1" name="Rectangle 15">
            <a:extLst>
              <a:ext uri="{FF2B5EF4-FFF2-40B4-BE49-F238E27FC236}">
                <a16:creationId xmlns:a16="http://schemas.microsoft.com/office/drawing/2014/main" id="{7ACA1960-D004-3145-962B-C894CDC92AE9}"/>
              </a:ext>
            </a:extLst>
          </p:cNvPr>
          <p:cNvSpPr>
            <a:spLocks noChangeArrowheads="1"/>
          </p:cNvSpPr>
          <p:nvPr/>
        </p:nvSpPr>
        <p:spPr bwMode="auto">
          <a:xfrm>
            <a:off x="7442200" y="3736975"/>
            <a:ext cx="309563" cy="320675"/>
          </a:xfrm>
          <a:prstGeom prst="rect">
            <a:avLst/>
          </a:prstGeom>
          <a:solidFill>
            <a:schemeClr val="accent1"/>
          </a:solidFill>
          <a:ln w="9525">
            <a:miter lim="800000"/>
            <a:headEnd/>
            <a:tailEnd/>
          </a:ln>
          <a:effectLst/>
          <a:scene3d>
            <a:camera prst="legacyPerspectiveTopRight"/>
            <a:lightRig rig="legacyFlat3" dir="b"/>
          </a:scene3d>
          <a:sp3d extrusionH="887400" contourW="127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2" name="Rectangle 16">
            <a:extLst>
              <a:ext uri="{FF2B5EF4-FFF2-40B4-BE49-F238E27FC236}">
                <a16:creationId xmlns:a16="http://schemas.microsoft.com/office/drawing/2014/main" id="{4E81F0AE-7D89-104E-97C8-095D628B7CA8}"/>
              </a:ext>
            </a:extLst>
          </p:cNvPr>
          <p:cNvSpPr>
            <a:spLocks noChangeArrowheads="1"/>
          </p:cNvSpPr>
          <p:nvPr/>
        </p:nvSpPr>
        <p:spPr bwMode="auto">
          <a:xfrm>
            <a:off x="7535863" y="3611563"/>
            <a:ext cx="123825" cy="107950"/>
          </a:xfrm>
          <a:prstGeom prst="rect">
            <a:avLst/>
          </a:prstGeom>
          <a:solidFill>
            <a:schemeClr val="accent1"/>
          </a:solidFill>
          <a:ln w="9525">
            <a:miter lim="800000"/>
            <a:headEnd/>
            <a:tailEnd/>
          </a:ln>
          <a:effectLst/>
          <a:scene3d>
            <a:camera prst="legacyPerspectiveTopRight"/>
            <a:lightRig rig="legacyFlat3" dir="b"/>
          </a:scene3d>
          <a:sp3d extrusionH="887400" contourW="127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88" name="Freeform 17">
            <a:extLst>
              <a:ext uri="{FF2B5EF4-FFF2-40B4-BE49-F238E27FC236}">
                <a16:creationId xmlns:a16="http://schemas.microsoft.com/office/drawing/2014/main" id="{B641C864-F508-B54B-8174-3557DFEC53E5}"/>
              </a:ext>
            </a:extLst>
          </p:cNvPr>
          <p:cNvSpPr>
            <a:spLocks/>
          </p:cNvSpPr>
          <p:nvPr/>
        </p:nvSpPr>
        <p:spPr bwMode="auto">
          <a:xfrm>
            <a:off x="6478588" y="4305300"/>
            <a:ext cx="930275" cy="185738"/>
          </a:xfrm>
          <a:custGeom>
            <a:avLst/>
            <a:gdLst>
              <a:gd name="T0" fmla="*/ 0 w 639"/>
              <a:gd name="T1" fmla="*/ 0 h 114"/>
              <a:gd name="T2" fmla="*/ 2147483646 w 639"/>
              <a:gd name="T3" fmla="*/ 2147483646 h 114"/>
              <a:gd name="T4" fmla="*/ 2147483646 w 639"/>
              <a:gd name="T5" fmla="*/ 2147483646 h 114"/>
              <a:gd name="T6" fmla="*/ 0 60000 65536"/>
              <a:gd name="T7" fmla="*/ 0 60000 65536"/>
              <a:gd name="T8" fmla="*/ 0 60000 65536"/>
            </a:gdLst>
            <a:ahLst/>
            <a:cxnLst>
              <a:cxn ang="T6">
                <a:pos x="T0" y="T1"/>
              </a:cxn>
              <a:cxn ang="T7">
                <a:pos x="T2" y="T3"/>
              </a:cxn>
              <a:cxn ang="T8">
                <a:pos x="T4" y="T5"/>
              </a:cxn>
            </a:cxnLst>
            <a:rect l="0" t="0" r="r" b="b"/>
            <a:pathLst>
              <a:path w="639" h="114">
                <a:moveTo>
                  <a:pt x="0" y="0"/>
                </a:moveTo>
                <a:lnTo>
                  <a:pt x="512" y="113"/>
                </a:lnTo>
                <a:lnTo>
                  <a:pt x="638"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AutoShape 18">
            <a:extLst>
              <a:ext uri="{FF2B5EF4-FFF2-40B4-BE49-F238E27FC236}">
                <a16:creationId xmlns:a16="http://schemas.microsoft.com/office/drawing/2014/main" id="{A7270E15-2F10-0445-96B7-8B6C2F66709C}"/>
              </a:ext>
            </a:extLst>
          </p:cNvPr>
          <p:cNvSpPr>
            <a:spLocks noChangeArrowheads="1"/>
          </p:cNvSpPr>
          <p:nvPr/>
        </p:nvSpPr>
        <p:spPr bwMode="auto">
          <a:xfrm flipH="1">
            <a:off x="7031038" y="3068638"/>
            <a:ext cx="279400" cy="4540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5" name="AutoShape 19">
            <a:extLst>
              <a:ext uri="{FF2B5EF4-FFF2-40B4-BE49-F238E27FC236}">
                <a16:creationId xmlns:a16="http://schemas.microsoft.com/office/drawing/2014/main" id="{23E531E0-A5CE-8644-951F-68BBDC652658}"/>
              </a:ext>
            </a:extLst>
          </p:cNvPr>
          <p:cNvSpPr>
            <a:spLocks noChangeArrowheads="1"/>
          </p:cNvSpPr>
          <p:nvPr/>
        </p:nvSpPr>
        <p:spPr bwMode="auto">
          <a:xfrm flipH="1">
            <a:off x="7077075" y="3230563"/>
            <a:ext cx="277813" cy="2762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91" name="Freeform 20">
            <a:extLst>
              <a:ext uri="{FF2B5EF4-FFF2-40B4-BE49-F238E27FC236}">
                <a16:creationId xmlns:a16="http://schemas.microsoft.com/office/drawing/2014/main" id="{6C7E81F1-00B2-C043-B6A2-D01CE13A7B85}"/>
              </a:ext>
            </a:extLst>
          </p:cNvPr>
          <p:cNvSpPr>
            <a:spLocks/>
          </p:cNvSpPr>
          <p:nvPr/>
        </p:nvSpPr>
        <p:spPr bwMode="auto">
          <a:xfrm>
            <a:off x="3684588" y="4205288"/>
            <a:ext cx="2363787" cy="244475"/>
          </a:xfrm>
          <a:custGeom>
            <a:avLst/>
            <a:gdLst>
              <a:gd name="T0" fmla="*/ 2147483646 w 1623"/>
              <a:gd name="T1" fmla="*/ 2147483646 h 150"/>
              <a:gd name="T2" fmla="*/ 0 w 1623"/>
              <a:gd name="T3" fmla="*/ 0 h 150"/>
              <a:gd name="T4" fmla="*/ 2147483646 w 1623"/>
              <a:gd name="T5" fmla="*/ 0 h 150"/>
              <a:gd name="T6" fmla="*/ 2147483646 w 1623"/>
              <a:gd name="T7" fmla="*/ 2147483646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3" h="150">
                <a:moveTo>
                  <a:pt x="84" y="128"/>
                </a:moveTo>
                <a:lnTo>
                  <a:pt x="0" y="0"/>
                </a:lnTo>
                <a:lnTo>
                  <a:pt x="1559" y="0"/>
                </a:lnTo>
                <a:lnTo>
                  <a:pt x="1622" y="14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2" name="Freeform 21">
            <a:extLst>
              <a:ext uri="{FF2B5EF4-FFF2-40B4-BE49-F238E27FC236}">
                <a16:creationId xmlns:a16="http://schemas.microsoft.com/office/drawing/2014/main" id="{F9539E6E-27EB-0443-B5F5-8C5D2571DD77}"/>
              </a:ext>
            </a:extLst>
          </p:cNvPr>
          <p:cNvSpPr>
            <a:spLocks/>
          </p:cNvSpPr>
          <p:nvPr/>
        </p:nvSpPr>
        <p:spPr bwMode="auto">
          <a:xfrm>
            <a:off x="3675063" y="4186238"/>
            <a:ext cx="139700" cy="1206500"/>
          </a:xfrm>
          <a:custGeom>
            <a:avLst/>
            <a:gdLst>
              <a:gd name="T0" fmla="*/ 0 w 96"/>
              <a:gd name="T1" fmla="*/ 0 h 740"/>
              <a:gd name="T2" fmla="*/ 0 w 96"/>
              <a:gd name="T3" fmla="*/ 2147483646 h 740"/>
              <a:gd name="T4" fmla="*/ 2147483646 w 96"/>
              <a:gd name="T5" fmla="*/ 2147483646 h 740"/>
              <a:gd name="T6" fmla="*/ 2147483646 w 96"/>
              <a:gd name="T7" fmla="*/ 2147483646 h 7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740">
                <a:moveTo>
                  <a:pt x="0" y="0"/>
                </a:moveTo>
                <a:lnTo>
                  <a:pt x="0" y="620"/>
                </a:lnTo>
                <a:lnTo>
                  <a:pt x="95" y="739"/>
                </a:lnTo>
                <a:lnTo>
                  <a:pt x="83" y="125"/>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AutoShape 22">
            <a:extLst>
              <a:ext uri="{FF2B5EF4-FFF2-40B4-BE49-F238E27FC236}">
                <a16:creationId xmlns:a16="http://schemas.microsoft.com/office/drawing/2014/main" id="{8AD65F0B-D8EC-D44B-87D6-46B047474349}"/>
              </a:ext>
            </a:extLst>
          </p:cNvPr>
          <p:cNvSpPr>
            <a:spLocks noChangeArrowheads="1"/>
          </p:cNvSpPr>
          <p:nvPr/>
        </p:nvSpPr>
        <p:spPr bwMode="auto">
          <a:xfrm flipH="1">
            <a:off x="936625" y="3778250"/>
            <a:ext cx="1862138" cy="520700"/>
          </a:xfrm>
          <a:prstGeom prst="cube">
            <a:avLst>
              <a:gd name="adj" fmla="val 24995"/>
            </a:avLst>
          </a:prstGeom>
          <a:solidFill>
            <a:srgbClr val="47474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9" name="Line 23">
            <a:extLst>
              <a:ext uri="{FF2B5EF4-FFF2-40B4-BE49-F238E27FC236}">
                <a16:creationId xmlns:a16="http://schemas.microsoft.com/office/drawing/2014/main" id="{D6CA4E51-1833-3243-BBE0-F0E7620F915E}"/>
              </a:ext>
            </a:extLst>
          </p:cNvPr>
          <p:cNvSpPr>
            <a:spLocks noChangeShapeType="1"/>
          </p:cNvSpPr>
          <p:nvPr/>
        </p:nvSpPr>
        <p:spPr bwMode="auto">
          <a:xfrm>
            <a:off x="2935288" y="4291013"/>
            <a:ext cx="4556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0" name="AutoShape 24">
            <a:extLst>
              <a:ext uri="{FF2B5EF4-FFF2-40B4-BE49-F238E27FC236}">
                <a16:creationId xmlns:a16="http://schemas.microsoft.com/office/drawing/2014/main" id="{4A45C405-B35A-0E4C-BC4D-49F39EC51F82}"/>
              </a:ext>
            </a:extLst>
          </p:cNvPr>
          <p:cNvSpPr>
            <a:spLocks noChangeArrowheads="1"/>
          </p:cNvSpPr>
          <p:nvPr/>
        </p:nvSpPr>
        <p:spPr bwMode="auto">
          <a:xfrm flipH="1">
            <a:off x="1516063" y="4129088"/>
            <a:ext cx="1527175" cy="277812"/>
          </a:xfrm>
          <a:prstGeom prst="cube">
            <a:avLst>
              <a:gd name="adj" fmla="val 24995"/>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28696" name="Group 25">
            <a:extLst>
              <a:ext uri="{FF2B5EF4-FFF2-40B4-BE49-F238E27FC236}">
                <a16:creationId xmlns:a16="http://schemas.microsoft.com/office/drawing/2014/main" id="{84B233C5-317C-A74C-B36B-030454B10070}"/>
              </a:ext>
            </a:extLst>
          </p:cNvPr>
          <p:cNvGrpSpPr>
            <a:grpSpLocks/>
          </p:cNvGrpSpPr>
          <p:nvPr/>
        </p:nvGrpSpPr>
        <p:grpSpPr bwMode="auto">
          <a:xfrm>
            <a:off x="4775200" y="4235450"/>
            <a:ext cx="279400" cy="157163"/>
            <a:chOff x="3279" y="2597"/>
            <a:chExt cx="191" cy="96"/>
          </a:xfrm>
        </p:grpSpPr>
        <p:sp>
          <p:nvSpPr>
            <p:cNvPr id="28717" name="Freeform 26">
              <a:extLst>
                <a:ext uri="{FF2B5EF4-FFF2-40B4-BE49-F238E27FC236}">
                  <a16:creationId xmlns:a16="http://schemas.microsoft.com/office/drawing/2014/main" id="{74F9F03B-44DB-BF4D-B7BD-729EC86EB99F}"/>
                </a:ext>
              </a:extLst>
            </p:cNvPr>
            <p:cNvSpPr>
              <a:spLocks/>
            </p:cNvSpPr>
            <p:nvPr/>
          </p:nvSpPr>
          <p:spPr bwMode="auto">
            <a:xfrm>
              <a:off x="3285" y="2626"/>
              <a:ext cx="185" cy="67"/>
            </a:xfrm>
            <a:custGeom>
              <a:avLst/>
              <a:gdLst>
                <a:gd name="T0" fmla="*/ 0 w 185"/>
                <a:gd name="T1" fmla="*/ 0 h 67"/>
                <a:gd name="T2" fmla="*/ 0 w 185"/>
                <a:gd name="T3" fmla="*/ 56 h 67"/>
                <a:gd name="T4" fmla="*/ 43 w 185"/>
                <a:gd name="T5" fmla="*/ 63 h 67"/>
                <a:gd name="T6" fmla="*/ 82 w 185"/>
                <a:gd name="T7" fmla="*/ 66 h 67"/>
                <a:gd name="T8" fmla="*/ 114 w 185"/>
                <a:gd name="T9" fmla="*/ 66 h 67"/>
                <a:gd name="T10" fmla="*/ 133 w 185"/>
                <a:gd name="T11" fmla="*/ 63 h 67"/>
                <a:gd name="T12" fmla="*/ 164 w 185"/>
                <a:gd name="T13" fmla="*/ 52 h 67"/>
                <a:gd name="T14" fmla="*/ 180 w 185"/>
                <a:gd name="T15" fmla="*/ 42 h 67"/>
                <a:gd name="T16" fmla="*/ 184 w 185"/>
                <a:gd name="T17" fmla="*/ 3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7">
                  <a:moveTo>
                    <a:pt x="0" y="0"/>
                  </a:moveTo>
                  <a:lnTo>
                    <a:pt x="0" y="56"/>
                  </a:lnTo>
                  <a:lnTo>
                    <a:pt x="43" y="63"/>
                  </a:lnTo>
                  <a:lnTo>
                    <a:pt x="82" y="66"/>
                  </a:lnTo>
                  <a:lnTo>
                    <a:pt x="114" y="66"/>
                  </a:lnTo>
                  <a:lnTo>
                    <a:pt x="133" y="63"/>
                  </a:lnTo>
                  <a:lnTo>
                    <a:pt x="164" y="52"/>
                  </a:lnTo>
                  <a:lnTo>
                    <a:pt x="180" y="42"/>
                  </a:lnTo>
                  <a:lnTo>
                    <a:pt x="184" y="3"/>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Oval 27">
              <a:extLst>
                <a:ext uri="{FF2B5EF4-FFF2-40B4-BE49-F238E27FC236}">
                  <a16:creationId xmlns:a16="http://schemas.microsoft.com/office/drawing/2014/main" id="{2571F7BB-1C49-7340-BA2C-7FBA9E2A0F7C}"/>
                </a:ext>
              </a:extLst>
            </p:cNvPr>
            <p:cNvSpPr>
              <a:spLocks noChangeArrowheads="1"/>
            </p:cNvSpPr>
            <p:nvPr/>
          </p:nvSpPr>
          <p:spPr bwMode="auto">
            <a:xfrm>
              <a:off x="3279" y="2597"/>
              <a:ext cx="181" cy="5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28697" name="Group 28">
            <a:extLst>
              <a:ext uri="{FF2B5EF4-FFF2-40B4-BE49-F238E27FC236}">
                <a16:creationId xmlns:a16="http://schemas.microsoft.com/office/drawing/2014/main" id="{DD8B3CDE-3966-C54A-BA26-F474F098B9A2}"/>
              </a:ext>
            </a:extLst>
          </p:cNvPr>
          <p:cNvGrpSpPr>
            <a:grpSpLocks/>
          </p:cNvGrpSpPr>
          <p:nvPr/>
        </p:nvGrpSpPr>
        <p:grpSpPr bwMode="auto">
          <a:xfrm>
            <a:off x="4429125" y="4248150"/>
            <a:ext cx="274638" cy="157163"/>
            <a:chOff x="3041" y="2605"/>
            <a:chExt cx="189" cy="96"/>
          </a:xfrm>
        </p:grpSpPr>
        <p:sp>
          <p:nvSpPr>
            <p:cNvPr id="28715" name="Freeform 29">
              <a:extLst>
                <a:ext uri="{FF2B5EF4-FFF2-40B4-BE49-F238E27FC236}">
                  <a16:creationId xmlns:a16="http://schemas.microsoft.com/office/drawing/2014/main" id="{FADE464B-58A6-274D-BA72-654F48925833}"/>
                </a:ext>
              </a:extLst>
            </p:cNvPr>
            <p:cNvSpPr>
              <a:spLocks/>
            </p:cNvSpPr>
            <p:nvPr/>
          </p:nvSpPr>
          <p:spPr bwMode="auto">
            <a:xfrm>
              <a:off x="3045" y="2633"/>
              <a:ext cx="185" cy="68"/>
            </a:xfrm>
            <a:custGeom>
              <a:avLst/>
              <a:gdLst>
                <a:gd name="T0" fmla="*/ 0 w 185"/>
                <a:gd name="T1" fmla="*/ 0 h 68"/>
                <a:gd name="T2" fmla="*/ 0 w 185"/>
                <a:gd name="T3" fmla="*/ 56 h 68"/>
                <a:gd name="T4" fmla="*/ 43 w 185"/>
                <a:gd name="T5" fmla="*/ 63 h 68"/>
                <a:gd name="T6" fmla="*/ 82 w 185"/>
                <a:gd name="T7" fmla="*/ 67 h 68"/>
                <a:gd name="T8" fmla="*/ 114 w 185"/>
                <a:gd name="T9" fmla="*/ 67 h 68"/>
                <a:gd name="T10" fmla="*/ 133 w 185"/>
                <a:gd name="T11" fmla="*/ 63 h 68"/>
                <a:gd name="T12" fmla="*/ 164 w 185"/>
                <a:gd name="T13" fmla="*/ 53 h 68"/>
                <a:gd name="T14" fmla="*/ 180 w 185"/>
                <a:gd name="T15" fmla="*/ 42 h 68"/>
                <a:gd name="T16" fmla="*/ 184 w 185"/>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8">
                  <a:moveTo>
                    <a:pt x="0" y="0"/>
                  </a:moveTo>
                  <a:lnTo>
                    <a:pt x="0" y="56"/>
                  </a:lnTo>
                  <a:lnTo>
                    <a:pt x="43" y="63"/>
                  </a:lnTo>
                  <a:lnTo>
                    <a:pt x="82" y="67"/>
                  </a:lnTo>
                  <a:lnTo>
                    <a:pt x="114" y="67"/>
                  </a:lnTo>
                  <a:lnTo>
                    <a:pt x="133" y="63"/>
                  </a:lnTo>
                  <a:lnTo>
                    <a:pt x="164" y="53"/>
                  </a:lnTo>
                  <a:lnTo>
                    <a:pt x="180" y="42"/>
                  </a:lnTo>
                  <a:lnTo>
                    <a:pt x="184" y="4"/>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Oval 30">
              <a:extLst>
                <a:ext uri="{FF2B5EF4-FFF2-40B4-BE49-F238E27FC236}">
                  <a16:creationId xmlns:a16="http://schemas.microsoft.com/office/drawing/2014/main" id="{42152234-752F-3042-9FE9-F394449EFC07}"/>
                </a:ext>
              </a:extLst>
            </p:cNvPr>
            <p:cNvSpPr>
              <a:spLocks noChangeArrowheads="1"/>
            </p:cNvSpPr>
            <p:nvPr/>
          </p:nvSpPr>
          <p:spPr bwMode="auto">
            <a:xfrm>
              <a:off x="3041" y="2605"/>
              <a:ext cx="180" cy="5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4363" name="Oval 31">
            <a:extLst>
              <a:ext uri="{FF2B5EF4-FFF2-40B4-BE49-F238E27FC236}">
                <a16:creationId xmlns:a16="http://schemas.microsoft.com/office/drawing/2014/main" id="{81FB5DC6-A9EC-8741-9B95-A4D159A60E28}"/>
              </a:ext>
            </a:extLst>
          </p:cNvPr>
          <p:cNvSpPr>
            <a:spLocks noChangeArrowheads="1"/>
          </p:cNvSpPr>
          <p:nvPr/>
        </p:nvSpPr>
        <p:spPr bwMode="auto">
          <a:xfrm>
            <a:off x="4545013" y="4271963"/>
            <a:ext cx="44450" cy="26987"/>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64" name="Oval 32">
            <a:extLst>
              <a:ext uri="{FF2B5EF4-FFF2-40B4-BE49-F238E27FC236}">
                <a16:creationId xmlns:a16="http://schemas.microsoft.com/office/drawing/2014/main" id="{537D82CC-00D7-4E4C-B51A-64DA51939D54}"/>
              </a:ext>
            </a:extLst>
          </p:cNvPr>
          <p:cNvSpPr>
            <a:spLocks noChangeArrowheads="1"/>
          </p:cNvSpPr>
          <p:nvPr/>
        </p:nvSpPr>
        <p:spPr bwMode="auto">
          <a:xfrm>
            <a:off x="4894263" y="4268788"/>
            <a:ext cx="44450" cy="2540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65" name="Line 33">
            <a:extLst>
              <a:ext uri="{FF2B5EF4-FFF2-40B4-BE49-F238E27FC236}">
                <a16:creationId xmlns:a16="http://schemas.microsoft.com/office/drawing/2014/main" id="{BA7FEFCB-6DEB-FE4F-B131-52B758777A15}"/>
              </a:ext>
            </a:extLst>
          </p:cNvPr>
          <p:cNvSpPr>
            <a:spLocks noChangeShapeType="1"/>
          </p:cNvSpPr>
          <p:nvPr/>
        </p:nvSpPr>
        <p:spPr bwMode="auto">
          <a:xfrm>
            <a:off x="3813175" y="4414838"/>
            <a:ext cx="2233613" cy="33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6" name="Line 34">
            <a:extLst>
              <a:ext uri="{FF2B5EF4-FFF2-40B4-BE49-F238E27FC236}">
                <a16:creationId xmlns:a16="http://schemas.microsoft.com/office/drawing/2014/main" id="{79DF9C8D-5A5D-384C-93DD-7ED973E31A1B}"/>
              </a:ext>
            </a:extLst>
          </p:cNvPr>
          <p:cNvSpPr>
            <a:spLocks noChangeShapeType="1"/>
          </p:cNvSpPr>
          <p:nvPr/>
        </p:nvSpPr>
        <p:spPr bwMode="auto">
          <a:xfrm>
            <a:off x="7600950" y="4991100"/>
            <a:ext cx="5889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7" name="Line 35">
            <a:extLst>
              <a:ext uri="{FF2B5EF4-FFF2-40B4-BE49-F238E27FC236}">
                <a16:creationId xmlns:a16="http://schemas.microsoft.com/office/drawing/2014/main" id="{6FE4C729-6622-FB40-8CC2-C5F2872576DB}"/>
              </a:ext>
            </a:extLst>
          </p:cNvPr>
          <p:cNvSpPr>
            <a:spLocks noChangeShapeType="1"/>
          </p:cNvSpPr>
          <p:nvPr/>
        </p:nvSpPr>
        <p:spPr bwMode="auto">
          <a:xfrm>
            <a:off x="7532688" y="5059363"/>
            <a:ext cx="588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8703" name="Freeform 36">
            <a:extLst>
              <a:ext uri="{FF2B5EF4-FFF2-40B4-BE49-F238E27FC236}">
                <a16:creationId xmlns:a16="http://schemas.microsoft.com/office/drawing/2014/main" id="{FAAEC7A6-3624-5947-88AF-AEC75EAF5CBA}"/>
              </a:ext>
            </a:extLst>
          </p:cNvPr>
          <p:cNvSpPr>
            <a:spLocks/>
          </p:cNvSpPr>
          <p:nvPr/>
        </p:nvSpPr>
        <p:spPr bwMode="auto">
          <a:xfrm>
            <a:off x="1530350" y="3440113"/>
            <a:ext cx="5762625" cy="1784350"/>
          </a:xfrm>
          <a:custGeom>
            <a:avLst/>
            <a:gdLst>
              <a:gd name="T0" fmla="*/ 0 w 3956"/>
              <a:gd name="T1" fmla="*/ 0 h 1094"/>
              <a:gd name="T2" fmla="*/ 2147483646 w 3956"/>
              <a:gd name="T3" fmla="*/ 0 h 1094"/>
              <a:gd name="T4" fmla="*/ 2147483646 w 3956"/>
              <a:gd name="T5" fmla="*/ 2147483646 h 1094"/>
              <a:gd name="T6" fmla="*/ 2147483646 w 3956"/>
              <a:gd name="T7" fmla="*/ 2147483646 h 1094"/>
              <a:gd name="T8" fmla="*/ 2147483646 w 3956"/>
              <a:gd name="T9" fmla="*/ 2147483646 h 1094"/>
              <a:gd name="T10" fmla="*/ 2147483646 w 3956"/>
              <a:gd name="T11" fmla="*/ 2147483646 h 1094"/>
              <a:gd name="T12" fmla="*/ 2147483646 w 3956"/>
              <a:gd name="T13" fmla="*/ 2147483646 h 1094"/>
              <a:gd name="T14" fmla="*/ 2147483646 w 3956"/>
              <a:gd name="T15" fmla="*/ 2147483646 h 1094"/>
              <a:gd name="T16" fmla="*/ 2147483646 w 3956"/>
              <a:gd name="T17" fmla="*/ 2147483646 h 1094"/>
              <a:gd name="T18" fmla="*/ 2147483646 w 3956"/>
              <a:gd name="T19" fmla="*/ 2147483646 h 1094"/>
              <a:gd name="T20" fmla="*/ 2147483646 w 3956"/>
              <a:gd name="T21" fmla="*/ 2147483646 h 1094"/>
              <a:gd name="T22" fmla="*/ 2147483646 w 3956"/>
              <a:gd name="T23" fmla="*/ 2147483646 h 1094"/>
              <a:gd name="T24" fmla="*/ 2147483646 w 3956"/>
              <a:gd name="T25" fmla="*/ 2147483646 h 1094"/>
              <a:gd name="T26" fmla="*/ 2147483646 w 3956"/>
              <a:gd name="T27" fmla="*/ 2147483646 h 1094"/>
              <a:gd name="T28" fmla="*/ 2147483646 w 3956"/>
              <a:gd name="T29" fmla="*/ 2147483646 h 1094"/>
              <a:gd name="T30" fmla="*/ 2147483646 w 3956"/>
              <a:gd name="T31" fmla="*/ 2147483646 h 10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56" h="1094">
                <a:moveTo>
                  <a:pt x="0" y="0"/>
                </a:moveTo>
                <a:lnTo>
                  <a:pt x="1978" y="0"/>
                </a:lnTo>
                <a:lnTo>
                  <a:pt x="1657" y="235"/>
                </a:lnTo>
                <a:lnTo>
                  <a:pt x="2694" y="238"/>
                </a:lnTo>
                <a:lnTo>
                  <a:pt x="1661" y="355"/>
                </a:lnTo>
                <a:lnTo>
                  <a:pt x="2711" y="343"/>
                </a:lnTo>
                <a:lnTo>
                  <a:pt x="2778" y="536"/>
                </a:lnTo>
                <a:lnTo>
                  <a:pt x="2790" y="872"/>
                </a:lnTo>
                <a:lnTo>
                  <a:pt x="3896" y="872"/>
                </a:lnTo>
                <a:lnTo>
                  <a:pt x="3924" y="565"/>
                </a:lnTo>
                <a:lnTo>
                  <a:pt x="3955" y="925"/>
                </a:lnTo>
                <a:lnTo>
                  <a:pt x="2460" y="925"/>
                </a:lnTo>
                <a:lnTo>
                  <a:pt x="1930" y="715"/>
                </a:lnTo>
                <a:lnTo>
                  <a:pt x="1695" y="914"/>
                </a:lnTo>
                <a:lnTo>
                  <a:pt x="1989" y="1093"/>
                </a:lnTo>
                <a:lnTo>
                  <a:pt x="2966" y="1093"/>
                </a:lnTo>
              </a:path>
            </a:pathLst>
          </a:custGeom>
          <a:noFill/>
          <a:ln w="508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Rectangle 37">
            <a:extLst>
              <a:ext uri="{FF2B5EF4-FFF2-40B4-BE49-F238E27FC236}">
                <a16:creationId xmlns:a16="http://schemas.microsoft.com/office/drawing/2014/main" id="{1FC43A12-C257-A045-9623-B00E36BA7EF1}"/>
              </a:ext>
            </a:extLst>
          </p:cNvPr>
          <p:cNvSpPr>
            <a:spLocks noChangeArrowheads="1"/>
          </p:cNvSpPr>
          <p:nvPr/>
        </p:nvSpPr>
        <p:spPr bwMode="auto">
          <a:xfrm>
            <a:off x="800100" y="0"/>
            <a:ext cx="7772400" cy="11445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b="1" dirty="0" err="1">
                <a:solidFill>
                  <a:schemeClr val="tx2"/>
                </a:solidFill>
              </a:rPr>
              <a:t>e.g.MRC</a:t>
            </a:r>
            <a:r>
              <a:rPr lang="en-US" altLang="en-US" b="1" dirty="0">
                <a:solidFill>
                  <a:schemeClr val="tx2"/>
                </a:solidFill>
              </a:rPr>
              <a:t> 1024 System</a:t>
            </a:r>
          </a:p>
        </p:txBody>
      </p:sp>
      <p:sp>
        <p:nvSpPr>
          <p:cNvPr id="14370" name="Rectangle 38">
            <a:extLst>
              <a:ext uri="{FF2B5EF4-FFF2-40B4-BE49-F238E27FC236}">
                <a16:creationId xmlns:a16="http://schemas.microsoft.com/office/drawing/2014/main" id="{915ED320-C6C2-1444-B2AF-A296BA9DBBF8}"/>
              </a:ext>
            </a:extLst>
          </p:cNvPr>
          <p:cNvSpPr>
            <a:spLocks noChangeArrowheads="1"/>
          </p:cNvSpPr>
          <p:nvPr/>
        </p:nvSpPr>
        <p:spPr bwMode="auto">
          <a:xfrm>
            <a:off x="1055688" y="1603375"/>
            <a:ext cx="6637337" cy="6445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3600" b="1" dirty="0"/>
              <a:t>Light Path Concept </a:t>
            </a:r>
            <a:r>
              <a:rPr lang="en-US" altLang="en-US" sz="3600" b="1"/>
              <a:t>for Confocal</a:t>
            </a:r>
          </a:p>
        </p:txBody>
      </p:sp>
      <p:sp>
        <p:nvSpPr>
          <p:cNvPr id="14371" name="Rectangle 39">
            <a:extLst>
              <a:ext uri="{FF2B5EF4-FFF2-40B4-BE49-F238E27FC236}">
                <a16:creationId xmlns:a16="http://schemas.microsoft.com/office/drawing/2014/main" id="{EA493B59-8C50-EB41-816F-9B7094A8858B}"/>
              </a:ext>
            </a:extLst>
          </p:cNvPr>
          <p:cNvSpPr>
            <a:spLocks noChangeArrowheads="1"/>
          </p:cNvSpPr>
          <p:nvPr/>
        </p:nvSpPr>
        <p:spPr bwMode="auto">
          <a:xfrm>
            <a:off x="5624513" y="5057775"/>
            <a:ext cx="260350" cy="27463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2" name="Rectangle 40">
            <a:extLst>
              <a:ext uri="{FF2B5EF4-FFF2-40B4-BE49-F238E27FC236}">
                <a16:creationId xmlns:a16="http://schemas.microsoft.com/office/drawing/2014/main" id="{0CC670D6-E685-4F4F-BC5A-0AF972BD85BC}"/>
              </a:ext>
            </a:extLst>
          </p:cNvPr>
          <p:cNvSpPr>
            <a:spLocks noChangeArrowheads="1"/>
          </p:cNvSpPr>
          <p:nvPr/>
        </p:nvSpPr>
        <p:spPr bwMode="auto">
          <a:xfrm>
            <a:off x="3865563" y="4849813"/>
            <a:ext cx="282575" cy="276225"/>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3" name="Rectangle 41">
            <a:extLst>
              <a:ext uri="{FF2B5EF4-FFF2-40B4-BE49-F238E27FC236}">
                <a16:creationId xmlns:a16="http://schemas.microsoft.com/office/drawing/2014/main" id="{F01698A3-AA4C-DB43-B503-66472E1E6513}"/>
              </a:ext>
            </a:extLst>
          </p:cNvPr>
          <p:cNvSpPr>
            <a:spLocks noChangeArrowheads="1"/>
          </p:cNvSpPr>
          <p:nvPr/>
        </p:nvSpPr>
        <p:spPr bwMode="auto">
          <a:xfrm>
            <a:off x="4432300" y="4946650"/>
            <a:ext cx="257175" cy="234950"/>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4" name="Oval 42">
            <a:extLst>
              <a:ext uri="{FF2B5EF4-FFF2-40B4-BE49-F238E27FC236}">
                <a16:creationId xmlns:a16="http://schemas.microsoft.com/office/drawing/2014/main" id="{AEB1073F-1A6C-2849-A438-F9622E5CCA60}"/>
              </a:ext>
            </a:extLst>
          </p:cNvPr>
          <p:cNvSpPr>
            <a:spLocks noChangeArrowheads="1"/>
          </p:cNvSpPr>
          <p:nvPr/>
        </p:nvSpPr>
        <p:spPr bwMode="auto">
          <a:xfrm>
            <a:off x="7669213" y="5222875"/>
            <a:ext cx="160337" cy="179388"/>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5" name="Text Box 43">
            <a:extLst>
              <a:ext uri="{FF2B5EF4-FFF2-40B4-BE49-F238E27FC236}">
                <a16:creationId xmlns:a16="http://schemas.microsoft.com/office/drawing/2014/main" id="{1344D369-73D0-5A4A-A59E-7E5EEB25A7FA}"/>
              </a:ext>
            </a:extLst>
          </p:cNvPr>
          <p:cNvSpPr txBox="1">
            <a:spLocks noChangeArrowheads="1"/>
          </p:cNvSpPr>
          <p:nvPr/>
        </p:nvSpPr>
        <p:spPr bwMode="auto">
          <a:xfrm>
            <a:off x="4257675" y="5967413"/>
            <a:ext cx="1119188"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a:t>PMT</a:t>
            </a:r>
          </a:p>
        </p:txBody>
      </p:sp>
      <p:sp>
        <p:nvSpPr>
          <p:cNvPr id="14376" name="Line 44">
            <a:extLst>
              <a:ext uri="{FF2B5EF4-FFF2-40B4-BE49-F238E27FC236}">
                <a16:creationId xmlns:a16="http://schemas.microsoft.com/office/drawing/2014/main" id="{DF9C9B34-4FC2-954E-A76F-4D6C1D462F32}"/>
              </a:ext>
            </a:extLst>
          </p:cNvPr>
          <p:cNvSpPr>
            <a:spLocks noChangeShapeType="1"/>
          </p:cNvSpPr>
          <p:nvPr/>
        </p:nvSpPr>
        <p:spPr bwMode="auto">
          <a:xfrm flipH="1" flipV="1">
            <a:off x="4051300" y="5237163"/>
            <a:ext cx="454025" cy="7588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7" name="Line 45">
            <a:extLst>
              <a:ext uri="{FF2B5EF4-FFF2-40B4-BE49-F238E27FC236}">
                <a16:creationId xmlns:a16="http://schemas.microsoft.com/office/drawing/2014/main" id="{71644368-38B4-4840-B4E7-B75C2D16662A}"/>
              </a:ext>
            </a:extLst>
          </p:cNvPr>
          <p:cNvSpPr>
            <a:spLocks noChangeShapeType="1"/>
          </p:cNvSpPr>
          <p:nvPr/>
        </p:nvSpPr>
        <p:spPr bwMode="auto">
          <a:xfrm flipH="1" flipV="1">
            <a:off x="4616450" y="5276850"/>
            <a:ext cx="49213" cy="6635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8" name="Line 46">
            <a:extLst>
              <a:ext uri="{FF2B5EF4-FFF2-40B4-BE49-F238E27FC236}">
                <a16:creationId xmlns:a16="http://schemas.microsoft.com/office/drawing/2014/main" id="{ADCCF912-12F8-A14D-826E-4C1803447CB3}"/>
              </a:ext>
            </a:extLst>
          </p:cNvPr>
          <p:cNvSpPr>
            <a:spLocks noChangeShapeType="1"/>
          </p:cNvSpPr>
          <p:nvPr/>
        </p:nvSpPr>
        <p:spPr bwMode="auto">
          <a:xfrm flipV="1">
            <a:off x="4849813" y="5360988"/>
            <a:ext cx="838200" cy="6191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9" name="Line 47">
            <a:extLst>
              <a:ext uri="{FF2B5EF4-FFF2-40B4-BE49-F238E27FC236}">
                <a16:creationId xmlns:a16="http://schemas.microsoft.com/office/drawing/2014/main" id="{C034D921-8FFD-2C45-8C7B-B02A30D593F3}"/>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2197"/>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DEC8A12-8D42-0948-8984-7172AFCB63A6}"/>
              </a:ext>
            </a:extLst>
          </p:cNvPr>
          <p:cNvSpPr>
            <a:spLocks noGrp="1" noChangeArrowheads="1"/>
          </p:cNvSpPr>
          <p:nvPr>
            <p:ph type="title"/>
          </p:nvPr>
        </p:nvSpPr>
        <p:spPr>
          <a:xfrm>
            <a:off x="817563" y="-173038"/>
            <a:ext cx="7770812" cy="1143001"/>
          </a:xfrm>
        </p:spPr>
        <p:txBody>
          <a:bodyPr/>
          <a:lstStyle/>
          <a:p>
            <a:pPr>
              <a:defRPr/>
            </a:pPr>
            <a:r>
              <a:rPr lang="en-US" altLang="en-US"/>
              <a:t>Optical Mixer - MRC 1024 UV</a:t>
            </a:r>
          </a:p>
        </p:txBody>
      </p:sp>
      <p:sp>
        <p:nvSpPr>
          <p:cNvPr id="15363" name="Rectangle 3">
            <a:extLst>
              <a:ext uri="{FF2B5EF4-FFF2-40B4-BE49-F238E27FC236}">
                <a16:creationId xmlns:a16="http://schemas.microsoft.com/office/drawing/2014/main" id="{3ED9AEB6-4870-604D-955C-CA2B5E499C25}"/>
              </a:ext>
            </a:extLst>
          </p:cNvPr>
          <p:cNvSpPr>
            <a:spLocks noChangeArrowheads="1"/>
          </p:cNvSpPr>
          <p:nvPr/>
        </p:nvSpPr>
        <p:spPr bwMode="auto">
          <a:xfrm>
            <a:off x="5292725" y="1593850"/>
            <a:ext cx="2994025" cy="4337050"/>
          </a:xfrm>
          <a:prstGeom prst="rect">
            <a:avLst/>
          </a:prstGeom>
          <a:solidFill>
            <a:srgbClr val="EEEEEE"/>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23" name="Freeform 4">
            <a:extLst>
              <a:ext uri="{FF2B5EF4-FFF2-40B4-BE49-F238E27FC236}">
                <a16:creationId xmlns:a16="http://schemas.microsoft.com/office/drawing/2014/main" id="{7CA9FC60-F915-8D49-AD9D-484E02691DA2}"/>
              </a:ext>
            </a:extLst>
          </p:cNvPr>
          <p:cNvSpPr>
            <a:spLocks/>
          </p:cNvSpPr>
          <p:nvPr/>
        </p:nvSpPr>
        <p:spPr bwMode="auto">
          <a:xfrm>
            <a:off x="4956175" y="2130425"/>
            <a:ext cx="2943225" cy="4129088"/>
          </a:xfrm>
          <a:custGeom>
            <a:avLst/>
            <a:gdLst>
              <a:gd name="T0" fmla="*/ 0 w 3925"/>
              <a:gd name="T1" fmla="*/ 0 h 2127"/>
              <a:gd name="T2" fmla="*/ 2147483646 w 3925"/>
              <a:gd name="T3" fmla="*/ 0 h 2127"/>
              <a:gd name="T4" fmla="*/ 2147483646 w 3925"/>
              <a:gd name="T5" fmla="*/ 2147483646 h 2127"/>
              <a:gd name="T6" fmla="*/ 0 60000 65536"/>
              <a:gd name="T7" fmla="*/ 0 60000 65536"/>
              <a:gd name="T8" fmla="*/ 0 60000 65536"/>
            </a:gdLst>
            <a:ahLst/>
            <a:cxnLst>
              <a:cxn ang="T6">
                <a:pos x="T0" y="T1"/>
              </a:cxn>
              <a:cxn ang="T7">
                <a:pos x="T2" y="T3"/>
              </a:cxn>
              <a:cxn ang="T8">
                <a:pos x="T4" y="T5"/>
              </a:cxn>
            </a:cxnLst>
            <a:rect l="0" t="0" r="r" b="b"/>
            <a:pathLst>
              <a:path w="3925" h="2127">
                <a:moveTo>
                  <a:pt x="0" y="0"/>
                </a:moveTo>
                <a:lnTo>
                  <a:pt x="3924" y="0"/>
                </a:lnTo>
                <a:lnTo>
                  <a:pt x="3924" y="2126"/>
                </a:lnTo>
              </a:path>
            </a:pathLst>
          </a:custGeom>
          <a:noFill/>
          <a:ln w="12700" cap="rnd" cmpd="sng">
            <a:solidFill>
              <a:srgbClr val="063DE8"/>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 name="Freeform 5">
            <a:extLst>
              <a:ext uri="{FF2B5EF4-FFF2-40B4-BE49-F238E27FC236}">
                <a16:creationId xmlns:a16="http://schemas.microsoft.com/office/drawing/2014/main" id="{63F7201F-07BA-E04C-A9A0-64FD13D6375D}"/>
              </a:ext>
            </a:extLst>
          </p:cNvPr>
          <p:cNvSpPr>
            <a:spLocks/>
          </p:cNvSpPr>
          <p:nvPr/>
        </p:nvSpPr>
        <p:spPr bwMode="auto">
          <a:xfrm>
            <a:off x="4937125" y="5281613"/>
            <a:ext cx="2911475" cy="998537"/>
          </a:xfrm>
          <a:custGeom>
            <a:avLst/>
            <a:gdLst>
              <a:gd name="T0" fmla="*/ 0 w 3885"/>
              <a:gd name="T1" fmla="*/ 0 h 515"/>
              <a:gd name="T2" fmla="*/ 2147483646 w 3885"/>
              <a:gd name="T3" fmla="*/ 0 h 515"/>
              <a:gd name="T4" fmla="*/ 2147483646 w 3885"/>
              <a:gd name="T5" fmla="*/ 0 h 515"/>
              <a:gd name="T6" fmla="*/ 2147483646 w 3885"/>
              <a:gd name="T7" fmla="*/ 0 h 515"/>
              <a:gd name="T8" fmla="*/ 2147483646 w 3885"/>
              <a:gd name="T9" fmla="*/ 2147483646 h 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85" h="515">
                <a:moveTo>
                  <a:pt x="0" y="0"/>
                </a:moveTo>
                <a:lnTo>
                  <a:pt x="194" y="0"/>
                </a:lnTo>
                <a:lnTo>
                  <a:pt x="375" y="0"/>
                </a:lnTo>
                <a:lnTo>
                  <a:pt x="3884" y="0"/>
                </a:lnTo>
                <a:lnTo>
                  <a:pt x="3884" y="514"/>
                </a:lnTo>
              </a:path>
            </a:pathLst>
          </a:custGeom>
          <a:noFill/>
          <a:ln w="12700" cap="rnd" cmpd="sng">
            <a:solidFill>
              <a:srgbClr val="063DE8"/>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Freeform 6">
            <a:extLst>
              <a:ext uri="{FF2B5EF4-FFF2-40B4-BE49-F238E27FC236}">
                <a16:creationId xmlns:a16="http://schemas.microsoft.com/office/drawing/2014/main" id="{8AF6ABDD-B5D1-A141-BDE6-1CF1F52DF6B7}"/>
              </a:ext>
            </a:extLst>
          </p:cNvPr>
          <p:cNvSpPr>
            <a:spLocks/>
          </p:cNvSpPr>
          <p:nvPr/>
        </p:nvSpPr>
        <p:spPr bwMode="auto">
          <a:xfrm>
            <a:off x="4878388" y="5372100"/>
            <a:ext cx="2941637" cy="908050"/>
          </a:xfrm>
          <a:custGeom>
            <a:avLst/>
            <a:gdLst>
              <a:gd name="T0" fmla="*/ 0 w 3925"/>
              <a:gd name="T1" fmla="*/ 0 h 468"/>
              <a:gd name="T2" fmla="*/ 2147483646 w 3925"/>
              <a:gd name="T3" fmla="*/ 0 h 468"/>
              <a:gd name="T4" fmla="*/ 2147483646 w 3925"/>
              <a:gd name="T5" fmla="*/ 0 h 468"/>
              <a:gd name="T6" fmla="*/ 2147483646 w 3925"/>
              <a:gd name="T7" fmla="*/ 0 h 468"/>
              <a:gd name="T8" fmla="*/ 2147483646 w 3925"/>
              <a:gd name="T9" fmla="*/ 2147483646 h 4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5" h="468">
                <a:moveTo>
                  <a:pt x="0" y="0"/>
                </a:moveTo>
                <a:lnTo>
                  <a:pt x="196" y="0"/>
                </a:lnTo>
                <a:lnTo>
                  <a:pt x="379" y="0"/>
                </a:lnTo>
                <a:lnTo>
                  <a:pt x="3924" y="0"/>
                </a:lnTo>
                <a:lnTo>
                  <a:pt x="3924" y="467"/>
                </a:lnTo>
              </a:path>
            </a:pathLst>
          </a:custGeom>
          <a:noFill/>
          <a:ln w="12700" cap="rnd" cmpd="sng">
            <a:solidFill>
              <a:srgbClr val="FAFD00"/>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6" name="Freeform 7">
            <a:extLst>
              <a:ext uri="{FF2B5EF4-FFF2-40B4-BE49-F238E27FC236}">
                <a16:creationId xmlns:a16="http://schemas.microsoft.com/office/drawing/2014/main" id="{00A02DEC-69B0-3C43-BCEA-79A417C90883}"/>
              </a:ext>
            </a:extLst>
          </p:cNvPr>
          <p:cNvSpPr>
            <a:spLocks/>
          </p:cNvSpPr>
          <p:nvPr/>
        </p:nvSpPr>
        <p:spPr bwMode="auto">
          <a:xfrm>
            <a:off x="4840288" y="5416550"/>
            <a:ext cx="2940050" cy="909638"/>
          </a:xfrm>
          <a:custGeom>
            <a:avLst/>
            <a:gdLst>
              <a:gd name="T0" fmla="*/ 0 w 3925"/>
              <a:gd name="T1" fmla="*/ 0 h 469"/>
              <a:gd name="T2" fmla="*/ 2147483646 w 3925"/>
              <a:gd name="T3" fmla="*/ 0 h 469"/>
              <a:gd name="T4" fmla="*/ 2147483646 w 3925"/>
              <a:gd name="T5" fmla="*/ 0 h 469"/>
              <a:gd name="T6" fmla="*/ 2147483646 w 3925"/>
              <a:gd name="T7" fmla="*/ 0 h 469"/>
              <a:gd name="T8" fmla="*/ 2147483646 w 3925"/>
              <a:gd name="T9" fmla="*/ 2147483646 h 4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5" h="469">
                <a:moveTo>
                  <a:pt x="0" y="0"/>
                </a:moveTo>
                <a:lnTo>
                  <a:pt x="196" y="0"/>
                </a:lnTo>
                <a:lnTo>
                  <a:pt x="379" y="0"/>
                </a:lnTo>
                <a:lnTo>
                  <a:pt x="3924" y="0"/>
                </a:lnTo>
                <a:lnTo>
                  <a:pt x="3924" y="468"/>
                </a:lnTo>
              </a:path>
            </a:pathLst>
          </a:custGeom>
          <a:noFill/>
          <a:ln w="127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8" name="Rectangle 8">
            <a:extLst>
              <a:ext uri="{FF2B5EF4-FFF2-40B4-BE49-F238E27FC236}">
                <a16:creationId xmlns:a16="http://schemas.microsoft.com/office/drawing/2014/main" id="{51CE386E-A9C1-D549-A4E3-19E333A47776}"/>
              </a:ext>
            </a:extLst>
          </p:cNvPr>
          <p:cNvSpPr>
            <a:spLocks noChangeArrowheads="1"/>
          </p:cNvSpPr>
          <p:nvPr/>
        </p:nvSpPr>
        <p:spPr bwMode="auto">
          <a:xfrm>
            <a:off x="4459288" y="5040313"/>
            <a:ext cx="554037" cy="55086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69" name="Rectangle 9">
            <a:extLst>
              <a:ext uri="{FF2B5EF4-FFF2-40B4-BE49-F238E27FC236}">
                <a16:creationId xmlns:a16="http://schemas.microsoft.com/office/drawing/2014/main" id="{2112B38B-4929-4C41-BB86-B72763675F24}"/>
              </a:ext>
            </a:extLst>
          </p:cNvPr>
          <p:cNvSpPr>
            <a:spLocks noChangeArrowheads="1"/>
          </p:cNvSpPr>
          <p:nvPr/>
        </p:nvSpPr>
        <p:spPr bwMode="auto">
          <a:xfrm>
            <a:off x="4024313" y="1349375"/>
            <a:ext cx="1281112"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Argon Laser</a:t>
            </a:r>
          </a:p>
        </p:txBody>
      </p:sp>
      <p:sp>
        <p:nvSpPr>
          <p:cNvPr id="15370" name="Rectangle 10">
            <a:extLst>
              <a:ext uri="{FF2B5EF4-FFF2-40B4-BE49-F238E27FC236}">
                <a16:creationId xmlns:a16="http://schemas.microsoft.com/office/drawing/2014/main" id="{D2D89617-3FBF-9645-AE4B-AC9C9475A94E}"/>
              </a:ext>
            </a:extLst>
          </p:cNvPr>
          <p:cNvSpPr>
            <a:spLocks noChangeArrowheads="1"/>
          </p:cNvSpPr>
          <p:nvPr/>
        </p:nvSpPr>
        <p:spPr bwMode="auto">
          <a:xfrm>
            <a:off x="4364038" y="3781425"/>
            <a:ext cx="927100" cy="6413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1600" b="1"/>
              <a:t>Argon-</a:t>
            </a:r>
          </a:p>
          <a:p>
            <a:pPr>
              <a:lnSpc>
                <a:spcPct val="75000"/>
              </a:lnSpc>
              <a:spcBef>
                <a:spcPct val="0"/>
              </a:spcBef>
              <a:buSzTx/>
              <a:buFontTx/>
              <a:buNone/>
              <a:defRPr/>
            </a:pPr>
            <a:r>
              <a:rPr lang="en-US" altLang="en-US" sz="1600" b="1"/>
              <a:t>Krypton</a:t>
            </a:r>
          </a:p>
          <a:p>
            <a:pPr>
              <a:lnSpc>
                <a:spcPct val="75000"/>
              </a:lnSpc>
              <a:spcBef>
                <a:spcPct val="0"/>
              </a:spcBef>
              <a:buSzTx/>
              <a:buFontTx/>
              <a:buNone/>
              <a:defRPr/>
            </a:pPr>
            <a:r>
              <a:rPr lang="en-US" altLang="en-US" sz="1600" b="1"/>
              <a:t>Laser</a:t>
            </a:r>
          </a:p>
        </p:txBody>
      </p:sp>
      <p:sp>
        <p:nvSpPr>
          <p:cNvPr id="15371" name="Line 11">
            <a:extLst>
              <a:ext uri="{FF2B5EF4-FFF2-40B4-BE49-F238E27FC236}">
                <a16:creationId xmlns:a16="http://schemas.microsoft.com/office/drawing/2014/main" id="{3AE8D6BF-FF34-0E44-B1B2-CD2070EB99C7}"/>
              </a:ext>
            </a:extLst>
          </p:cNvPr>
          <p:cNvSpPr>
            <a:spLocks noChangeShapeType="1"/>
          </p:cNvSpPr>
          <p:nvPr/>
        </p:nvSpPr>
        <p:spPr bwMode="auto">
          <a:xfrm>
            <a:off x="7829550" y="2025650"/>
            <a:ext cx="153988" cy="2095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72" name="Line 12">
            <a:extLst>
              <a:ext uri="{FF2B5EF4-FFF2-40B4-BE49-F238E27FC236}">
                <a16:creationId xmlns:a16="http://schemas.microsoft.com/office/drawing/2014/main" id="{810294B2-39AC-6D41-9B7A-AC43C78B923F}"/>
              </a:ext>
            </a:extLst>
          </p:cNvPr>
          <p:cNvSpPr>
            <a:spLocks noChangeShapeType="1"/>
          </p:cNvSpPr>
          <p:nvPr/>
        </p:nvSpPr>
        <p:spPr bwMode="auto">
          <a:xfrm>
            <a:off x="7800975" y="5016500"/>
            <a:ext cx="250825" cy="39211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73" name="Rectangle 13">
            <a:extLst>
              <a:ext uri="{FF2B5EF4-FFF2-40B4-BE49-F238E27FC236}">
                <a16:creationId xmlns:a16="http://schemas.microsoft.com/office/drawing/2014/main" id="{48591677-2337-5B45-A789-70B77E87CC5B}"/>
              </a:ext>
            </a:extLst>
          </p:cNvPr>
          <p:cNvSpPr>
            <a:spLocks noChangeArrowheads="1"/>
          </p:cNvSpPr>
          <p:nvPr/>
        </p:nvSpPr>
        <p:spPr bwMode="auto">
          <a:xfrm>
            <a:off x="5341938" y="4926013"/>
            <a:ext cx="82550" cy="823912"/>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74" name="Rectangle 14">
            <a:extLst>
              <a:ext uri="{FF2B5EF4-FFF2-40B4-BE49-F238E27FC236}">
                <a16:creationId xmlns:a16="http://schemas.microsoft.com/office/drawing/2014/main" id="{A3795826-F6B6-8F49-A962-E50CFC9ADB2A}"/>
              </a:ext>
            </a:extLst>
          </p:cNvPr>
          <p:cNvSpPr>
            <a:spLocks noChangeArrowheads="1"/>
          </p:cNvSpPr>
          <p:nvPr/>
        </p:nvSpPr>
        <p:spPr bwMode="auto">
          <a:xfrm>
            <a:off x="4684713" y="2765425"/>
            <a:ext cx="126047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Fast Shutter</a:t>
            </a:r>
          </a:p>
        </p:txBody>
      </p:sp>
      <p:sp>
        <p:nvSpPr>
          <p:cNvPr id="15375" name="Rectangle 15">
            <a:extLst>
              <a:ext uri="{FF2B5EF4-FFF2-40B4-BE49-F238E27FC236}">
                <a16:creationId xmlns:a16="http://schemas.microsoft.com/office/drawing/2014/main" id="{F7306249-769C-3544-A944-1C848127AFF8}"/>
              </a:ext>
            </a:extLst>
          </p:cNvPr>
          <p:cNvSpPr>
            <a:spLocks noChangeArrowheads="1"/>
          </p:cNvSpPr>
          <p:nvPr/>
        </p:nvSpPr>
        <p:spPr bwMode="auto">
          <a:xfrm>
            <a:off x="6523038" y="2905125"/>
            <a:ext cx="1473200"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 Correction</a:t>
            </a:r>
          </a:p>
          <a:p>
            <a:pPr>
              <a:spcBef>
                <a:spcPct val="0"/>
              </a:spcBef>
              <a:buSzTx/>
              <a:buFontTx/>
              <a:buNone/>
              <a:defRPr/>
            </a:pPr>
            <a:r>
              <a:rPr lang="en-US" altLang="en-US" sz="1600" b="1"/>
              <a:t>Optics</a:t>
            </a:r>
          </a:p>
        </p:txBody>
      </p:sp>
      <p:sp>
        <p:nvSpPr>
          <p:cNvPr id="15376" name="Rectangle 16">
            <a:extLst>
              <a:ext uri="{FF2B5EF4-FFF2-40B4-BE49-F238E27FC236}">
                <a16:creationId xmlns:a16="http://schemas.microsoft.com/office/drawing/2014/main" id="{3E87D494-94D3-0148-BFA3-D3B9F861609B}"/>
              </a:ext>
            </a:extLst>
          </p:cNvPr>
          <p:cNvSpPr>
            <a:spLocks noChangeArrowheads="1"/>
          </p:cNvSpPr>
          <p:nvPr/>
        </p:nvSpPr>
        <p:spPr bwMode="auto">
          <a:xfrm>
            <a:off x="8342313" y="2563813"/>
            <a:ext cx="814387"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Filter</a:t>
            </a:r>
          </a:p>
          <a:p>
            <a:pPr>
              <a:spcBef>
                <a:spcPct val="0"/>
              </a:spcBef>
              <a:buSzTx/>
              <a:buFontTx/>
              <a:buNone/>
              <a:defRPr/>
            </a:pPr>
            <a:r>
              <a:rPr lang="en-US" altLang="en-US" sz="1600" b="1"/>
              <a:t>Wheels</a:t>
            </a:r>
          </a:p>
        </p:txBody>
      </p:sp>
      <p:sp>
        <p:nvSpPr>
          <p:cNvPr id="15377" name="Rectangle 17">
            <a:extLst>
              <a:ext uri="{FF2B5EF4-FFF2-40B4-BE49-F238E27FC236}">
                <a16:creationId xmlns:a16="http://schemas.microsoft.com/office/drawing/2014/main" id="{1CBF964F-AFB8-C747-BE64-05E0EDAF5545}"/>
              </a:ext>
            </a:extLst>
          </p:cNvPr>
          <p:cNvSpPr>
            <a:spLocks noChangeArrowheads="1"/>
          </p:cNvSpPr>
          <p:nvPr/>
        </p:nvSpPr>
        <p:spPr bwMode="auto">
          <a:xfrm>
            <a:off x="7405688" y="6305550"/>
            <a:ext cx="1303337"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To Scanhead</a:t>
            </a:r>
          </a:p>
        </p:txBody>
      </p:sp>
      <p:grpSp>
        <p:nvGrpSpPr>
          <p:cNvPr id="30737" name="Group 61">
            <a:extLst>
              <a:ext uri="{FF2B5EF4-FFF2-40B4-BE49-F238E27FC236}">
                <a16:creationId xmlns:a16="http://schemas.microsoft.com/office/drawing/2014/main" id="{F48FB914-9954-C94C-BB6A-65F588820ACE}"/>
              </a:ext>
            </a:extLst>
          </p:cNvPr>
          <p:cNvGrpSpPr>
            <a:grpSpLocks/>
          </p:cNvGrpSpPr>
          <p:nvPr/>
        </p:nvGrpSpPr>
        <p:grpSpPr bwMode="auto">
          <a:xfrm>
            <a:off x="8364538" y="1574800"/>
            <a:ext cx="703262" cy="715963"/>
            <a:chOff x="5795" y="748"/>
            <a:chExt cx="324" cy="657"/>
          </a:xfrm>
        </p:grpSpPr>
        <p:sp>
          <p:nvSpPr>
            <p:cNvPr id="15423" name="Oval 18">
              <a:extLst>
                <a:ext uri="{FF2B5EF4-FFF2-40B4-BE49-F238E27FC236}">
                  <a16:creationId xmlns:a16="http://schemas.microsoft.com/office/drawing/2014/main" id="{16225837-14DF-4343-9B12-A82B84692DF6}"/>
                </a:ext>
              </a:extLst>
            </p:cNvPr>
            <p:cNvSpPr>
              <a:spLocks noChangeArrowheads="1"/>
            </p:cNvSpPr>
            <p:nvPr/>
          </p:nvSpPr>
          <p:spPr bwMode="auto">
            <a:xfrm>
              <a:off x="5795" y="748"/>
              <a:ext cx="324" cy="657"/>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4" name="Oval 19">
              <a:extLst>
                <a:ext uri="{FF2B5EF4-FFF2-40B4-BE49-F238E27FC236}">
                  <a16:creationId xmlns:a16="http://schemas.microsoft.com/office/drawing/2014/main" id="{6D3D2BA7-BF09-624F-8B65-0F0A92F0AE41}"/>
                </a:ext>
              </a:extLst>
            </p:cNvPr>
            <p:cNvSpPr>
              <a:spLocks noChangeArrowheads="1"/>
            </p:cNvSpPr>
            <p:nvPr/>
          </p:nvSpPr>
          <p:spPr bwMode="auto">
            <a:xfrm>
              <a:off x="5847" y="1114"/>
              <a:ext cx="41" cy="9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5" name="Oval 20">
              <a:extLst>
                <a:ext uri="{FF2B5EF4-FFF2-40B4-BE49-F238E27FC236}">
                  <a16:creationId xmlns:a16="http://schemas.microsoft.com/office/drawing/2014/main" id="{4110CA4A-7AB4-484F-904B-571CA89B9108}"/>
                </a:ext>
              </a:extLst>
            </p:cNvPr>
            <p:cNvSpPr>
              <a:spLocks noChangeArrowheads="1"/>
            </p:cNvSpPr>
            <p:nvPr/>
          </p:nvSpPr>
          <p:spPr bwMode="auto">
            <a:xfrm>
              <a:off x="5861" y="910"/>
              <a:ext cx="40" cy="9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6" name="Oval 21">
              <a:extLst>
                <a:ext uri="{FF2B5EF4-FFF2-40B4-BE49-F238E27FC236}">
                  <a16:creationId xmlns:a16="http://schemas.microsoft.com/office/drawing/2014/main" id="{20B2268C-E6B5-7E4D-8C4B-ED0567C40E0E}"/>
                </a:ext>
              </a:extLst>
            </p:cNvPr>
            <p:cNvSpPr>
              <a:spLocks noChangeArrowheads="1"/>
            </p:cNvSpPr>
            <p:nvPr/>
          </p:nvSpPr>
          <p:spPr bwMode="auto">
            <a:xfrm>
              <a:off x="5945" y="827"/>
              <a:ext cx="41" cy="92"/>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7" name="Oval 22">
              <a:extLst>
                <a:ext uri="{FF2B5EF4-FFF2-40B4-BE49-F238E27FC236}">
                  <a16:creationId xmlns:a16="http://schemas.microsoft.com/office/drawing/2014/main" id="{CD04BB35-BD57-894F-BE22-C9379925F041}"/>
                </a:ext>
              </a:extLst>
            </p:cNvPr>
            <p:cNvSpPr>
              <a:spLocks noChangeArrowheads="1"/>
            </p:cNvSpPr>
            <p:nvPr/>
          </p:nvSpPr>
          <p:spPr bwMode="auto">
            <a:xfrm>
              <a:off x="6026" y="937"/>
              <a:ext cx="41" cy="93"/>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8" name="Oval 23">
              <a:extLst>
                <a:ext uri="{FF2B5EF4-FFF2-40B4-BE49-F238E27FC236}">
                  <a16:creationId xmlns:a16="http://schemas.microsoft.com/office/drawing/2014/main" id="{559BD7C5-DA1E-2B4D-8D60-9314B851149F}"/>
                </a:ext>
              </a:extLst>
            </p:cNvPr>
            <p:cNvSpPr>
              <a:spLocks noChangeArrowheads="1"/>
            </p:cNvSpPr>
            <p:nvPr/>
          </p:nvSpPr>
          <p:spPr bwMode="auto">
            <a:xfrm>
              <a:off x="6031" y="1133"/>
              <a:ext cx="41" cy="9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9" name="Oval 24">
              <a:extLst>
                <a:ext uri="{FF2B5EF4-FFF2-40B4-BE49-F238E27FC236}">
                  <a16:creationId xmlns:a16="http://schemas.microsoft.com/office/drawing/2014/main" id="{7B91DA86-3D0D-3E4B-B5F3-550A60A2E38C}"/>
                </a:ext>
              </a:extLst>
            </p:cNvPr>
            <p:cNvSpPr>
              <a:spLocks noChangeArrowheads="1"/>
            </p:cNvSpPr>
            <p:nvPr/>
          </p:nvSpPr>
          <p:spPr bwMode="auto">
            <a:xfrm>
              <a:off x="5937" y="1235"/>
              <a:ext cx="40" cy="9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0738" name="Arc 26">
            <a:extLst>
              <a:ext uri="{FF2B5EF4-FFF2-40B4-BE49-F238E27FC236}">
                <a16:creationId xmlns:a16="http://schemas.microsoft.com/office/drawing/2014/main" id="{661BDD58-D0C1-344A-A076-9720CC7EC0AB}"/>
              </a:ext>
            </a:extLst>
          </p:cNvPr>
          <p:cNvSpPr>
            <a:spLocks/>
          </p:cNvSpPr>
          <p:nvPr/>
        </p:nvSpPr>
        <p:spPr bwMode="auto">
          <a:xfrm>
            <a:off x="8128000" y="3070225"/>
            <a:ext cx="349250" cy="608013"/>
          </a:xfrm>
          <a:custGeom>
            <a:avLst/>
            <a:gdLst>
              <a:gd name="T0" fmla="*/ 2147483646 w 21600"/>
              <a:gd name="T1" fmla="*/ 0 h 21669"/>
              <a:gd name="T2" fmla="*/ 0 w 21600"/>
              <a:gd name="T3" fmla="*/ 2147483646 h 21669"/>
              <a:gd name="T4" fmla="*/ 0 w 21600"/>
              <a:gd name="T5" fmla="*/ 2147483646 h 21669"/>
              <a:gd name="T6" fmla="*/ 0 60000 65536"/>
              <a:gd name="T7" fmla="*/ 0 60000 65536"/>
              <a:gd name="T8" fmla="*/ 0 60000 65536"/>
            </a:gdLst>
            <a:ahLst/>
            <a:cxnLst>
              <a:cxn ang="T6">
                <a:pos x="T0" y="T1"/>
              </a:cxn>
              <a:cxn ang="T7">
                <a:pos x="T2" y="T3"/>
              </a:cxn>
              <a:cxn ang="T8">
                <a:pos x="T4" y="T5"/>
              </a:cxn>
            </a:cxnLst>
            <a:rect l="0" t="0" r="r" b="b"/>
            <a:pathLst>
              <a:path w="21600" h="21669" fill="none" extrusionOk="0">
                <a:moveTo>
                  <a:pt x="21599" y="0"/>
                </a:moveTo>
                <a:cubicBezTo>
                  <a:pt x="21599" y="23"/>
                  <a:pt x="21600" y="46"/>
                  <a:pt x="21600" y="69"/>
                </a:cubicBezTo>
                <a:cubicBezTo>
                  <a:pt x="21600" y="11998"/>
                  <a:pt x="11929" y="21668"/>
                  <a:pt x="0" y="21669"/>
                </a:cubicBezTo>
              </a:path>
              <a:path w="21600" h="21669" stroke="0" extrusionOk="0">
                <a:moveTo>
                  <a:pt x="21599" y="0"/>
                </a:moveTo>
                <a:cubicBezTo>
                  <a:pt x="21599" y="23"/>
                  <a:pt x="21600" y="46"/>
                  <a:pt x="21600" y="69"/>
                </a:cubicBezTo>
                <a:cubicBezTo>
                  <a:pt x="21600" y="11998"/>
                  <a:pt x="11929" y="21668"/>
                  <a:pt x="0" y="21669"/>
                </a:cubicBezTo>
                <a:lnTo>
                  <a:pt x="0" y="69"/>
                </a:lnTo>
                <a:lnTo>
                  <a:pt x="21599" y="0"/>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0" name="Rectangle 27">
            <a:extLst>
              <a:ext uri="{FF2B5EF4-FFF2-40B4-BE49-F238E27FC236}">
                <a16:creationId xmlns:a16="http://schemas.microsoft.com/office/drawing/2014/main" id="{6F9BA0DF-1EDF-3B48-A21E-68933EFDA5B9}"/>
              </a:ext>
            </a:extLst>
          </p:cNvPr>
          <p:cNvSpPr>
            <a:spLocks noChangeArrowheads="1"/>
          </p:cNvSpPr>
          <p:nvPr/>
        </p:nvSpPr>
        <p:spPr bwMode="auto">
          <a:xfrm>
            <a:off x="5726113" y="2192338"/>
            <a:ext cx="47307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a:t>
            </a:r>
          </a:p>
        </p:txBody>
      </p:sp>
      <p:sp>
        <p:nvSpPr>
          <p:cNvPr id="15381" name="Rectangle 28">
            <a:extLst>
              <a:ext uri="{FF2B5EF4-FFF2-40B4-BE49-F238E27FC236}">
                <a16:creationId xmlns:a16="http://schemas.microsoft.com/office/drawing/2014/main" id="{4EBA0699-BE51-6945-BEB4-960DD223BE9E}"/>
              </a:ext>
            </a:extLst>
          </p:cNvPr>
          <p:cNvSpPr>
            <a:spLocks noChangeArrowheads="1"/>
          </p:cNvSpPr>
          <p:nvPr/>
        </p:nvSpPr>
        <p:spPr bwMode="auto">
          <a:xfrm>
            <a:off x="7031038" y="2141538"/>
            <a:ext cx="674687"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b="1"/>
              <a:t>Visible</a:t>
            </a:r>
          </a:p>
        </p:txBody>
      </p:sp>
      <p:sp>
        <p:nvSpPr>
          <p:cNvPr id="30741" name="Arc 29">
            <a:extLst>
              <a:ext uri="{FF2B5EF4-FFF2-40B4-BE49-F238E27FC236}">
                <a16:creationId xmlns:a16="http://schemas.microsoft.com/office/drawing/2014/main" id="{97C92FD6-0911-544B-8F0F-7512086882B3}"/>
              </a:ext>
            </a:extLst>
          </p:cNvPr>
          <p:cNvSpPr>
            <a:spLocks/>
          </p:cNvSpPr>
          <p:nvPr/>
        </p:nvSpPr>
        <p:spPr bwMode="auto">
          <a:xfrm rot="3720000">
            <a:off x="6567488" y="1635125"/>
            <a:ext cx="450850" cy="454025"/>
          </a:xfrm>
          <a:custGeom>
            <a:avLst/>
            <a:gdLst>
              <a:gd name="T0" fmla="*/ 2147483646 w 21600"/>
              <a:gd name="T1" fmla="*/ 2147483646 h 21636"/>
              <a:gd name="T2" fmla="*/ 0 w 21600"/>
              <a:gd name="T3" fmla="*/ 0 h 21636"/>
              <a:gd name="T4" fmla="*/ 2147483646 w 21600"/>
              <a:gd name="T5" fmla="*/ 2147483646 h 21636"/>
              <a:gd name="T6" fmla="*/ 0 60000 65536"/>
              <a:gd name="T7" fmla="*/ 0 60000 65536"/>
              <a:gd name="T8" fmla="*/ 0 60000 65536"/>
            </a:gdLst>
            <a:ahLst/>
            <a:cxnLst>
              <a:cxn ang="T6">
                <a:pos x="T0" y="T1"/>
              </a:cxn>
              <a:cxn ang="T7">
                <a:pos x="T2" y="T3"/>
              </a:cxn>
              <a:cxn ang="T8">
                <a:pos x="T4" y="T5"/>
              </a:cxn>
            </a:cxnLst>
            <a:rect l="0" t="0" r="r" b="b"/>
            <a:pathLst>
              <a:path w="21600" h="21636" fill="none" extrusionOk="0">
                <a:moveTo>
                  <a:pt x="21507" y="21635"/>
                </a:moveTo>
                <a:cubicBezTo>
                  <a:pt x="9614" y="21584"/>
                  <a:pt x="0" y="11929"/>
                  <a:pt x="0" y="36"/>
                </a:cubicBezTo>
                <a:cubicBezTo>
                  <a:pt x="-1" y="24"/>
                  <a:pt x="0" y="12"/>
                  <a:pt x="0" y="0"/>
                </a:cubicBezTo>
              </a:path>
              <a:path w="21600" h="21636" stroke="0" extrusionOk="0">
                <a:moveTo>
                  <a:pt x="21507" y="21635"/>
                </a:moveTo>
                <a:cubicBezTo>
                  <a:pt x="9614" y="21584"/>
                  <a:pt x="0" y="11929"/>
                  <a:pt x="0" y="36"/>
                </a:cubicBezTo>
                <a:cubicBezTo>
                  <a:pt x="-1" y="24"/>
                  <a:pt x="0" y="12"/>
                  <a:pt x="0" y="0"/>
                </a:cubicBezTo>
                <a:lnTo>
                  <a:pt x="21600" y="36"/>
                </a:lnTo>
                <a:lnTo>
                  <a:pt x="21507" y="21635"/>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3" name="Line 30">
            <a:extLst>
              <a:ext uri="{FF2B5EF4-FFF2-40B4-BE49-F238E27FC236}">
                <a16:creationId xmlns:a16="http://schemas.microsoft.com/office/drawing/2014/main" id="{8DAAF75F-72C9-044C-953F-83DB2B0CF153}"/>
              </a:ext>
            </a:extLst>
          </p:cNvPr>
          <p:cNvSpPr>
            <a:spLocks noChangeShapeType="1"/>
          </p:cNvSpPr>
          <p:nvPr/>
        </p:nvSpPr>
        <p:spPr bwMode="auto">
          <a:xfrm>
            <a:off x="6342063" y="5084763"/>
            <a:ext cx="200025" cy="4143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84" name="Rectangle 31">
            <a:extLst>
              <a:ext uri="{FF2B5EF4-FFF2-40B4-BE49-F238E27FC236}">
                <a16:creationId xmlns:a16="http://schemas.microsoft.com/office/drawing/2014/main" id="{77645E14-B918-4442-872C-8DC705310A3B}"/>
              </a:ext>
            </a:extLst>
          </p:cNvPr>
          <p:cNvSpPr>
            <a:spLocks noChangeArrowheads="1"/>
          </p:cNvSpPr>
          <p:nvPr/>
        </p:nvSpPr>
        <p:spPr bwMode="auto">
          <a:xfrm>
            <a:off x="7734300" y="2454275"/>
            <a:ext cx="336550" cy="212725"/>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44" name="Freeform 32">
            <a:extLst>
              <a:ext uri="{FF2B5EF4-FFF2-40B4-BE49-F238E27FC236}">
                <a16:creationId xmlns:a16="http://schemas.microsoft.com/office/drawing/2014/main" id="{D8EE3C4B-6466-084C-A9CF-3EAD9A9C026A}"/>
              </a:ext>
            </a:extLst>
          </p:cNvPr>
          <p:cNvSpPr>
            <a:spLocks/>
          </p:cNvSpPr>
          <p:nvPr/>
        </p:nvSpPr>
        <p:spPr bwMode="auto">
          <a:xfrm>
            <a:off x="4937125" y="2198688"/>
            <a:ext cx="1500188" cy="1474787"/>
          </a:xfrm>
          <a:custGeom>
            <a:avLst/>
            <a:gdLst>
              <a:gd name="T0" fmla="*/ 0 w 2002"/>
              <a:gd name="T1" fmla="*/ 0 h 760"/>
              <a:gd name="T2" fmla="*/ 2147483646 w 2002"/>
              <a:gd name="T3" fmla="*/ 0 h 760"/>
              <a:gd name="T4" fmla="*/ 2147483646 w 2002"/>
              <a:gd name="T5" fmla="*/ 2147483646 h 760"/>
              <a:gd name="T6" fmla="*/ 0 60000 65536"/>
              <a:gd name="T7" fmla="*/ 0 60000 65536"/>
              <a:gd name="T8" fmla="*/ 0 60000 65536"/>
            </a:gdLst>
            <a:ahLst/>
            <a:cxnLst>
              <a:cxn ang="T6">
                <a:pos x="T0" y="T1"/>
              </a:cxn>
              <a:cxn ang="T7">
                <a:pos x="T2" y="T3"/>
              </a:cxn>
              <a:cxn ang="T8">
                <a:pos x="T4" y="T5"/>
              </a:cxn>
            </a:cxnLst>
            <a:rect l="0" t="0" r="r" b="b"/>
            <a:pathLst>
              <a:path w="2002" h="760">
                <a:moveTo>
                  <a:pt x="0" y="0"/>
                </a:moveTo>
                <a:lnTo>
                  <a:pt x="2001" y="0"/>
                </a:lnTo>
                <a:lnTo>
                  <a:pt x="2001" y="759"/>
                </a:lnTo>
              </a:path>
            </a:pathLst>
          </a:custGeom>
          <a:noFill/>
          <a:ln w="50800" cap="rnd" cmpd="sng">
            <a:solidFill>
              <a:srgbClr val="B760F9"/>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5" name="Freeform 33">
            <a:extLst>
              <a:ext uri="{FF2B5EF4-FFF2-40B4-BE49-F238E27FC236}">
                <a16:creationId xmlns:a16="http://schemas.microsoft.com/office/drawing/2014/main" id="{F012EA8A-F91D-7347-B7FC-3123DF964553}"/>
              </a:ext>
            </a:extLst>
          </p:cNvPr>
          <p:cNvSpPr>
            <a:spLocks/>
          </p:cNvSpPr>
          <p:nvPr/>
        </p:nvSpPr>
        <p:spPr bwMode="auto">
          <a:xfrm>
            <a:off x="6437313" y="3648075"/>
            <a:ext cx="1441450" cy="2587625"/>
          </a:xfrm>
          <a:custGeom>
            <a:avLst/>
            <a:gdLst>
              <a:gd name="T0" fmla="*/ 0 w 1923"/>
              <a:gd name="T1" fmla="*/ 0 h 1333"/>
              <a:gd name="T2" fmla="*/ 0 w 1923"/>
              <a:gd name="T3" fmla="*/ 2147483646 h 1333"/>
              <a:gd name="T4" fmla="*/ 2147483646 w 1923"/>
              <a:gd name="T5" fmla="*/ 2147483646 h 1333"/>
              <a:gd name="T6" fmla="*/ 2147483646 w 1923"/>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3" h="1333">
                <a:moveTo>
                  <a:pt x="0" y="0"/>
                </a:moveTo>
                <a:lnTo>
                  <a:pt x="0" y="806"/>
                </a:lnTo>
                <a:lnTo>
                  <a:pt x="1922" y="806"/>
                </a:lnTo>
                <a:lnTo>
                  <a:pt x="1922" y="1332"/>
                </a:lnTo>
              </a:path>
            </a:pathLst>
          </a:custGeom>
          <a:noFill/>
          <a:ln w="12700" cap="rnd" cmpd="sng">
            <a:solidFill>
              <a:srgbClr val="B760F9"/>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7" name="Rectangle 34">
            <a:extLst>
              <a:ext uri="{FF2B5EF4-FFF2-40B4-BE49-F238E27FC236}">
                <a16:creationId xmlns:a16="http://schemas.microsoft.com/office/drawing/2014/main" id="{3B7C3739-B1C5-5045-9AFF-8B7D73B13D38}"/>
              </a:ext>
            </a:extLst>
          </p:cNvPr>
          <p:cNvSpPr>
            <a:spLocks noChangeArrowheads="1"/>
          </p:cNvSpPr>
          <p:nvPr/>
        </p:nvSpPr>
        <p:spPr bwMode="auto">
          <a:xfrm>
            <a:off x="6283325" y="2478088"/>
            <a:ext cx="336550" cy="211137"/>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88" name="Rectangle 35">
            <a:extLst>
              <a:ext uri="{FF2B5EF4-FFF2-40B4-BE49-F238E27FC236}">
                <a16:creationId xmlns:a16="http://schemas.microsoft.com/office/drawing/2014/main" id="{1783ED4F-E936-0744-848E-E6EC4D5E4A6A}"/>
              </a:ext>
            </a:extLst>
          </p:cNvPr>
          <p:cNvSpPr>
            <a:spLocks noChangeArrowheads="1"/>
          </p:cNvSpPr>
          <p:nvPr/>
        </p:nvSpPr>
        <p:spPr bwMode="auto">
          <a:xfrm>
            <a:off x="6351588" y="2794000"/>
            <a:ext cx="190500" cy="1185863"/>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89" name="Rectangle 36">
            <a:extLst>
              <a:ext uri="{FF2B5EF4-FFF2-40B4-BE49-F238E27FC236}">
                <a16:creationId xmlns:a16="http://schemas.microsoft.com/office/drawing/2014/main" id="{800773CA-CC56-564E-A425-BB2B6D63C349}"/>
              </a:ext>
            </a:extLst>
          </p:cNvPr>
          <p:cNvSpPr>
            <a:spLocks noChangeArrowheads="1"/>
          </p:cNvSpPr>
          <p:nvPr/>
        </p:nvSpPr>
        <p:spPr bwMode="auto">
          <a:xfrm>
            <a:off x="4470400" y="1865313"/>
            <a:ext cx="533400" cy="688975"/>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0" name="Line 37">
            <a:extLst>
              <a:ext uri="{FF2B5EF4-FFF2-40B4-BE49-F238E27FC236}">
                <a16:creationId xmlns:a16="http://schemas.microsoft.com/office/drawing/2014/main" id="{C650E7CA-A033-6D4B-AFF9-A20FDE945465}"/>
              </a:ext>
            </a:extLst>
          </p:cNvPr>
          <p:cNvSpPr>
            <a:spLocks noChangeShapeType="1"/>
          </p:cNvSpPr>
          <p:nvPr/>
        </p:nvSpPr>
        <p:spPr bwMode="auto">
          <a:xfrm>
            <a:off x="6370638" y="2025650"/>
            <a:ext cx="142875" cy="27781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91" name="Rectangle 38">
            <a:extLst>
              <a:ext uri="{FF2B5EF4-FFF2-40B4-BE49-F238E27FC236}">
                <a16:creationId xmlns:a16="http://schemas.microsoft.com/office/drawing/2014/main" id="{3DC7DCBD-6808-1446-A304-87D2A2C1C2F2}"/>
              </a:ext>
            </a:extLst>
          </p:cNvPr>
          <p:cNvSpPr>
            <a:spLocks noChangeArrowheads="1"/>
          </p:cNvSpPr>
          <p:nvPr/>
        </p:nvSpPr>
        <p:spPr bwMode="auto">
          <a:xfrm>
            <a:off x="5551488" y="1552575"/>
            <a:ext cx="115252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353,361 nm</a:t>
            </a:r>
          </a:p>
        </p:txBody>
      </p:sp>
      <p:sp>
        <p:nvSpPr>
          <p:cNvPr id="15392" name="Rectangle 39">
            <a:extLst>
              <a:ext uri="{FF2B5EF4-FFF2-40B4-BE49-F238E27FC236}">
                <a16:creationId xmlns:a16="http://schemas.microsoft.com/office/drawing/2014/main" id="{374790AD-140D-6341-8636-F0E69A329FEC}"/>
              </a:ext>
            </a:extLst>
          </p:cNvPr>
          <p:cNvSpPr>
            <a:spLocks noChangeArrowheads="1"/>
          </p:cNvSpPr>
          <p:nvPr/>
        </p:nvSpPr>
        <p:spPr bwMode="auto">
          <a:xfrm>
            <a:off x="7951788" y="4217988"/>
            <a:ext cx="930275"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488, 514 nm</a:t>
            </a:r>
          </a:p>
        </p:txBody>
      </p:sp>
      <p:sp>
        <p:nvSpPr>
          <p:cNvPr id="15393" name="Rectangle 40">
            <a:extLst>
              <a:ext uri="{FF2B5EF4-FFF2-40B4-BE49-F238E27FC236}">
                <a16:creationId xmlns:a16="http://schemas.microsoft.com/office/drawing/2014/main" id="{2E497291-0A08-9F4D-88EC-9D0B57D30D3A}"/>
              </a:ext>
            </a:extLst>
          </p:cNvPr>
          <p:cNvSpPr>
            <a:spLocks noChangeArrowheads="1"/>
          </p:cNvSpPr>
          <p:nvPr/>
        </p:nvSpPr>
        <p:spPr bwMode="auto">
          <a:xfrm>
            <a:off x="6335713" y="5451475"/>
            <a:ext cx="150812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488,568,647 nm</a:t>
            </a:r>
          </a:p>
        </p:txBody>
      </p:sp>
      <p:sp>
        <p:nvSpPr>
          <p:cNvPr id="15394" name="Rectangle 41">
            <a:extLst>
              <a:ext uri="{FF2B5EF4-FFF2-40B4-BE49-F238E27FC236}">
                <a16:creationId xmlns:a16="http://schemas.microsoft.com/office/drawing/2014/main" id="{D46CD682-61D9-4B4A-885F-C2200288D115}"/>
              </a:ext>
            </a:extLst>
          </p:cNvPr>
          <p:cNvSpPr>
            <a:spLocks noChangeArrowheads="1"/>
          </p:cNvSpPr>
          <p:nvPr/>
        </p:nvSpPr>
        <p:spPr bwMode="auto">
          <a:xfrm>
            <a:off x="7823200" y="4167188"/>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5" name="Rectangle 42">
            <a:extLst>
              <a:ext uri="{FF2B5EF4-FFF2-40B4-BE49-F238E27FC236}">
                <a16:creationId xmlns:a16="http://schemas.microsoft.com/office/drawing/2014/main" id="{43680E25-53C1-D342-9A1B-DAEFB0BA870F}"/>
              </a:ext>
            </a:extLst>
          </p:cNvPr>
          <p:cNvSpPr>
            <a:spLocks noChangeArrowheads="1"/>
          </p:cNvSpPr>
          <p:nvPr/>
        </p:nvSpPr>
        <p:spPr bwMode="auto">
          <a:xfrm>
            <a:off x="7643813" y="4387850"/>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6" name="Rectangle 43">
            <a:extLst>
              <a:ext uri="{FF2B5EF4-FFF2-40B4-BE49-F238E27FC236}">
                <a16:creationId xmlns:a16="http://schemas.microsoft.com/office/drawing/2014/main" id="{37574708-FEBE-264E-9E76-2B3E798F6399}"/>
              </a:ext>
            </a:extLst>
          </p:cNvPr>
          <p:cNvSpPr>
            <a:spLocks noChangeArrowheads="1"/>
          </p:cNvSpPr>
          <p:nvPr/>
        </p:nvSpPr>
        <p:spPr bwMode="auto">
          <a:xfrm>
            <a:off x="6027738" y="5221288"/>
            <a:ext cx="61912" cy="663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7" name="Rectangle 44">
            <a:extLst>
              <a:ext uri="{FF2B5EF4-FFF2-40B4-BE49-F238E27FC236}">
                <a16:creationId xmlns:a16="http://schemas.microsoft.com/office/drawing/2014/main" id="{218F8935-3C21-F744-828C-6DB34BF08744}"/>
              </a:ext>
            </a:extLst>
          </p:cNvPr>
          <p:cNvSpPr>
            <a:spLocks noChangeArrowheads="1"/>
          </p:cNvSpPr>
          <p:nvPr/>
        </p:nvSpPr>
        <p:spPr bwMode="auto">
          <a:xfrm>
            <a:off x="5922963" y="4964113"/>
            <a:ext cx="52387" cy="663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8" name="Rectangle 45">
            <a:extLst>
              <a:ext uri="{FF2B5EF4-FFF2-40B4-BE49-F238E27FC236}">
                <a16:creationId xmlns:a16="http://schemas.microsoft.com/office/drawing/2014/main" id="{C664615D-3F6A-664C-B52A-D807E664EC28}"/>
              </a:ext>
            </a:extLst>
          </p:cNvPr>
          <p:cNvSpPr>
            <a:spLocks noChangeArrowheads="1"/>
          </p:cNvSpPr>
          <p:nvPr/>
        </p:nvSpPr>
        <p:spPr bwMode="auto">
          <a:xfrm>
            <a:off x="6359525" y="4405313"/>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9" name="Rectangle 46">
            <a:extLst>
              <a:ext uri="{FF2B5EF4-FFF2-40B4-BE49-F238E27FC236}">
                <a16:creationId xmlns:a16="http://schemas.microsoft.com/office/drawing/2014/main" id="{044631EA-02EB-8A41-BBD7-C85A78583A33}"/>
              </a:ext>
            </a:extLst>
          </p:cNvPr>
          <p:cNvSpPr>
            <a:spLocks noChangeArrowheads="1"/>
          </p:cNvSpPr>
          <p:nvPr/>
        </p:nvSpPr>
        <p:spPr bwMode="auto">
          <a:xfrm>
            <a:off x="6169025" y="4640263"/>
            <a:ext cx="338138"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00" name="Rectangle 47">
            <a:extLst>
              <a:ext uri="{FF2B5EF4-FFF2-40B4-BE49-F238E27FC236}">
                <a16:creationId xmlns:a16="http://schemas.microsoft.com/office/drawing/2014/main" id="{9086C2D3-4AAF-504C-81DD-B7B92E75E78F}"/>
              </a:ext>
            </a:extLst>
          </p:cNvPr>
          <p:cNvSpPr>
            <a:spLocks noChangeArrowheads="1"/>
          </p:cNvSpPr>
          <p:nvPr/>
        </p:nvSpPr>
        <p:spPr bwMode="auto">
          <a:xfrm>
            <a:off x="5589588" y="5187950"/>
            <a:ext cx="255587" cy="427038"/>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01" name="Rectangle 48">
            <a:extLst>
              <a:ext uri="{FF2B5EF4-FFF2-40B4-BE49-F238E27FC236}">
                <a16:creationId xmlns:a16="http://schemas.microsoft.com/office/drawing/2014/main" id="{CD203C33-61DA-8340-A903-A5629643A619}"/>
              </a:ext>
            </a:extLst>
          </p:cNvPr>
          <p:cNvSpPr>
            <a:spLocks noChangeArrowheads="1"/>
          </p:cNvSpPr>
          <p:nvPr/>
        </p:nvSpPr>
        <p:spPr bwMode="auto">
          <a:xfrm>
            <a:off x="7810500" y="3090863"/>
            <a:ext cx="157163" cy="6127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30761" name="Group 62">
            <a:extLst>
              <a:ext uri="{FF2B5EF4-FFF2-40B4-BE49-F238E27FC236}">
                <a16:creationId xmlns:a16="http://schemas.microsoft.com/office/drawing/2014/main" id="{33612372-42CC-B440-8EC4-E3404BFBF919}"/>
              </a:ext>
            </a:extLst>
          </p:cNvPr>
          <p:cNvGrpSpPr>
            <a:grpSpLocks/>
          </p:cNvGrpSpPr>
          <p:nvPr/>
        </p:nvGrpSpPr>
        <p:grpSpPr bwMode="auto">
          <a:xfrm>
            <a:off x="8404225" y="5002213"/>
            <a:ext cx="663575" cy="676275"/>
            <a:chOff x="5822" y="2888"/>
            <a:chExt cx="324" cy="658"/>
          </a:xfrm>
        </p:grpSpPr>
        <p:sp>
          <p:nvSpPr>
            <p:cNvPr id="15416" name="Oval 50">
              <a:extLst>
                <a:ext uri="{FF2B5EF4-FFF2-40B4-BE49-F238E27FC236}">
                  <a16:creationId xmlns:a16="http://schemas.microsoft.com/office/drawing/2014/main" id="{7A931CBB-0F34-054D-BDE3-4C39D38F394B}"/>
                </a:ext>
              </a:extLst>
            </p:cNvPr>
            <p:cNvSpPr>
              <a:spLocks noChangeArrowheads="1"/>
            </p:cNvSpPr>
            <p:nvPr/>
          </p:nvSpPr>
          <p:spPr bwMode="auto">
            <a:xfrm>
              <a:off x="5822" y="2888"/>
              <a:ext cx="324" cy="658"/>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7" name="Oval 51">
              <a:extLst>
                <a:ext uri="{FF2B5EF4-FFF2-40B4-BE49-F238E27FC236}">
                  <a16:creationId xmlns:a16="http://schemas.microsoft.com/office/drawing/2014/main" id="{EB754032-E4B1-1C48-8EE7-AF18C112A311}"/>
                </a:ext>
              </a:extLst>
            </p:cNvPr>
            <p:cNvSpPr>
              <a:spLocks noChangeArrowheads="1"/>
            </p:cNvSpPr>
            <p:nvPr/>
          </p:nvSpPr>
          <p:spPr bwMode="auto">
            <a:xfrm>
              <a:off x="5874" y="3256"/>
              <a:ext cx="41" cy="91"/>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8" name="Oval 52">
              <a:extLst>
                <a:ext uri="{FF2B5EF4-FFF2-40B4-BE49-F238E27FC236}">
                  <a16:creationId xmlns:a16="http://schemas.microsoft.com/office/drawing/2014/main" id="{2DFA95AD-9754-9449-BCE9-233B8A92FC30}"/>
                </a:ext>
              </a:extLst>
            </p:cNvPr>
            <p:cNvSpPr>
              <a:spLocks noChangeArrowheads="1"/>
            </p:cNvSpPr>
            <p:nvPr/>
          </p:nvSpPr>
          <p:spPr bwMode="auto">
            <a:xfrm>
              <a:off x="5887" y="3052"/>
              <a:ext cx="41" cy="91"/>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9" name="Oval 53">
              <a:extLst>
                <a:ext uri="{FF2B5EF4-FFF2-40B4-BE49-F238E27FC236}">
                  <a16:creationId xmlns:a16="http://schemas.microsoft.com/office/drawing/2014/main" id="{3E09EE3D-5A88-C34C-A71C-69AFD988D127}"/>
                </a:ext>
              </a:extLst>
            </p:cNvPr>
            <p:cNvSpPr>
              <a:spLocks noChangeArrowheads="1"/>
            </p:cNvSpPr>
            <p:nvPr/>
          </p:nvSpPr>
          <p:spPr bwMode="auto">
            <a:xfrm>
              <a:off x="5972" y="2968"/>
              <a:ext cx="40" cy="91"/>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0" name="Oval 54">
              <a:extLst>
                <a:ext uri="{FF2B5EF4-FFF2-40B4-BE49-F238E27FC236}">
                  <a16:creationId xmlns:a16="http://schemas.microsoft.com/office/drawing/2014/main" id="{4607C018-A90D-1C4E-9CEB-C7522E4355A3}"/>
                </a:ext>
              </a:extLst>
            </p:cNvPr>
            <p:cNvSpPr>
              <a:spLocks noChangeArrowheads="1"/>
            </p:cNvSpPr>
            <p:nvPr/>
          </p:nvSpPr>
          <p:spPr bwMode="auto">
            <a:xfrm>
              <a:off x="6053" y="3078"/>
              <a:ext cx="41" cy="93"/>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1" name="Oval 55">
              <a:extLst>
                <a:ext uri="{FF2B5EF4-FFF2-40B4-BE49-F238E27FC236}">
                  <a16:creationId xmlns:a16="http://schemas.microsoft.com/office/drawing/2014/main" id="{C8077118-DA2A-7142-90CA-BCAF37F52EAD}"/>
                </a:ext>
              </a:extLst>
            </p:cNvPr>
            <p:cNvSpPr>
              <a:spLocks noChangeArrowheads="1"/>
            </p:cNvSpPr>
            <p:nvPr/>
          </p:nvSpPr>
          <p:spPr bwMode="auto">
            <a:xfrm>
              <a:off x="6058" y="3273"/>
              <a:ext cx="40" cy="9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2" name="Oval 56">
              <a:extLst>
                <a:ext uri="{FF2B5EF4-FFF2-40B4-BE49-F238E27FC236}">
                  <a16:creationId xmlns:a16="http://schemas.microsoft.com/office/drawing/2014/main" id="{7189E5CB-FCEE-A245-9418-574840172418}"/>
                </a:ext>
              </a:extLst>
            </p:cNvPr>
            <p:cNvSpPr>
              <a:spLocks noChangeArrowheads="1"/>
            </p:cNvSpPr>
            <p:nvPr/>
          </p:nvSpPr>
          <p:spPr bwMode="auto">
            <a:xfrm>
              <a:off x="5963" y="3375"/>
              <a:ext cx="41" cy="94"/>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5403" name="Rectangle 57">
            <a:extLst>
              <a:ext uri="{FF2B5EF4-FFF2-40B4-BE49-F238E27FC236}">
                <a16:creationId xmlns:a16="http://schemas.microsoft.com/office/drawing/2014/main" id="{2E6DAE0E-041B-AC48-A1E5-1E2CBB24CD4E}"/>
              </a:ext>
            </a:extLst>
          </p:cNvPr>
          <p:cNvSpPr>
            <a:spLocks noChangeArrowheads="1"/>
          </p:cNvSpPr>
          <p:nvPr/>
        </p:nvSpPr>
        <p:spPr bwMode="auto">
          <a:xfrm>
            <a:off x="5905500" y="6091238"/>
            <a:ext cx="1585913"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Beam Expander</a:t>
            </a:r>
          </a:p>
        </p:txBody>
      </p:sp>
      <p:sp>
        <p:nvSpPr>
          <p:cNvPr id="30763" name="Arc 58">
            <a:extLst>
              <a:ext uri="{FF2B5EF4-FFF2-40B4-BE49-F238E27FC236}">
                <a16:creationId xmlns:a16="http://schemas.microsoft.com/office/drawing/2014/main" id="{8C768438-C897-2046-B2CE-58BA1DEE668A}"/>
              </a:ext>
            </a:extLst>
          </p:cNvPr>
          <p:cNvSpPr>
            <a:spLocks/>
          </p:cNvSpPr>
          <p:nvPr/>
        </p:nvSpPr>
        <p:spPr bwMode="auto">
          <a:xfrm rot="-3660000">
            <a:off x="5732463" y="5916613"/>
            <a:ext cx="184150" cy="285750"/>
          </a:xfrm>
          <a:custGeom>
            <a:avLst/>
            <a:gdLst>
              <a:gd name="T0" fmla="*/ 0 w 21600"/>
              <a:gd name="T1" fmla="*/ 2147483646 h 21599"/>
              <a:gd name="T2" fmla="*/ 2147483646 w 21600"/>
              <a:gd name="T3" fmla="*/ 0 h 21599"/>
              <a:gd name="T4" fmla="*/ 2147483646 w 21600"/>
              <a:gd name="T5" fmla="*/ 2147483646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43"/>
                </a:moveTo>
                <a:cubicBezTo>
                  <a:pt x="30" y="9724"/>
                  <a:pt x="9554" y="124"/>
                  <a:pt x="21373" y="0"/>
                </a:cubicBezTo>
              </a:path>
              <a:path w="21600" h="21599" stroke="0" extrusionOk="0">
                <a:moveTo>
                  <a:pt x="0" y="21543"/>
                </a:moveTo>
                <a:cubicBezTo>
                  <a:pt x="30" y="9724"/>
                  <a:pt x="9554" y="124"/>
                  <a:pt x="21373" y="0"/>
                </a:cubicBezTo>
                <a:lnTo>
                  <a:pt x="21600" y="21599"/>
                </a:lnTo>
                <a:lnTo>
                  <a:pt x="0" y="21543"/>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764" name="Picture 60" descr="DSC00034(50)">
            <a:extLst>
              <a:ext uri="{FF2B5EF4-FFF2-40B4-BE49-F238E27FC236}">
                <a16:creationId xmlns:a16="http://schemas.microsoft.com/office/drawing/2014/main" id="{FE6841FF-6837-734F-B953-F6917A1CB061}"/>
              </a:ext>
            </a:extLst>
          </p:cNvPr>
          <p:cNvPicPr>
            <a:picLocks noChangeAspect="1" noChangeArrowheads="1"/>
          </p:cNvPicPr>
          <p:nvPr/>
        </p:nvPicPr>
        <p:blipFill>
          <a:blip r:embed="rId3">
            <a:lum bright="24000" contrast="-20000"/>
            <a:extLst>
              <a:ext uri="{28A0092B-C50C-407E-A947-70E740481C1C}">
                <a14:useLocalDpi xmlns:a14="http://schemas.microsoft.com/office/drawing/2010/main" val="0"/>
              </a:ext>
            </a:extLst>
          </a:blip>
          <a:srcRect t="15131"/>
          <a:stretch>
            <a:fillRect/>
          </a:stretch>
        </p:blipFill>
        <p:spPr bwMode="auto">
          <a:xfrm>
            <a:off x="431800" y="1317625"/>
            <a:ext cx="36925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6" name="Line 63">
            <a:extLst>
              <a:ext uri="{FF2B5EF4-FFF2-40B4-BE49-F238E27FC236}">
                <a16:creationId xmlns:a16="http://schemas.microsoft.com/office/drawing/2014/main" id="{65A4AB15-0046-A441-9753-780A54F474AF}"/>
              </a:ext>
            </a:extLst>
          </p:cNvPr>
          <p:cNvSpPr>
            <a:spLocks noChangeShapeType="1"/>
          </p:cNvSpPr>
          <p:nvPr/>
        </p:nvSpPr>
        <p:spPr bwMode="auto">
          <a:xfrm flipV="1">
            <a:off x="139700" y="1900238"/>
            <a:ext cx="2424113" cy="20637"/>
          </a:xfrm>
          <a:prstGeom prst="line">
            <a:avLst/>
          </a:prstGeom>
          <a:noFill/>
          <a:ln w="57150">
            <a:solidFill>
              <a:srgbClr val="99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7" name="Line 64">
            <a:extLst>
              <a:ext uri="{FF2B5EF4-FFF2-40B4-BE49-F238E27FC236}">
                <a16:creationId xmlns:a16="http://schemas.microsoft.com/office/drawing/2014/main" id="{6996E7CA-5C08-B944-837A-FC8E68EDCC88}"/>
              </a:ext>
            </a:extLst>
          </p:cNvPr>
          <p:cNvSpPr>
            <a:spLocks noChangeShapeType="1"/>
          </p:cNvSpPr>
          <p:nvPr/>
        </p:nvSpPr>
        <p:spPr bwMode="auto">
          <a:xfrm>
            <a:off x="1481138" y="4257675"/>
            <a:ext cx="1044575"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8" name="Line 65">
            <a:extLst>
              <a:ext uri="{FF2B5EF4-FFF2-40B4-BE49-F238E27FC236}">
                <a16:creationId xmlns:a16="http://schemas.microsoft.com/office/drawing/2014/main" id="{46EA6169-1D46-B242-A59D-B26989301321}"/>
              </a:ext>
            </a:extLst>
          </p:cNvPr>
          <p:cNvSpPr>
            <a:spLocks noChangeShapeType="1"/>
          </p:cNvSpPr>
          <p:nvPr/>
        </p:nvSpPr>
        <p:spPr bwMode="auto">
          <a:xfrm>
            <a:off x="2657475" y="1900238"/>
            <a:ext cx="633413"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9" name="Line 66">
            <a:extLst>
              <a:ext uri="{FF2B5EF4-FFF2-40B4-BE49-F238E27FC236}">
                <a16:creationId xmlns:a16="http://schemas.microsoft.com/office/drawing/2014/main" id="{B7A38962-D510-E34B-B719-4F2D50A1A0E9}"/>
              </a:ext>
            </a:extLst>
          </p:cNvPr>
          <p:cNvSpPr>
            <a:spLocks noChangeShapeType="1"/>
          </p:cNvSpPr>
          <p:nvPr/>
        </p:nvSpPr>
        <p:spPr bwMode="auto">
          <a:xfrm>
            <a:off x="2563813" y="2389188"/>
            <a:ext cx="74612" cy="815975"/>
          </a:xfrm>
          <a:prstGeom prst="line">
            <a:avLst/>
          </a:prstGeom>
          <a:noFill/>
          <a:ln w="57150">
            <a:solidFill>
              <a:srgbClr val="99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10" name="Line 67">
            <a:extLst>
              <a:ext uri="{FF2B5EF4-FFF2-40B4-BE49-F238E27FC236}">
                <a16:creationId xmlns:a16="http://schemas.microsoft.com/office/drawing/2014/main" id="{C66509A5-5800-7F43-9A31-F5606AB54991}"/>
              </a:ext>
            </a:extLst>
          </p:cNvPr>
          <p:cNvSpPr>
            <a:spLocks noChangeShapeType="1"/>
          </p:cNvSpPr>
          <p:nvPr/>
        </p:nvSpPr>
        <p:spPr bwMode="auto">
          <a:xfrm>
            <a:off x="3486150" y="2420938"/>
            <a:ext cx="149225" cy="814387"/>
          </a:xfrm>
          <a:prstGeom prst="line">
            <a:avLst/>
          </a:prstGeom>
          <a:noFill/>
          <a:ln w="571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11" name="Line 68">
            <a:extLst>
              <a:ext uri="{FF2B5EF4-FFF2-40B4-BE49-F238E27FC236}">
                <a16:creationId xmlns:a16="http://schemas.microsoft.com/office/drawing/2014/main" id="{C67144DB-D39B-C744-B69E-C450AA3A69C1}"/>
              </a:ext>
            </a:extLst>
          </p:cNvPr>
          <p:cNvSpPr>
            <a:spLocks noChangeShapeType="1"/>
          </p:cNvSpPr>
          <p:nvPr/>
        </p:nvSpPr>
        <p:spPr bwMode="auto">
          <a:xfrm flipV="1">
            <a:off x="5405438" y="2662238"/>
            <a:ext cx="728662" cy="127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2" name="Line 69">
            <a:extLst>
              <a:ext uri="{FF2B5EF4-FFF2-40B4-BE49-F238E27FC236}">
                <a16:creationId xmlns:a16="http://schemas.microsoft.com/office/drawing/2014/main" id="{9F2C9E97-5FB1-184E-9732-A672E3C448EB}"/>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3" name="Line 70">
            <a:extLst>
              <a:ext uri="{FF2B5EF4-FFF2-40B4-BE49-F238E27FC236}">
                <a16:creationId xmlns:a16="http://schemas.microsoft.com/office/drawing/2014/main" id="{C7A7D998-BC2B-3F4A-823B-8C5ED543D717}"/>
              </a:ext>
            </a:extLst>
          </p:cNvPr>
          <p:cNvSpPr>
            <a:spLocks noChangeShapeType="1"/>
          </p:cNvSpPr>
          <p:nvPr/>
        </p:nvSpPr>
        <p:spPr bwMode="auto">
          <a:xfrm>
            <a:off x="1503363" y="4198938"/>
            <a:ext cx="101123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4" name="Line 71">
            <a:extLst>
              <a:ext uri="{FF2B5EF4-FFF2-40B4-BE49-F238E27FC236}">
                <a16:creationId xmlns:a16="http://schemas.microsoft.com/office/drawing/2014/main" id="{B7732EA8-A99E-4B41-99BA-3267DDC91D9F}"/>
              </a:ext>
            </a:extLst>
          </p:cNvPr>
          <p:cNvSpPr>
            <a:spLocks noChangeShapeType="1"/>
          </p:cNvSpPr>
          <p:nvPr/>
        </p:nvSpPr>
        <p:spPr bwMode="auto">
          <a:xfrm>
            <a:off x="1473200" y="4303713"/>
            <a:ext cx="1011238"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5" name="Text Box 72">
            <a:extLst>
              <a:ext uri="{FF2B5EF4-FFF2-40B4-BE49-F238E27FC236}">
                <a16:creationId xmlns:a16="http://schemas.microsoft.com/office/drawing/2014/main" id="{B07CB8A8-67AC-D848-AED6-456DACF7FE58}"/>
              </a:ext>
            </a:extLst>
          </p:cNvPr>
          <p:cNvSpPr txBox="1">
            <a:spLocks noChangeArrowheads="1"/>
          </p:cNvSpPr>
          <p:nvPr/>
        </p:nvSpPr>
        <p:spPr bwMode="auto">
          <a:xfrm>
            <a:off x="1477963" y="958850"/>
            <a:ext cx="2236787"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Excitation optics</a:t>
            </a:r>
          </a:p>
        </p:txBody>
      </p:sp>
    </p:spTree>
  </p:cSld>
  <p:clrMapOvr>
    <a:masterClrMapping/>
  </p:clrMapOvr>
  <p:transition advTm="2197"/>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D0FE0FE-2756-E04C-B3CC-2E7509ECD080}"/>
              </a:ext>
            </a:extLst>
          </p:cNvPr>
          <p:cNvSpPr>
            <a:spLocks noGrp="1" noChangeArrowheads="1"/>
          </p:cNvSpPr>
          <p:nvPr>
            <p:ph type="title"/>
          </p:nvPr>
        </p:nvSpPr>
        <p:spPr>
          <a:xfrm>
            <a:off x="611188" y="0"/>
            <a:ext cx="7772400" cy="890588"/>
          </a:xfrm>
        </p:spPr>
        <p:txBody>
          <a:bodyPr/>
          <a:lstStyle/>
          <a:p>
            <a:pPr>
              <a:defRPr/>
            </a:pPr>
            <a:r>
              <a:rPr lang="en-US" altLang="en-US"/>
              <a:t>MRC 1024 Scanhead</a:t>
            </a:r>
          </a:p>
        </p:txBody>
      </p:sp>
      <p:sp>
        <p:nvSpPr>
          <p:cNvPr id="32770" name="Freeform 3">
            <a:extLst>
              <a:ext uri="{FF2B5EF4-FFF2-40B4-BE49-F238E27FC236}">
                <a16:creationId xmlns:a16="http://schemas.microsoft.com/office/drawing/2014/main" id="{FF309A25-2998-D04C-9981-B3CE5C0C599B}"/>
              </a:ext>
            </a:extLst>
          </p:cNvPr>
          <p:cNvSpPr>
            <a:spLocks/>
          </p:cNvSpPr>
          <p:nvPr/>
        </p:nvSpPr>
        <p:spPr bwMode="auto">
          <a:xfrm>
            <a:off x="2092325" y="1879600"/>
            <a:ext cx="2289175" cy="4383088"/>
          </a:xfrm>
          <a:custGeom>
            <a:avLst/>
            <a:gdLst>
              <a:gd name="T0" fmla="*/ 2147483646 w 1571"/>
              <a:gd name="T1" fmla="*/ 0 h 2688"/>
              <a:gd name="T2" fmla="*/ 2147483646 w 1571"/>
              <a:gd name="T3" fmla="*/ 2147483646 h 2688"/>
              <a:gd name="T4" fmla="*/ 0 w 1571"/>
              <a:gd name="T5" fmla="*/ 2147483646 h 2688"/>
              <a:gd name="T6" fmla="*/ 0 w 1571"/>
              <a:gd name="T7" fmla="*/ 2147483646 h 2688"/>
              <a:gd name="T8" fmla="*/ 2147483646 w 1571"/>
              <a:gd name="T9" fmla="*/ 2147483646 h 2688"/>
              <a:gd name="T10" fmla="*/ 2147483646 w 1571"/>
              <a:gd name="T11" fmla="*/ 2147483646 h 2688"/>
              <a:gd name="T12" fmla="*/ 2147483646 w 1571"/>
              <a:gd name="T13" fmla="*/ 2147483646 h 26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1" h="2688">
                <a:moveTo>
                  <a:pt x="1570" y="0"/>
                </a:moveTo>
                <a:lnTo>
                  <a:pt x="92" y="164"/>
                </a:lnTo>
                <a:lnTo>
                  <a:pt x="0" y="1040"/>
                </a:lnTo>
                <a:lnTo>
                  <a:pt x="0" y="2220"/>
                </a:lnTo>
                <a:lnTo>
                  <a:pt x="196" y="2687"/>
                </a:lnTo>
                <a:lnTo>
                  <a:pt x="1570" y="2687"/>
                </a:lnTo>
                <a:lnTo>
                  <a:pt x="1570" y="12"/>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Rectangle 4">
            <a:extLst>
              <a:ext uri="{FF2B5EF4-FFF2-40B4-BE49-F238E27FC236}">
                <a16:creationId xmlns:a16="http://schemas.microsoft.com/office/drawing/2014/main" id="{72F16D2D-FCF7-0449-8F34-A64A0CFF929E}"/>
              </a:ext>
            </a:extLst>
          </p:cNvPr>
          <p:cNvSpPr>
            <a:spLocks noChangeArrowheads="1"/>
          </p:cNvSpPr>
          <p:nvPr/>
        </p:nvSpPr>
        <p:spPr bwMode="auto">
          <a:xfrm>
            <a:off x="4386263" y="4178300"/>
            <a:ext cx="330200" cy="2524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89" name="Oval 5">
            <a:extLst>
              <a:ext uri="{FF2B5EF4-FFF2-40B4-BE49-F238E27FC236}">
                <a16:creationId xmlns:a16="http://schemas.microsoft.com/office/drawing/2014/main" id="{27CD1236-EE4A-2C45-AA6D-E893EF970C33}"/>
              </a:ext>
            </a:extLst>
          </p:cNvPr>
          <p:cNvSpPr>
            <a:spLocks noChangeArrowheads="1"/>
          </p:cNvSpPr>
          <p:nvPr/>
        </p:nvSpPr>
        <p:spPr bwMode="auto">
          <a:xfrm>
            <a:off x="3662363" y="4024313"/>
            <a:ext cx="558800" cy="5159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90" name="Oval 6">
            <a:extLst>
              <a:ext uri="{FF2B5EF4-FFF2-40B4-BE49-F238E27FC236}">
                <a16:creationId xmlns:a16="http://schemas.microsoft.com/office/drawing/2014/main" id="{10B9DFA0-17C1-9148-B3D7-53E14455983A}"/>
              </a:ext>
            </a:extLst>
          </p:cNvPr>
          <p:cNvSpPr>
            <a:spLocks noChangeArrowheads="1"/>
          </p:cNvSpPr>
          <p:nvPr/>
        </p:nvSpPr>
        <p:spPr bwMode="auto">
          <a:xfrm>
            <a:off x="2724150" y="3516313"/>
            <a:ext cx="558800" cy="51435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2774" name="Freeform 7">
            <a:extLst>
              <a:ext uri="{FF2B5EF4-FFF2-40B4-BE49-F238E27FC236}">
                <a16:creationId xmlns:a16="http://schemas.microsoft.com/office/drawing/2014/main" id="{0CCB6682-BABA-DD46-93B5-7B7CFDA563B2}"/>
              </a:ext>
            </a:extLst>
          </p:cNvPr>
          <p:cNvSpPr>
            <a:spLocks/>
          </p:cNvSpPr>
          <p:nvPr/>
        </p:nvSpPr>
        <p:spPr bwMode="auto">
          <a:xfrm>
            <a:off x="2112963" y="229870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5" name="Freeform 8">
            <a:extLst>
              <a:ext uri="{FF2B5EF4-FFF2-40B4-BE49-F238E27FC236}">
                <a16:creationId xmlns:a16="http://schemas.microsoft.com/office/drawing/2014/main" id="{BC98CF48-CC89-3247-AD20-22C588281DA5}"/>
              </a:ext>
            </a:extLst>
          </p:cNvPr>
          <p:cNvSpPr>
            <a:spLocks/>
          </p:cNvSpPr>
          <p:nvPr/>
        </p:nvSpPr>
        <p:spPr bwMode="auto">
          <a:xfrm>
            <a:off x="2589213" y="208915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6" name="Freeform 9">
            <a:extLst>
              <a:ext uri="{FF2B5EF4-FFF2-40B4-BE49-F238E27FC236}">
                <a16:creationId xmlns:a16="http://schemas.microsoft.com/office/drawing/2014/main" id="{8F64D1C8-13E8-894E-9C0E-B01D3E6E5675}"/>
              </a:ext>
            </a:extLst>
          </p:cNvPr>
          <p:cNvSpPr>
            <a:spLocks/>
          </p:cNvSpPr>
          <p:nvPr/>
        </p:nvSpPr>
        <p:spPr bwMode="auto">
          <a:xfrm>
            <a:off x="2139950" y="4545013"/>
            <a:ext cx="711200" cy="1203325"/>
          </a:xfrm>
          <a:custGeom>
            <a:avLst/>
            <a:gdLst>
              <a:gd name="T0" fmla="*/ 2147483646 w 489"/>
              <a:gd name="T1" fmla="*/ 0 h 738"/>
              <a:gd name="T2" fmla="*/ 2147483646 w 489"/>
              <a:gd name="T3" fmla="*/ 2147483646 h 738"/>
              <a:gd name="T4" fmla="*/ 2147483646 w 489"/>
              <a:gd name="T5" fmla="*/ 2147483646 h 738"/>
              <a:gd name="T6" fmla="*/ 0 w 489"/>
              <a:gd name="T7" fmla="*/ 2147483646 h 738"/>
              <a:gd name="T8" fmla="*/ 2147483646 w 48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 h="738">
                <a:moveTo>
                  <a:pt x="260" y="0"/>
                </a:moveTo>
                <a:lnTo>
                  <a:pt x="488" y="69"/>
                </a:lnTo>
                <a:lnTo>
                  <a:pt x="225" y="737"/>
                </a:lnTo>
                <a:lnTo>
                  <a:pt x="0" y="645"/>
                </a:lnTo>
                <a:lnTo>
                  <a:pt x="260"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Freeform 10">
            <a:extLst>
              <a:ext uri="{FF2B5EF4-FFF2-40B4-BE49-F238E27FC236}">
                <a16:creationId xmlns:a16="http://schemas.microsoft.com/office/drawing/2014/main" id="{3473A8C3-38CD-2846-B8BB-02722474E797}"/>
              </a:ext>
            </a:extLst>
          </p:cNvPr>
          <p:cNvSpPr>
            <a:spLocks/>
          </p:cNvSpPr>
          <p:nvPr/>
        </p:nvSpPr>
        <p:spPr bwMode="auto">
          <a:xfrm>
            <a:off x="2665413" y="2127250"/>
            <a:ext cx="2859087" cy="3697288"/>
          </a:xfrm>
          <a:custGeom>
            <a:avLst/>
            <a:gdLst>
              <a:gd name="T0" fmla="*/ 2147483646 w 1963"/>
              <a:gd name="T1" fmla="*/ 2147483646 h 2267"/>
              <a:gd name="T2" fmla="*/ 2147483646 w 1963"/>
              <a:gd name="T3" fmla="*/ 2147483646 h 2267"/>
              <a:gd name="T4" fmla="*/ 2147483646 w 1963"/>
              <a:gd name="T5" fmla="*/ 2147483646 h 2267"/>
              <a:gd name="T6" fmla="*/ 2147483646 w 1963"/>
              <a:gd name="T7" fmla="*/ 2147483646 h 2267"/>
              <a:gd name="T8" fmla="*/ 2147483646 w 1963"/>
              <a:gd name="T9" fmla="*/ 0 h 2267"/>
              <a:gd name="T10" fmla="*/ 0 w 1963"/>
              <a:gd name="T11" fmla="*/ 2147483646 h 22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3" h="2267">
                <a:moveTo>
                  <a:pt x="1962" y="1320"/>
                </a:moveTo>
                <a:lnTo>
                  <a:pt x="850" y="1320"/>
                </a:lnTo>
                <a:lnTo>
                  <a:pt x="903" y="327"/>
                </a:lnTo>
                <a:lnTo>
                  <a:pt x="183" y="2266"/>
                </a:lnTo>
                <a:lnTo>
                  <a:pt x="693" y="0"/>
                </a:lnTo>
                <a:lnTo>
                  <a:pt x="0" y="1507"/>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Freeform 11">
            <a:extLst>
              <a:ext uri="{FF2B5EF4-FFF2-40B4-BE49-F238E27FC236}">
                <a16:creationId xmlns:a16="http://schemas.microsoft.com/office/drawing/2014/main" id="{403BAABA-9459-3E47-97EF-DB08F06D9754}"/>
              </a:ext>
            </a:extLst>
          </p:cNvPr>
          <p:cNvSpPr>
            <a:spLocks/>
          </p:cNvSpPr>
          <p:nvPr/>
        </p:nvSpPr>
        <p:spPr bwMode="auto">
          <a:xfrm>
            <a:off x="2170113" y="3460750"/>
            <a:ext cx="647700" cy="896938"/>
          </a:xfrm>
          <a:custGeom>
            <a:avLst/>
            <a:gdLst>
              <a:gd name="T0" fmla="*/ 2147483646 w 445"/>
              <a:gd name="T1" fmla="*/ 2147483646 h 550"/>
              <a:gd name="T2" fmla="*/ 0 w 445"/>
              <a:gd name="T3" fmla="*/ 2147483646 h 550"/>
              <a:gd name="T4" fmla="*/ 2147483646 w 445"/>
              <a:gd name="T5" fmla="*/ 0 h 550"/>
              <a:gd name="T6" fmla="*/ 0 60000 65536"/>
              <a:gd name="T7" fmla="*/ 0 60000 65536"/>
              <a:gd name="T8" fmla="*/ 0 60000 65536"/>
            </a:gdLst>
            <a:ahLst/>
            <a:cxnLst>
              <a:cxn ang="T6">
                <a:pos x="T0" y="T1"/>
              </a:cxn>
              <a:cxn ang="T7">
                <a:pos x="T2" y="T3"/>
              </a:cxn>
              <a:cxn ang="T8">
                <a:pos x="T4" y="T5"/>
              </a:cxn>
            </a:cxnLst>
            <a:rect l="0" t="0" r="r" b="b"/>
            <a:pathLst>
              <a:path w="445" h="550">
                <a:moveTo>
                  <a:pt x="444" y="549"/>
                </a:moveTo>
                <a:lnTo>
                  <a:pt x="0" y="385"/>
                </a:lnTo>
                <a:lnTo>
                  <a:pt x="91"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Line 12">
            <a:extLst>
              <a:ext uri="{FF2B5EF4-FFF2-40B4-BE49-F238E27FC236}">
                <a16:creationId xmlns:a16="http://schemas.microsoft.com/office/drawing/2014/main" id="{8465C64A-CE67-C44B-A1E0-E0F5D90263AD}"/>
              </a:ext>
            </a:extLst>
          </p:cNvPr>
          <p:cNvSpPr>
            <a:spLocks noChangeShapeType="1"/>
          </p:cNvSpPr>
          <p:nvPr/>
        </p:nvSpPr>
        <p:spPr bwMode="auto">
          <a:xfrm>
            <a:off x="2136775" y="4000500"/>
            <a:ext cx="28575" cy="215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397" name="Line 13">
            <a:extLst>
              <a:ext uri="{FF2B5EF4-FFF2-40B4-BE49-F238E27FC236}">
                <a16:creationId xmlns:a16="http://schemas.microsoft.com/office/drawing/2014/main" id="{75573708-C9E0-6C40-AE99-E965E0D2ED5A}"/>
              </a:ext>
            </a:extLst>
          </p:cNvPr>
          <p:cNvSpPr>
            <a:spLocks noChangeShapeType="1"/>
          </p:cNvSpPr>
          <p:nvPr/>
        </p:nvSpPr>
        <p:spPr bwMode="auto">
          <a:xfrm>
            <a:off x="2535238" y="3554413"/>
            <a:ext cx="50800" cy="176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781" name="Freeform 14">
            <a:extLst>
              <a:ext uri="{FF2B5EF4-FFF2-40B4-BE49-F238E27FC236}">
                <a16:creationId xmlns:a16="http://schemas.microsoft.com/office/drawing/2014/main" id="{7719D3EE-4C61-8748-BCE7-325A2573D664}"/>
              </a:ext>
            </a:extLst>
          </p:cNvPr>
          <p:cNvSpPr>
            <a:spLocks/>
          </p:cNvSpPr>
          <p:nvPr/>
        </p:nvSpPr>
        <p:spPr bwMode="auto">
          <a:xfrm>
            <a:off x="2568575" y="3232150"/>
            <a:ext cx="458788" cy="534988"/>
          </a:xfrm>
          <a:custGeom>
            <a:avLst/>
            <a:gdLst>
              <a:gd name="T0" fmla="*/ 2147483646 w 315"/>
              <a:gd name="T1" fmla="*/ 2147483646 h 328"/>
              <a:gd name="T2" fmla="*/ 0 w 315"/>
              <a:gd name="T3" fmla="*/ 2147483646 h 328"/>
              <a:gd name="T4" fmla="*/ 2147483646 w 315"/>
              <a:gd name="T5" fmla="*/ 0 h 328"/>
              <a:gd name="T6" fmla="*/ 0 60000 65536"/>
              <a:gd name="T7" fmla="*/ 0 60000 65536"/>
              <a:gd name="T8" fmla="*/ 0 60000 65536"/>
            </a:gdLst>
            <a:ahLst/>
            <a:cxnLst>
              <a:cxn ang="T6">
                <a:pos x="T0" y="T1"/>
              </a:cxn>
              <a:cxn ang="T7">
                <a:pos x="T2" y="T3"/>
              </a:cxn>
              <a:cxn ang="T8">
                <a:pos x="T4" y="T5"/>
              </a:cxn>
            </a:cxnLst>
            <a:rect l="0" t="0" r="r" b="b"/>
            <a:pathLst>
              <a:path w="315" h="328">
                <a:moveTo>
                  <a:pt x="314" y="327"/>
                </a:moveTo>
                <a:lnTo>
                  <a:pt x="0" y="257"/>
                </a:lnTo>
                <a:lnTo>
                  <a:pt x="105"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9" name="Rectangle 15">
            <a:extLst>
              <a:ext uri="{FF2B5EF4-FFF2-40B4-BE49-F238E27FC236}">
                <a16:creationId xmlns:a16="http://schemas.microsoft.com/office/drawing/2014/main" id="{B6163E9E-4F05-BB4F-A599-CDEAB3013C2E}"/>
              </a:ext>
            </a:extLst>
          </p:cNvPr>
          <p:cNvSpPr>
            <a:spLocks noChangeArrowheads="1"/>
          </p:cNvSpPr>
          <p:nvPr/>
        </p:nvSpPr>
        <p:spPr bwMode="auto">
          <a:xfrm>
            <a:off x="5589588" y="4157663"/>
            <a:ext cx="1728787"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From Laser</a:t>
            </a:r>
          </a:p>
        </p:txBody>
      </p:sp>
      <p:sp>
        <p:nvSpPr>
          <p:cNvPr id="16400" name="Rectangle 16">
            <a:extLst>
              <a:ext uri="{FF2B5EF4-FFF2-40B4-BE49-F238E27FC236}">
                <a16:creationId xmlns:a16="http://schemas.microsoft.com/office/drawing/2014/main" id="{330AEB8A-C74E-7145-BD45-EE0778AAB487}"/>
              </a:ext>
            </a:extLst>
          </p:cNvPr>
          <p:cNvSpPr>
            <a:spLocks noChangeArrowheads="1"/>
          </p:cNvSpPr>
          <p:nvPr/>
        </p:nvSpPr>
        <p:spPr bwMode="auto">
          <a:xfrm>
            <a:off x="4525963" y="6008688"/>
            <a:ext cx="2662237"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To and from Scope</a:t>
            </a:r>
          </a:p>
        </p:txBody>
      </p:sp>
      <p:sp>
        <p:nvSpPr>
          <p:cNvPr id="16401" name="Line 17">
            <a:extLst>
              <a:ext uri="{FF2B5EF4-FFF2-40B4-BE49-F238E27FC236}">
                <a16:creationId xmlns:a16="http://schemas.microsoft.com/office/drawing/2014/main" id="{D46A19AB-DD85-4046-B177-ED03706FF12A}"/>
              </a:ext>
            </a:extLst>
          </p:cNvPr>
          <p:cNvSpPr>
            <a:spLocks noChangeShapeType="1"/>
          </p:cNvSpPr>
          <p:nvPr/>
        </p:nvSpPr>
        <p:spPr bwMode="auto">
          <a:xfrm flipV="1">
            <a:off x="3792538" y="4138613"/>
            <a:ext cx="258762" cy="2428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2" name="Line 18">
            <a:extLst>
              <a:ext uri="{FF2B5EF4-FFF2-40B4-BE49-F238E27FC236}">
                <a16:creationId xmlns:a16="http://schemas.microsoft.com/office/drawing/2014/main" id="{7B237471-D9DB-AA48-A0D7-6A8AE152E0B6}"/>
              </a:ext>
            </a:extLst>
          </p:cNvPr>
          <p:cNvSpPr>
            <a:spLocks noChangeShapeType="1"/>
          </p:cNvSpPr>
          <p:nvPr/>
        </p:nvSpPr>
        <p:spPr bwMode="auto">
          <a:xfrm flipV="1">
            <a:off x="2860675" y="3740150"/>
            <a:ext cx="314325" cy="88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3" name="Line 19">
            <a:extLst>
              <a:ext uri="{FF2B5EF4-FFF2-40B4-BE49-F238E27FC236}">
                <a16:creationId xmlns:a16="http://schemas.microsoft.com/office/drawing/2014/main" id="{DCC0E14C-9DE2-AE4B-AD69-E6E0E3A8A468}"/>
              </a:ext>
            </a:extLst>
          </p:cNvPr>
          <p:cNvSpPr>
            <a:spLocks noChangeShapeType="1"/>
          </p:cNvSpPr>
          <p:nvPr/>
        </p:nvSpPr>
        <p:spPr bwMode="auto">
          <a:xfrm flipV="1">
            <a:off x="2651125" y="4310063"/>
            <a:ext cx="200025" cy="714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4" name="Rectangle 20">
            <a:extLst>
              <a:ext uri="{FF2B5EF4-FFF2-40B4-BE49-F238E27FC236}">
                <a16:creationId xmlns:a16="http://schemas.microsoft.com/office/drawing/2014/main" id="{F3DFC882-B06F-5A47-B307-C66CB7757422}"/>
              </a:ext>
            </a:extLst>
          </p:cNvPr>
          <p:cNvSpPr>
            <a:spLocks noChangeArrowheads="1"/>
          </p:cNvSpPr>
          <p:nvPr/>
        </p:nvSpPr>
        <p:spPr bwMode="auto">
          <a:xfrm>
            <a:off x="2297113" y="25225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3</a:t>
            </a:r>
          </a:p>
        </p:txBody>
      </p:sp>
      <p:sp>
        <p:nvSpPr>
          <p:cNvPr id="16405" name="Rectangle 21">
            <a:extLst>
              <a:ext uri="{FF2B5EF4-FFF2-40B4-BE49-F238E27FC236}">
                <a16:creationId xmlns:a16="http://schemas.microsoft.com/office/drawing/2014/main" id="{5E59CC93-D1D7-414A-9C3E-D3B9B2FDA52C}"/>
              </a:ext>
            </a:extLst>
          </p:cNvPr>
          <p:cNvSpPr>
            <a:spLocks noChangeArrowheads="1"/>
          </p:cNvSpPr>
          <p:nvPr/>
        </p:nvSpPr>
        <p:spPr bwMode="auto">
          <a:xfrm>
            <a:off x="2811463" y="22939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2</a:t>
            </a:r>
          </a:p>
        </p:txBody>
      </p:sp>
      <p:sp>
        <p:nvSpPr>
          <p:cNvPr id="16406" name="Rectangle 22">
            <a:extLst>
              <a:ext uri="{FF2B5EF4-FFF2-40B4-BE49-F238E27FC236}">
                <a16:creationId xmlns:a16="http://schemas.microsoft.com/office/drawing/2014/main" id="{AA535DFF-91BB-5740-9835-B8904A494C36}"/>
              </a:ext>
            </a:extLst>
          </p:cNvPr>
          <p:cNvSpPr>
            <a:spLocks noChangeArrowheads="1"/>
          </p:cNvSpPr>
          <p:nvPr/>
        </p:nvSpPr>
        <p:spPr bwMode="auto">
          <a:xfrm>
            <a:off x="2297113" y="49990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1</a:t>
            </a:r>
          </a:p>
        </p:txBody>
      </p:sp>
      <p:sp>
        <p:nvSpPr>
          <p:cNvPr id="16407" name="Rectangle 23">
            <a:extLst>
              <a:ext uri="{FF2B5EF4-FFF2-40B4-BE49-F238E27FC236}">
                <a16:creationId xmlns:a16="http://schemas.microsoft.com/office/drawing/2014/main" id="{6FEA6092-91EE-D04F-B525-176749FFD952}"/>
              </a:ext>
            </a:extLst>
          </p:cNvPr>
          <p:cNvSpPr>
            <a:spLocks noChangeArrowheads="1"/>
          </p:cNvSpPr>
          <p:nvPr/>
        </p:nvSpPr>
        <p:spPr bwMode="auto">
          <a:xfrm>
            <a:off x="1266825" y="4999038"/>
            <a:ext cx="857250"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PMT</a:t>
            </a:r>
          </a:p>
        </p:txBody>
      </p:sp>
      <p:sp>
        <p:nvSpPr>
          <p:cNvPr id="16408" name="Line 24">
            <a:extLst>
              <a:ext uri="{FF2B5EF4-FFF2-40B4-BE49-F238E27FC236}">
                <a16:creationId xmlns:a16="http://schemas.microsoft.com/office/drawing/2014/main" id="{1C9FA1EF-1AF9-5B40-930E-2DAB2880BE19}"/>
              </a:ext>
            </a:extLst>
          </p:cNvPr>
          <p:cNvSpPr>
            <a:spLocks noChangeShapeType="1"/>
          </p:cNvSpPr>
          <p:nvPr/>
        </p:nvSpPr>
        <p:spPr bwMode="auto">
          <a:xfrm>
            <a:off x="3870325" y="4089400"/>
            <a:ext cx="10477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9" name="Line 25">
            <a:extLst>
              <a:ext uri="{FF2B5EF4-FFF2-40B4-BE49-F238E27FC236}">
                <a16:creationId xmlns:a16="http://schemas.microsoft.com/office/drawing/2014/main" id="{6E50B6B9-520B-FD4A-B6D9-7D5C6164826A}"/>
              </a:ext>
            </a:extLst>
          </p:cNvPr>
          <p:cNvSpPr>
            <a:spLocks noChangeShapeType="1"/>
          </p:cNvSpPr>
          <p:nvPr/>
        </p:nvSpPr>
        <p:spPr bwMode="auto">
          <a:xfrm>
            <a:off x="4151313" y="4229100"/>
            <a:ext cx="0" cy="101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0" name="Line 26">
            <a:extLst>
              <a:ext uri="{FF2B5EF4-FFF2-40B4-BE49-F238E27FC236}">
                <a16:creationId xmlns:a16="http://schemas.microsoft.com/office/drawing/2014/main" id="{9C2A68FA-2CEF-2C47-B3E3-3A6498023262}"/>
              </a:ext>
            </a:extLst>
          </p:cNvPr>
          <p:cNvSpPr>
            <a:spLocks noChangeShapeType="1"/>
          </p:cNvSpPr>
          <p:nvPr/>
        </p:nvSpPr>
        <p:spPr bwMode="auto">
          <a:xfrm>
            <a:off x="3036888" y="3613150"/>
            <a:ext cx="8096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1" name="Line 27">
            <a:extLst>
              <a:ext uri="{FF2B5EF4-FFF2-40B4-BE49-F238E27FC236}">
                <a16:creationId xmlns:a16="http://schemas.microsoft.com/office/drawing/2014/main" id="{5DF9AA50-3DBA-4843-942C-322862D1ED06}"/>
              </a:ext>
            </a:extLst>
          </p:cNvPr>
          <p:cNvSpPr>
            <a:spLocks noChangeShapeType="1"/>
          </p:cNvSpPr>
          <p:nvPr/>
        </p:nvSpPr>
        <p:spPr bwMode="auto">
          <a:xfrm flipH="1">
            <a:off x="2770188" y="3690938"/>
            <a:ext cx="9525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2" name="Line 28">
            <a:extLst>
              <a:ext uri="{FF2B5EF4-FFF2-40B4-BE49-F238E27FC236}">
                <a16:creationId xmlns:a16="http://schemas.microsoft.com/office/drawing/2014/main" id="{CE4EECA1-44C8-3448-81F0-6C833EFDA998}"/>
              </a:ext>
            </a:extLst>
          </p:cNvPr>
          <p:cNvSpPr>
            <a:spLocks noChangeShapeType="1"/>
          </p:cNvSpPr>
          <p:nvPr/>
        </p:nvSpPr>
        <p:spPr bwMode="auto">
          <a:xfrm>
            <a:off x="3375025" y="5353050"/>
            <a:ext cx="47625" cy="2349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3" name="Line 29">
            <a:extLst>
              <a:ext uri="{FF2B5EF4-FFF2-40B4-BE49-F238E27FC236}">
                <a16:creationId xmlns:a16="http://schemas.microsoft.com/office/drawing/2014/main" id="{381673BB-72B6-404E-AA5F-2966AB1AE777}"/>
              </a:ext>
            </a:extLst>
          </p:cNvPr>
          <p:cNvSpPr>
            <a:spLocks noChangeShapeType="1"/>
          </p:cNvSpPr>
          <p:nvPr/>
        </p:nvSpPr>
        <p:spPr bwMode="auto">
          <a:xfrm>
            <a:off x="4137025" y="5526088"/>
            <a:ext cx="85725" cy="193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797" name="Freeform 30">
            <a:extLst>
              <a:ext uri="{FF2B5EF4-FFF2-40B4-BE49-F238E27FC236}">
                <a16:creationId xmlns:a16="http://schemas.microsoft.com/office/drawing/2014/main" id="{542EFF0E-EC67-D84D-ABCE-1F65E4F49B68}"/>
              </a:ext>
            </a:extLst>
          </p:cNvPr>
          <p:cNvSpPr>
            <a:spLocks/>
          </p:cNvSpPr>
          <p:nvPr/>
        </p:nvSpPr>
        <p:spPr bwMode="auto">
          <a:xfrm>
            <a:off x="3389313" y="4316413"/>
            <a:ext cx="763587" cy="2174875"/>
          </a:xfrm>
          <a:custGeom>
            <a:avLst/>
            <a:gdLst>
              <a:gd name="T0" fmla="*/ 2147483646 w 524"/>
              <a:gd name="T1" fmla="*/ 0 h 1333"/>
              <a:gd name="T2" fmla="*/ 0 w 524"/>
              <a:gd name="T3" fmla="*/ 2147483646 h 1333"/>
              <a:gd name="T4" fmla="*/ 2147483646 w 524"/>
              <a:gd name="T5" fmla="*/ 2147483646 h 1333"/>
              <a:gd name="T6" fmla="*/ 2147483646 w 524"/>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4" h="1333">
                <a:moveTo>
                  <a:pt x="340" y="0"/>
                </a:moveTo>
                <a:lnTo>
                  <a:pt x="0" y="666"/>
                </a:lnTo>
                <a:lnTo>
                  <a:pt x="523" y="783"/>
                </a:lnTo>
                <a:lnTo>
                  <a:pt x="523" y="133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5" name="Rectangle 31">
            <a:extLst>
              <a:ext uri="{FF2B5EF4-FFF2-40B4-BE49-F238E27FC236}">
                <a16:creationId xmlns:a16="http://schemas.microsoft.com/office/drawing/2014/main" id="{919A6B6E-19E1-374E-B49B-974A7D7BAD15}"/>
              </a:ext>
            </a:extLst>
          </p:cNvPr>
          <p:cNvSpPr>
            <a:spLocks noChangeArrowheads="1"/>
          </p:cNvSpPr>
          <p:nvPr/>
        </p:nvSpPr>
        <p:spPr bwMode="auto">
          <a:xfrm>
            <a:off x="4333875" y="5208588"/>
            <a:ext cx="216058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Galvanometers</a:t>
            </a:r>
          </a:p>
        </p:txBody>
      </p:sp>
      <p:sp>
        <p:nvSpPr>
          <p:cNvPr id="16416" name="Rectangle 32">
            <a:extLst>
              <a:ext uri="{FF2B5EF4-FFF2-40B4-BE49-F238E27FC236}">
                <a16:creationId xmlns:a16="http://schemas.microsoft.com/office/drawing/2014/main" id="{0372A455-3DC7-C542-8DB8-6EB39E7EFB11}"/>
              </a:ext>
            </a:extLst>
          </p:cNvPr>
          <p:cNvSpPr>
            <a:spLocks noChangeArrowheads="1"/>
          </p:cNvSpPr>
          <p:nvPr/>
        </p:nvSpPr>
        <p:spPr bwMode="auto">
          <a:xfrm rot="780000">
            <a:off x="2111375" y="3651250"/>
            <a:ext cx="268288"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7" name="Rectangle 33">
            <a:extLst>
              <a:ext uri="{FF2B5EF4-FFF2-40B4-BE49-F238E27FC236}">
                <a16:creationId xmlns:a16="http://schemas.microsoft.com/office/drawing/2014/main" id="{008B877C-4749-E642-8708-F82514EAA7E3}"/>
              </a:ext>
            </a:extLst>
          </p:cNvPr>
          <p:cNvSpPr>
            <a:spLocks noChangeArrowheads="1"/>
          </p:cNvSpPr>
          <p:nvPr/>
        </p:nvSpPr>
        <p:spPr bwMode="auto">
          <a:xfrm rot="1080000">
            <a:off x="2532063" y="3359150"/>
            <a:ext cx="266700"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8" name="Rectangle 34">
            <a:extLst>
              <a:ext uri="{FF2B5EF4-FFF2-40B4-BE49-F238E27FC236}">
                <a16:creationId xmlns:a16="http://schemas.microsoft.com/office/drawing/2014/main" id="{8C0084B6-8D15-D645-A92E-C60E8E98BF62}"/>
              </a:ext>
            </a:extLst>
          </p:cNvPr>
          <p:cNvSpPr>
            <a:spLocks noChangeArrowheads="1"/>
          </p:cNvSpPr>
          <p:nvPr/>
        </p:nvSpPr>
        <p:spPr bwMode="auto">
          <a:xfrm rot="1380000">
            <a:off x="2566988" y="4454525"/>
            <a:ext cx="266700" cy="635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9" name="Rectangle 35">
            <a:extLst>
              <a:ext uri="{FF2B5EF4-FFF2-40B4-BE49-F238E27FC236}">
                <a16:creationId xmlns:a16="http://schemas.microsoft.com/office/drawing/2014/main" id="{8DC12E19-DE6E-CE42-93A7-FA96B847AA5E}"/>
              </a:ext>
            </a:extLst>
          </p:cNvPr>
          <p:cNvSpPr>
            <a:spLocks noChangeArrowheads="1"/>
          </p:cNvSpPr>
          <p:nvPr/>
        </p:nvSpPr>
        <p:spPr bwMode="auto">
          <a:xfrm>
            <a:off x="233363" y="3233738"/>
            <a:ext cx="1366837" cy="9128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a:p>
            <a:pPr>
              <a:lnSpc>
                <a:spcPct val="75000"/>
              </a:lnSpc>
              <a:spcBef>
                <a:spcPct val="0"/>
              </a:spcBef>
              <a:buSzTx/>
              <a:buFontTx/>
              <a:buNone/>
              <a:defRPr/>
            </a:pPr>
            <a:r>
              <a:rPr lang="en-US" altLang="en-US" sz="2400" b="1"/>
              <a:t>Wheel</a:t>
            </a:r>
          </a:p>
        </p:txBody>
      </p:sp>
      <p:sp>
        <p:nvSpPr>
          <p:cNvPr id="32803" name="Arc 36">
            <a:extLst>
              <a:ext uri="{FF2B5EF4-FFF2-40B4-BE49-F238E27FC236}">
                <a16:creationId xmlns:a16="http://schemas.microsoft.com/office/drawing/2014/main" id="{248278FD-38D3-634B-A1CA-2DD6BF1BADC6}"/>
              </a:ext>
            </a:extLst>
          </p:cNvPr>
          <p:cNvSpPr>
            <a:spLocks/>
          </p:cNvSpPr>
          <p:nvPr/>
        </p:nvSpPr>
        <p:spPr bwMode="auto">
          <a:xfrm rot="240000">
            <a:off x="1173163" y="2489200"/>
            <a:ext cx="947737" cy="104616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804" name="Group 44">
            <a:extLst>
              <a:ext uri="{FF2B5EF4-FFF2-40B4-BE49-F238E27FC236}">
                <a16:creationId xmlns:a16="http://schemas.microsoft.com/office/drawing/2014/main" id="{8B89A231-E95C-F548-8BF6-89FCD490C686}"/>
              </a:ext>
            </a:extLst>
          </p:cNvPr>
          <p:cNvGrpSpPr>
            <a:grpSpLocks/>
          </p:cNvGrpSpPr>
          <p:nvPr/>
        </p:nvGrpSpPr>
        <p:grpSpPr bwMode="auto">
          <a:xfrm>
            <a:off x="530225" y="1485900"/>
            <a:ext cx="915988" cy="900113"/>
            <a:chOff x="1150" y="1067"/>
            <a:chExt cx="629" cy="552"/>
          </a:xfrm>
        </p:grpSpPr>
        <p:sp>
          <p:nvSpPr>
            <p:cNvPr id="16427" name="Oval 37">
              <a:extLst>
                <a:ext uri="{FF2B5EF4-FFF2-40B4-BE49-F238E27FC236}">
                  <a16:creationId xmlns:a16="http://schemas.microsoft.com/office/drawing/2014/main" id="{34DAA2C7-7DCE-EA4A-85A4-2EE78EE06ECD}"/>
                </a:ext>
              </a:extLst>
            </p:cNvPr>
            <p:cNvSpPr>
              <a:spLocks noChangeArrowheads="1"/>
            </p:cNvSpPr>
            <p:nvPr/>
          </p:nvSpPr>
          <p:spPr bwMode="auto">
            <a:xfrm>
              <a:off x="1150" y="1067"/>
              <a:ext cx="629" cy="552"/>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8" name="Oval 38">
              <a:extLst>
                <a:ext uri="{FF2B5EF4-FFF2-40B4-BE49-F238E27FC236}">
                  <a16:creationId xmlns:a16="http://schemas.microsoft.com/office/drawing/2014/main" id="{38634546-0B44-CF4B-A621-45B2B014E7B5}"/>
                </a:ext>
              </a:extLst>
            </p:cNvPr>
            <p:cNvSpPr>
              <a:spLocks noChangeArrowheads="1"/>
            </p:cNvSpPr>
            <p:nvPr/>
          </p:nvSpPr>
          <p:spPr bwMode="auto">
            <a:xfrm>
              <a:off x="1251" y="1375"/>
              <a:ext cx="76" cy="7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9" name="Oval 39">
              <a:extLst>
                <a:ext uri="{FF2B5EF4-FFF2-40B4-BE49-F238E27FC236}">
                  <a16:creationId xmlns:a16="http://schemas.microsoft.com/office/drawing/2014/main" id="{7CB385B1-AF6B-1341-9B6B-AD0F78C810FB}"/>
                </a:ext>
              </a:extLst>
            </p:cNvPr>
            <p:cNvSpPr>
              <a:spLocks noChangeArrowheads="1"/>
            </p:cNvSpPr>
            <p:nvPr/>
          </p:nvSpPr>
          <p:spPr bwMode="auto">
            <a:xfrm>
              <a:off x="1278" y="1203"/>
              <a:ext cx="78" cy="78"/>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0" name="Oval 40">
              <a:extLst>
                <a:ext uri="{FF2B5EF4-FFF2-40B4-BE49-F238E27FC236}">
                  <a16:creationId xmlns:a16="http://schemas.microsoft.com/office/drawing/2014/main" id="{0BD97C6F-E6A4-714E-9E02-1BED6890CEF4}"/>
                </a:ext>
              </a:extLst>
            </p:cNvPr>
            <p:cNvSpPr>
              <a:spLocks noChangeArrowheads="1"/>
            </p:cNvSpPr>
            <p:nvPr/>
          </p:nvSpPr>
          <p:spPr bwMode="auto">
            <a:xfrm>
              <a:off x="1443" y="1133"/>
              <a:ext cx="76" cy="78"/>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1" name="Oval 41">
              <a:extLst>
                <a:ext uri="{FF2B5EF4-FFF2-40B4-BE49-F238E27FC236}">
                  <a16:creationId xmlns:a16="http://schemas.microsoft.com/office/drawing/2014/main" id="{9B9575A0-0F65-414A-93E2-ECDBC86CCAE6}"/>
                </a:ext>
              </a:extLst>
            </p:cNvPr>
            <p:cNvSpPr>
              <a:spLocks noChangeArrowheads="1"/>
            </p:cNvSpPr>
            <p:nvPr/>
          </p:nvSpPr>
          <p:spPr bwMode="auto">
            <a:xfrm>
              <a:off x="1600" y="1227"/>
              <a:ext cx="76" cy="7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2" name="Oval 42">
              <a:extLst>
                <a:ext uri="{FF2B5EF4-FFF2-40B4-BE49-F238E27FC236}">
                  <a16:creationId xmlns:a16="http://schemas.microsoft.com/office/drawing/2014/main" id="{340A5C74-B8CB-2B40-8279-F9B1624AA843}"/>
                </a:ext>
              </a:extLst>
            </p:cNvPr>
            <p:cNvSpPr>
              <a:spLocks noChangeArrowheads="1"/>
            </p:cNvSpPr>
            <p:nvPr/>
          </p:nvSpPr>
          <p:spPr bwMode="auto">
            <a:xfrm>
              <a:off x="1608" y="1390"/>
              <a:ext cx="81"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3" name="Oval 43">
              <a:extLst>
                <a:ext uri="{FF2B5EF4-FFF2-40B4-BE49-F238E27FC236}">
                  <a16:creationId xmlns:a16="http://schemas.microsoft.com/office/drawing/2014/main" id="{3AF33170-D2D0-8241-9C64-4241BC588DB8}"/>
                </a:ext>
              </a:extLst>
            </p:cNvPr>
            <p:cNvSpPr>
              <a:spLocks noChangeArrowheads="1"/>
            </p:cNvSpPr>
            <p:nvPr/>
          </p:nvSpPr>
          <p:spPr bwMode="auto">
            <a:xfrm>
              <a:off x="1425" y="1476"/>
              <a:ext cx="82" cy="7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6422" name="Line 45">
            <a:extLst>
              <a:ext uri="{FF2B5EF4-FFF2-40B4-BE49-F238E27FC236}">
                <a16:creationId xmlns:a16="http://schemas.microsoft.com/office/drawing/2014/main" id="{31F0CE80-4BCF-2246-910A-AAE58EF6258B}"/>
              </a:ext>
            </a:extLst>
          </p:cNvPr>
          <p:cNvSpPr>
            <a:spLocks noChangeShapeType="1"/>
          </p:cNvSpPr>
          <p:nvPr/>
        </p:nvSpPr>
        <p:spPr bwMode="auto">
          <a:xfrm>
            <a:off x="3563938" y="2106613"/>
            <a:ext cx="203200"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3" name="Line 46">
            <a:extLst>
              <a:ext uri="{FF2B5EF4-FFF2-40B4-BE49-F238E27FC236}">
                <a16:creationId xmlns:a16="http://schemas.microsoft.com/office/drawing/2014/main" id="{027BB8B3-FE86-2A4B-930A-518F9FF2CACC}"/>
              </a:ext>
            </a:extLst>
          </p:cNvPr>
          <p:cNvSpPr>
            <a:spLocks noChangeShapeType="1"/>
          </p:cNvSpPr>
          <p:nvPr/>
        </p:nvSpPr>
        <p:spPr bwMode="auto">
          <a:xfrm>
            <a:off x="3897313" y="2640013"/>
            <a:ext cx="201612"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4" name="Line 47">
            <a:extLst>
              <a:ext uri="{FF2B5EF4-FFF2-40B4-BE49-F238E27FC236}">
                <a16:creationId xmlns:a16="http://schemas.microsoft.com/office/drawing/2014/main" id="{9C5463B4-BBEF-6242-AB1F-4C0FD81C2CA0}"/>
              </a:ext>
            </a:extLst>
          </p:cNvPr>
          <p:cNvSpPr>
            <a:spLocks noChangeShapeType="1"/>
          </p:cNvSpPr>
          <p:nvPr/>
        </p:nvSpPr>
        <p:spPr bwMode="auto">
          <a:xfrm>
            <a:off x="2840038" y="5842000"/>
            <a:ext cx="20161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5" name="Oval 48">
            <a:extLst>
              <a:ext uri="{FF2B5EF4-FFF2-40B4-BE49-F238E27FC236}">
                <a16:creationId xmlns:a16="http://schemas.microsoft.com/office/drawing/2014/main" id="{2899F5C7-43B7-984A-B248-B5C6024B7C0C}"/>
              </a:ext>
            </a:extLst>
          </p:cNvPr>
          <p:cNvSpPr>
            <a:spLocks noChangeArrowheads="1"/>
          </p:cNvSpPr>
          <p:nvPr/>
        </p:nvSpPr>
        <p:spPr bwMode="auto">
          <a:xfrm>
            <a:off x="965200" y="1914525"/>
            <a:ext cx="46038" cy="444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pic>
        <p:nvPicPr>
          <p:cNvPr id="32809" name="Picture 49" descr="confocal3">
            <a:extLst>
              <a:ext uri="{FF2B5EF4-FFF2-40B4-BE49-F238E27FC236}">
                <a16:creationId xmlns:a16="http://schemas.microsoft.com/office/drawing/2014/main" id="{E6CAAA11-2C39-DB46-AEA7-DF413EEB0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06" t="18666" r="12000" b="2667"/>
          <a:stretch>
            <a:fillRect/>
          </a:stretch>
        </p:blipFill>
        <p:spPr bwMode="auto">
          <a:xfrm>
            <a:off x="5016500" y="882650"/>
            <a:ext cx="3792538"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5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reeform 1026">
            <a:extLst>
              <a:ext uri="{FF2B5EF4-FFF2-40B4-BE49-F238E27FC236}">
                <a16:creationId xmlns:a16="http://schemas.microsoft.com/office/drawing/2014/main" id="{EF3F572B-30B7-EE48-9E2D-DEF6909A23F0}"/>
              </a:ext>
            </a:extLst>
          </p:cNvPr>
          <p:cNvSpPr>
            <a:spLocks/>
          </p:cNvSpPr>
          <p:nvPr/>
        </p:nvSpPr>
        <p:spPr bwMode="auto">
          <a:xfrm>
            <a:off x="3124200" y="4210050"/>
            <a:ext cx="3449638" cy="2611438"/>
          </a:xfrm>
          <a:custGeom>
            <a:avLst/>
            <a:gdLst>
              <a:gd name="T0" fmla="*/ 0 w 2368"/>
              <a:gd name="T1" fmla="*/ 2147483646 h 1602"/>
              <a:gd name="T2" fmla="*/ 2147483646 w 2368"/>
              <a:gd name="T3" fmla="*/ 2147483646 h 1602"/>
              <a:gd name="T4" fmla="*/ 2147483646 w 2368"/>
              <a:gd name="T5" fmla="*/ 2147483646 h 1602"/>
              <a:gd name="T6" fmla="*/ 2147483646 w 2368"/>
              <a:gd name="T7" fmla="*/ 0 h 1602"/>
              <a:gd name="T8" fmla="*/ 0 w 2368"/>
              <a:gd name="T9" fmla="*/ 2147483646 h 1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8" h="1602">
                <a:moveTo>
                  <a:pt x="0" y="643"/>
                </a:moveTo>
                <a:lnTo>
                  <a:pt x="1674" y="1601"/>
                </a:lnTo>
                <a:lnTo>
                  <a:pt x="2367" y="923"/>
                </a:lnTo>
                <a:lnTo>
                  <a:pt x="654" y="0"/>
                </a:lnTo>
                <a:lnTo>
                  <a:pt x="0" y="643"/>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18" name="Freeform 1027">
            <a:extLst>
              <a:ext uri="{FF2B5EF4-FFF2-40B4-BE49-F238E27FC236}">
                <a16:creationId xmlns:a16="http://schemas.microsoft.com/office/drawing/2014/main" id="{47F17332-36D1-F14E-AAFB-4DEE06FDF1A1}"/>
              </a:ext>
            </a:extLst>
          </p:cNvPr>
          <p:cNvSpPr>
            <a:spLocks/>
          </p:cNvSpPr>
          <p:nvPr/>
        </p:nvSpPr>
        <p:spPr bwMode="auto">
          <a:xfrm>
            <a:off x="4152900" y="1847850"/>
            <a:ext cx="2420938" cy="4411663"/>
          </a:xfrm>
          <a:custGeom>
            <a:avLst/>
            <a:gdLst>
              <a:gd name="T0" fmla="*/ 0 w 1662"/>
              <a:gd name="T1" fmla="*/ 0 h 2705"/>
              <a:gd name="T2" fmla="*/ 2147483646 w 1662"/>
              <a:gd name="T3" fmla="*/ 2147483646 h 2705"/>
              <a:gd name="T4" fmla="*/ 2147483646 w 1662"/>
              <a:gd name="T5" fmla="*/ 2147483646 h 2705"/>
              <a:gd name="T6" fmla="*/ 0 w 1662"/>
              <a:gd name="T7" fmla="*/ 2147483646 h 2705"/>
              <a:gd name="T8" fmla="*/ 0 w 1662"/>
              <a:gd name="T9" fmla="*/ 0 h 27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2" h="2705">
                <a:moveTo>
                  <a:pt x="0" y="0"/>
                </a:moveTo>
                <a:lnTo>
                  <a:pt x="1661" y="969"/>
                </a:lnTo>
                <a:lnTo>
                  <a:pt x="1661" y="2704"/>
                </a:lnTo>
                <a:lnTo>
                  <a:pt x="0" y="1775"/>
                </a:lnTo>
                <a:lnTo>
                  <a:pt x="0" y="0"/>
                </a:lnTo>
              </a:path>
            </a:pathLst>
          </a:custGeom>
          <a:solidFill>
            <a:srgbClr val="A2C1F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 name="Rectangle 1028">
            <a:extLst>
              <a:ext uri="{FF2B5EF4-FFF2-40B4-BE49-F238E27FC236}">
                <a16:creationId xmlns:a16="http://schemas.microsoft.com/office/drawing/2014/main" id="{E0AAB0B8-DB64-B546-A09B-BE1B3BA8C585}"/>
              </a:ext>
            </a:extLst>
          </p:cNvPr>
          <p:cNvSpPr>
            <a:spLocks noChangeArrowheads="1"/>
          </p:cNvSpPr>
          <p:nvPr/>
        </p:nvSpPr>
        <p:spPr bwMode="auto">
          <a:xfrm rot="-840000">
            <a:off x="4195763" y="4673600"/>
            <a:ext cx="827087" cy="15875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20" name="Freeform 1029">
            <a:extLst>
              <a:ext uri="{FF2B5EF4-FFF2-40B4-BE49-F238E27FC236}">
                <a16:creationId xmlns:a16="http://schemas.microsoft.com/office/drawing/2014/main" id="{19DC144C-7C53-8C4A-95DD-36A97D13D8E0}"/>
              </a:ext>
            </a:extLst>
          </p:cNvPr>
          <p:cNvSpPr>
            <a:spLocks/>
          </p:cNvSpPr>
          <p:nvPr/>
        </p:nvSpPr>
        <p:spPr bwMode="auto">
          <a:xfrm>
            <a:off x="3124200" y="1828800"/>
            <a:ext cx="1030288" cy="3451225"/>
          </a:xfrm>
          <a:custGeom>
            <a:avLst/>
            <a:gdLst>
              <a:gd name="T0" fmla="*/ 0 w 707"/>
              <a:gd name="T1" fmla="*/ 2147483646 h 2116"/>
              <a:gd name="T2" fmla="*/ 0 w 707"/>
              <a:gd name="T3" fmla="*/ 2147483646 h 2116"/>
              <a:gd name="T4" fmla="*/ 2147483646 w 707"/>
              <a:gd name="T5" fmla="*/ 0 h 2116"/>
              <a:gd name="T6" fmla="*/ 2147483646 w 707"/>
              <a:gd name="T7" fmla="*/ 2147483646 h 2116"/>
              <a:gd name="T8" fmla="*/ 2147483646 w 707"/>
              <a:gd name="T9" fmla="*/ 2147483646 h 2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116">
                <a:moveTo>
                  <a:pt x="0" y="2115"/>
                </a:moveTo>
                <a:lnTo>
                  <a:pt x="0" y="421"/>
                </a:lnTo>
                <a:lnTo>
                  <a:pt x="706" y="0"/>
                </a:lnTo>
                <a:lnTo>
                  <a:pt x="706" y="1718"/>
                </a:lnTo>
                <a:lnTo>
                  <a:pt x="13" y="2092"/>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4" name="Rectangle 1030">
            <a:extLst>
              <a:ext uri="{FF2B5EF4-FFF2-40B4-BE49-F238E27FC236}">
                <a16:creationId xmlns:a16="http://schemas.microsoft.com/office/drawing/2014/main" id="{141F87AE-E7D8-6B45-AC97-5193C89E74AC}"/>
              </a:ext>
            </a:extLst>
          </p:cNvPr>
          <p:cNvSpPr>
            <a:spLocks noGrp="1" noChangeArrowheads="1"/>
          </p:cNvSpPr>
          <p:nvPr>
            <p:ph type="title"/>
          </p:nvPr>
        </p:nvSpPr>
        <p:spPr>
          <a:xfrm flipH="1">
            <a:off x="723900" y="0"/>
            <a:ext cx="7772400" cy="1143000"/>
          </a:xfrm>
        </p:spPr>
        <p:txBody>
          <a:bodyPr/>
          <a:lstStyle/>
          <a:p>
            <a:pPr>
              <a:defRPr/>
            </a:pPr>
            <a:r>
              <a:rPr lang="en-US" altLang="en-US"/>
              <a:t>Scanning Galvanometers</a:t>
            </a:r>
          </a:p>
        </p:txBody>
      </p:sp>
      <p:sp>
        <p:nvSpPr>
          <p:cNvPr id="17415" name="Rectangle 1031">
            <a:extLst>
              <a:ext uri="{FF2B5EF4-FFF2-40B4-BE49-F238E27FC236}">
                <a16:creationId xmlns:a16="http://schemas.microsoft.com/office/drawing/2014/main" id="{5AE21624-74ED-E440-8A2D-DC4F58C85912}"/>
              </a:ext>
            </a:extLst>
          </p:cNvPr>
          <p:cNvSpPr>
            <a:spLocks noChangeArrowheads="1"/>
          </p:cNvSpPr>
          <p:nvPr/>
        </p:nvSpPr>
        <p:spPr bwMode="auto">
          <a:xfrm rot="1320000">
            <a:off x="3513138" y="2781300"/>
            <a:ext cx="422275" cy="1397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34823" name="Group 1032">
            <a:extLst>
              <a:ext uri="{FF2B5EF4-FFF2-40B4-BE49-F238E27FC236}">
                <a16:creationId xmlns:a16="http://schemas.microsoft.com/office/drawing/2014/main" id="{D9C14C27-1882-E145-A42D-8F49703781FB}"/>
              </a:ext>
            </a:extLst>
          </p:cNvPr>
          <p:cNvGrpSpPr>
            <a:grpSpLocks/>
          </p:cNvGrpSpPr>
          <p:nvPr/>
        </p:nvGrpSpPr>
        <p:grpSpPr bwMode="auto">
          <a:xfrm>
            <a:off x="3832225" y="3022600"/>
            <a:ext cx="1193800" cy="306388"/>
            <a:chOff x="2631" y="1853"/>
            <a:chExt cx="820" cy="188"/>
          </a:xfrm>
        </p:grpSpPr>
        <p:sp>
          <p:nvSpPr>
            <p:cNvPr id="17440" name="Oval 1033">
              <a:extLst>
                <a:ext uri="{FF2B5EF4-FFF2-40B4-BE49-F238E27FC236}">
                  <a16:creationId xmlns:a16="http://schemas.microsoft.com/office/drawing/2014/main" id="{9C4F7EC8-DCBD-0543-A4D1-92301C135200}"/>
                </a:ext>
              </a:extLst>
            </p:cNvPr>
            <p:cNvSpPr>
              <a:spLocks noChangeArrowheads="1"/>
            </p:cNvSpPr>
            <p:nvPr/>
          </p:nvSpPr>
          <p:spPr bwMode="auto">
            <a:xfrm rot="1680000">
              <a:off x="2662" y="1853"/>
              <a:ext cx="789" cy="151"/>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41" name="Oval 1034">
              <a:extLst>
                <a:ext uri="{FF2B5EF4-FFF2-40B4-BE49-F238E27FC236}">
                  <a16:creationId xmlns:a16="http://schemas.microsoft.com/office/drawing/2014/main" id="{85601862-056A-A944-922B-8E6BCAA75975}"/>
                </a:ext>
              </a:extLst>
            </p:cNvPr>
            <p:cNvSpPr>
              <a:spLocks noChangeArrowheads="1"/>
            </p:cNvSpPr>
            <p:nvPr/>
          </p:nvSpPr>
          <p:spPr bwMode="auto">
            <a:xfrm rot="1680000">
              <a:off x="2631" y="1890"/>
              <a:ext cx="789" cy="151"/>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34824" name="Group 1035">
            <a:extLst>
              <a:ext uri="{FF2B5EF4-FFF2-40B4-BE49-F238E27FC236}">
                <a16:creationId xmlns:a16="http://schemas.microsoft.com/office/drawing/2014/main" id="{A16A0D6F-2A59-CC4F-A992-CC8E5D3FB1DA}"/>
              </a:ext>
            </a:extLst>
          </p:cNvPr>
          <p:cNvGrpSpPr>
            <a:grpSpLocks/>
          </p:cNvGrpSpPr>
          <p:nvPr/>
        </p:nvGrpSpPr>
        <p:grpSpPr bwMode="auto">
          <a:xfrm>
            <a:off x="4086225" y="4262438"/>
            <a:ext cx="515938" cy="1154112"/>
            <a:chOff x="2805" y="2614"/>
            <a:chExt cx="355" cy="707"/>
          </a:xfrm>
        </p:grpSpPr>
        <p:sp>
          <p:nvSpPr>
            <p:cNvPr id="17438" name="Oval 1036">
              <a:extLst>
                <a:ext uri="{FF2B5EF4-FFF2-40B4-BE49-F238E27FC236}">
                  <a16:creationId xmlns:a16="http://schemas.microsoft.com/office/drawing/2014/main" id="{0B1F0F65-50C6-EB4D-B969-6E86316AD073}"/>
                </a:ext>
              </a:extLst>
            </p:cNvPr>
            <p:cNvSpPr>
              <a:spLocks noChangeArrowheads="1"/>
            </p:cNvSpPr>
            <p:nvPr/>
          </p:nvSpPr>
          <p:spPr bwMode="auto">
            <a:xfrm rot="13680000" flipH="1">
              <a:off x="2611" y="2830"/>
              <a:ext cx="685" cy="29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39" name="Oval 1037">
              <a:extLst>
                <a:ext uri="{FF2B5EF4-FFF2-40B4-BE49-F238E27FC236}">
                  <a16:creationId xmlns:a16="http://schemas.microsoft.com/office/drawing/2014/main" id="{87AF6AB2-4325-2943-AA48-40DBB4D1065F}"/>
                </a:ext>
              </a:extLst>
            </p:cNvPr>
            <p:cNvSpPr>
              <a:spLocks noChangeArrowheads="1"/>
            </p:cNvSpPr>
            <p:nvPr/>
          </p:nvSpPr>
          <p:spPr bwMode="auto">
            <a:xfrm rot="13680000" flipH="1">
              <a:off x="2671" y="2805"/>
              <a:ext cx="685" cy="298"/>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4825" name="Freeform 1038">
            <a:extLst>
              <a:ext uri="{FF2B5EF4-FFF2-40B4-BE49-F238E27FC236}">
                <a16:creationId xmlns:a16="http://schemas.microsoft.com/office/drawing/2014/main" id="{8689887A-807B-C248-82DE-BDE5DCE621BE}"/>
              </a:ext>
            </a:extLst>
          </p:cNvPr>
          <p:cNvSpPr>
            <a:spLocks/>
          </p:cNvSpPr>
          <p:nvPr/>
        </p:nvSpPr>
        <p:spPr bwMode="auto">
          <a:xfrm>
            <a:off x="5562600" y="3430588"/>
            <a:ext cx="1025525" cy="3414712"/>
          </a:xfrm>
          <a:custGeom>
            <a:avLst/>
            <a:gdLst>
              <a:gd name="T0" fmla="*/ 2147483646 w 704"/>
              <a:gd name="T1" fmla="*/ 2147483646 h 2094"/>
              <a:gd name="T2" fmla="*/ 0 w 704"/>
              <a:gd name="T3" fmla="*/ 2147483646 h 2094"/>
              <a:gd name="T4" fmla="*/ 2147483646 w 704"/>
              <a:gd name="T5" fmla="*/ 0 h 2094"/>
              <a:gd name="T6" fmla="*/ 2147483646 w 704"/>
              <a:gd name="T7" fmla="*/ 2147483646 h 2094"/>
              <a:gd name="T8" fmla="*/ 0 w 704"/>
              <a:gd name="T9" fmla="*/ 2147483646 h 20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4" h="2094">
                <a:moveTo>
                  <a:pt x="3" y="2090"/>
                </a:moveTo>
                <a:lnTo>
                  <a:pt x="0" y="409"/>
                </a:lnTo>
                <a:lnTo>
                  <a:pt x="703" y="0"/>
                </a:lnTo>
                <a:lnTo>
                  <a:pt x="703" y="1766"/>
                </a:lnTo>
                <a:lnTo>
                  <a:pt x="0" y="2093"/>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9" name="Oval 1039">
            <a:extLst>
              <a:ext uri="{FF2B5EF4-FFF2-40B4-BE49-F238E27FC236}">
                <a16:creationId xmlns:a16="http://schemas.microsoft.com/office/drawing/2014/main" id="{D3279EEC-477A-0C43-A0E6-EA8CC5F95AF3}"/>
              </a:ext>
            </a:extLst>
          </p:cNvPr>
          <p:cNvSpPr>
            <a:spLocks noChangeArrowheads="1"/>
          </p:cNvSpPr>
          <p:nvPr/>
        </p:nvSpPr>
        <p:spPr bwMode="auto">
          <a:xfrm>
            <a:off x="5878513" y="5637213"/>
            <a:ext cx="415925" cy="38576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27" name="Freeform 1040">
            <a:extLst>
              <a:ext uri="{FF2B5EF4-FFF2-40B4-BE49-F238E27FC236}">
                <a16:creationId xmlns:a16="http://schemas.microsoft.com/office/drawing/2014/main" id="{E9BA31FB-E47C-6B43-8572-5FE0F12823EA}"/>
              </a:ext>
            </a:extLst>
          </p:cNvPr>
          <p:cNvSpPr>
            <a:spLocks/>
          </p:cNvSpPr>
          <p:nvPr/>
        </p:nvSpPr>
        <p:spPr bwMode="auto">
          <a:xfrm>
            <a:off x="542925" y="3100388"/>
            <a:ext cx="6602413" cy="3459162"/>
          </a:xfrm>
          <a:custGeom>
            <a:avLst/>
            <a:gdLst>
              <a:gd name="T0" fmla="*/ 2147483646 w 4533"/>
              <a:gd name="T1" fmla="*/ 2147483646 h 2121"/>
              <a:gd name="T2" fmla="*/ 2147483646 w 4533"/>
              <a:gd name="T3" fmla="*/ 2147483646 h 2121"/>
              <a:gd name="T4" fmla="*/ 2147483646 w 4533"/>
              <a:gd name="T5" fmla="*/ 2147483646 h 2121"/>
              <a:gd name="T6" fmla="*/ 2147483646 w 4533"/>
              <a:gd name="T7" fmla="*/ 2147483646 h 2121"/>
              <a:gd name="T8" fmla="*/ 2147483646 w 4533"/>
              <a:gd name="T9" fmla="*/ 2147483646 h 2121"/>
              <a:gd name="T10" fmla="*/ 2147483646 w 4533"/>
              <a:gd name="T11" fmla="*/ 2147483646 h 2121"/>
              <a:gd name="T12" fmla="*/ 2147483646 w 4533"/>
              <a:gd name="T13" fmla="*/ 2147483646 h 2121"/>
              <a:gd name="T14" fmla="*/ 2147483646 w 4533"/>
              <a:gd name="T15" fmla="*/ 2147483646 h 2121"/>
              <a:gd name="T16" fmla="*/ 2147483646 w 4533"/>
              <a:gd name="T17" fmla="*/ 2147483646 h 2121"/>
              <a:gd name="T18" fmla="*/ 2147483646 w 4533"/>
              <a:gd name="T19" fmla="*/ 2147483646 h 2121"/>
              <a:gd name="T20" fmla="*/ 0 w 4533"/>
              <a:gd name="T21" fmla="*/ 2147483646 h 2121"/>
              <a:gd name="T22" fmla="*/ 2147483646 w 4533"/>
              <a:gd name="T23" fmla="*/ 2147483646 h 2121"/>
              <a:gd name="T24" fmla="*/ 2147483646 w 4533"/>
              <a:gd name="T25" fmla="*/ 0 h 2121"/>
              <a:gd name="T26" fmla="*/ 2147483646 w 4533"/>
              <a:gd name="T27" fmla="*/ 2147483646 h 2121"/>
              <a:gd name="T28" fmla="*/ 2147483646 w 4533"/>
              <a:gd name="T29" fmla="*/ 2147483646 h 2121"/>
              <a:gd name="T30" fmla="*/ 2147483646 w 4533"/>
              <a:gd name="T31" fmla="*/ 2147483646 h 2121"/>
              <a:gd name="T32" fmla="*/ 2147483646 w 4533"/>
              <a:gd name="T33" fmla="*/ 2147483646 h 2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33" h="2121">
                <a:moveTo>
                  <a:pt x="4454" y="2120"/>
                </a:moveTo>
                <a:lnTo>
                  <a:pt x="2492" y="1051"/>
                </a:lnTo>
                <a:lnTo>
                  <a:pt x="2698" y="149"/>
                </a:lnTo>
                <a:lnTo>
                  <a:pt x="131" y="1559"/>
                </a:lnTo>
                <a:lnTo>
                  <a:pt x="131" y="1542"/>
                </a:lnTo>
                <a:lnTo>
                  <a:pt x="59" y="1559"/>
                </a:lnTo>
                <a:lnTo>
                  <a:pt x="46" y="1556"/>
                </a:lnTo>
                <a:lnTo>
                  <a:pt x="81" y="1525"/>
                </a:lnTo>
                <a:lnTo>
                  <a:pt x="46" y="1502"/>
                </a:lnTo>
                <a:lnTo>
                  <a:pt x="63" y="1416"/>
                </a:lnTo>
                <a:lnTo>
                  <a:pt x="0" y="1367"/>
                </a:lnTo>
                <a:lnTo>
                  <a:pt x="59" y="1332"/>
                </a:lnTo>
                <a:lnTo>
                  <a:pt x="2698" y="0"/>
                </a:lnTo>
                <a:lnTo>
                  <a:pt x="2649" y="937"/>
                </a:lnTo>
                <a:lnTo>
                  <a:pt x="4532" y="1962"/>
                </a:lnTo>
                <a:lnTo>
                  <a:pt x="4458" y="2008"/>
                </a:lnTo>
                <a:lnTo>
                  <a:pt x="4454" y="2120"/>
                </a:lnTo>
              </a:path>
            </a:pathLst>
          </a:custGeom>
          <a:gradFill rotWithShape="0">
            <a:gsLst>
              <a:gs pos="0">
                <a:srgbClr val="FD7F93"/>
              </a:gs>
              <a:gs pos="50000">
                <a:srgbClr val="FC0128"/>
              </a:gs>
              <a:gs pos="100000">
                <a:srgbClr val="FD7F93"/>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8" name="Freeform 1041">
            <a:extLst>
              <a:ext uri="{FF2B5EF4-FFF2-40B4-BE49-F238E27FC236}">
                <a16:creationId xmlns:a16="http://schemas.microsoft.com/office/drawing/2014/main" id="{991B32D6-5287-BA42-A002-9BF932AF2895}"/>
              </a:ext>
            </a:extLst>
          </p:cNvPr>
          <p:cNvSpPr>
            <a:spLocks/>
          </p:cNvSpPr>
          <p:nvPr/>
        </p:nvSpPr>
        <p:spPr bwMode="auto">
          <a:xfrm>
            <a:off x="5576888" y="5248275"/>
            <a:ext cx="463550" cy="663575"/>
          </a:xfrm>
          <a:custGeom>
            <a:avLst/>
            <a:gdLst>
              <a:gd name="T0" fmla="*/ 0 w 318"/>
              <a:gd name="T1" fmla="*/ 0 h 407"/>
              <a:gd name="T2" fmla="*/ 0 w 318"/>
              <a:gd name="T3" fmla="*/ 2147483646 h 407"/>
              <a:gd name="T4" fmla="*/ 2147483646 w 318"/>
              <a:gd name="T5" fmla="*/ 2147483646 h 407"/>
              <a:gd name="T6" fmla="*/ 2147483646 w 318"/>
              <a:gd name="T7" fmla="*/ 2147483646 h 407"/>
              <a:gd name="T8" fmla="*/ 2147483646 w 318"/>
              <a:gd name="T9" fmla="*/ 2147483646 h 407"/>
              <a:gd name="T10" fmla="*/ 2147483646 w 318"/>
              <a:gd name="T11" fmla="*/ 2147483646 h 407"/>
              <a:gd name="T12" fmla="*/ 2147483646 w 318"/>
              <a:gd name="T13" fmla="*/ 2147483646 h 407"/>
              <a:gd name="T14" fmla="*/ 2147483646 w 318"/>
              <a:gd name="T15" fmla="*/ 2147483646 h 407"/>
              <a:gd name="T16" fmla="*/ 2147483646 w 318"/>
              <a:gd name="T17" fmla="*/ 2147483646 h 407"/>
              <a:gd name="T18" fmla="*/ 2147483646 w 318"/>
              <a:gd name="T19" fmla="*/ 2147483646 h 407"/>
              <a:gd name="T20" fmla="*/ 2147483646 w 318"/>
              <a:gd name="T21" fmla="*/ 0 h 407"/>
              <a:gd name="T22" fmla="*/ 0 w 318"/>
              <a:gd name="T23" fmla="*/ 0 h 4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8" h="407">
                <a:moveTo>
                  <a:pt x="0" y="0"/>
                </a:moveTo>
                <a:lnTo>
                  <a:pt x="0" y="397"/>
                </a:lnTo>
                <a:lnTo>
                  <a:pt x="207" y="406"/>
                </a:lnTo>
                <a:lnTo>
                  <a:pt x="204" y="370"/>
                </a:lnTo>
                <a:lnTo>
                  <a:pt x="207" y="340"/>
                </a:lnTo>
                <a:lnTo>
                  <a:pt x="216" y="304"/>
                </a:lnTo>
                <a:lnTo>
                  <a:pt x="235" y="274"/>
                </a:lnTo>
                <a:lnTo>
                  <a:pt x="259" y="247"/>
                </a:lnTo>
                <a:lnTo>
                  <a:pt x="287" y="237"/>
                </a:lnTo>
                <a:lnTo>
                  <a:pt x="317" y="231"/>
                </a:lnTo>
                <a:lnTo>
                  <a:pt x="157"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Line 1042">
            <a:extLst>
              <a:ext uri="{FF2B5EF4-FFF2-40B4-BE49-F238E27FC236}">
                <a16:creationId xmlns:a16="http://schemas.microsoft.com/office/drawing/2014/main" id="{CF6B48C1-72EF-F046-9B5D-8979D26DDD9F}"/>
              </a:ext>
            </a:extLst>
          </p:cNvPr>
          <p:cNvSpPr>
            <a:spLocks noChangeShapeType="1"/>
          </p:cNvSpPr>
          <p:nvPr/>
        </p:nvSpPr>
        <p:spPr bwMode="auto">
          <a:xfrm>
            <a:off x="5567363" y="5249863"/>
            <a:ext cx="0" cy="892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3" name="Line 1043">
            <a:extLst>
              <a:ext uri="{FF2B5EF4-FFF2-40B4-BE49-F238E27FC236}">
                <a16:creationId xmlns:a16="http://schemas.microsoft.com/office/drawing/2014/main" id="{7813AF50-D8DD-6346-8344-BF5AFAD569C5}"/>
              </a:ext>
            </a:extLst>
          </p:cNvPr>
          <p:cNvSpPr>
            <a:spLocks noChangeShapeType="1"/>
          </p:cNvSpPr>
          <p:nvPr/>
        </p:nvSpPr>
        <p:spPr bwMode="auto">
          <a:xfrm flipH="1">
            <a:off x="4184650" y="4641850"/>
            <a:ext cx="239713"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4" name="Line 1044">
            <a:extLst>
              <a:ext uri="{FF2B5EF4-FFF2-40B4-BE49-F238E27FC236}">
                <a16:creationId xmlns:a16="http://schemas.microsoft.com/office/drawing/2014/main" id="{4E5CB6D9-A2AA-0946-AEE6-B52A6B28CDFA}"/>
              </a:ext>
            </a:extLst>
          </p:cNvPr>
          <p:cNvSpPr>
            <a:spLocks noChangeShapeType="1"/>
          </p:cNvSpPr>
          <p:nvPr/>
        </p:nvSpPr>
        <p:spPr bwMode="auto">
          <a:xfrm flipV="1">
            <a:off x="2995613" y="1708150"/>
            <a:ext cx="960437" cy="6604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5" name="Line 1045">
            <a:extLst>
              <a:ext uri="{FF2B5EF4-FFF2-40B4-BE49-F238E27FC236}">
                <a16:creationId xmlns:a16="http://schemas.microsoft.com/office/drawing/2014/main" id="{4A672618-2726-344F-8062-3765F0991DA2}"/>
              </a:ext>
            </a:extLst>
          </p:cNvPr>
          <p:cNvSpPr>
            <a:spLocks noChangeShapeType="1"/>
          </p:cNvSpPr>
          <p:nvPr/>
        </p:nvSpPr>
        <p:spPr bwMode="auto">
          <a:xfrm>
            <a:off x="4311650" y="1625600"/>
            <a:ext cx="2425700" cy="15875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6" name="Rectangle 1046">
            <a:extLst>
              <a:ext uri="{FF2B5EF4-FFF2-40B4-BE49-F238E27FC236}">
                <a16:creationId xmlns:a16="http://schemas.microsoft.com/office/drawing/2014/main" id="{2E94AB32-3766-FF46-8C38-82FF85A60901}"/>
              </a:ext>
            </a:extLst>
          </p:cNvPr>
          <p:cNvSpPr>
            <a:spLocks noChangeArrowheads="1"/>
          </p:cNvSpPr>
          <p:nvPr/>
        </p:nvSpPr>
        <p:spPr bwMode="auto">
          <a:xfrm>
            <a:off x="3116263" y="1587500"/>
            <a:ext cx="358775" cy="515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x</a:t>
            </a:r>
          </a:p>
        </p:txBody>
      </p:sp>
      <p:sp>
        <p:nvSpPr>
          <p:cNvPr id="17427" name="Rectangle 1047">
            <a:extLst>
              <a:ext uri="{FF2B5EF4-FFF2-40B4-BE49-F238E27FC236}">
                <a16:creationId xmlns:a16="http://schemas.microsoft.com/office/drawing/2014/main" id="{0C4B817D-79A3-224F-B947-4EA94DDB57AF}"/>
              </a:ext>
            </a:extLst>
          </p:cNvPr>
          <p:cNvSpPr>
            <a:spLocks noChangeArrowheads="1"/>
          </p:cNvSpPr>
          <p:nvPr/>
        </p:nvSpPr>
        <p:spPr bwMode="auto">
          <a:xfrm>
            <a:off x="5365750" y="1814513"/>
            <a:ext cx="358775" cy="51593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y</a:t>
            </a:r>
          </a:p>
        </p:txBody>
      </p:sp>
      <p:sp>
        <p:nvSpPr>
          <p:cNvPr id="34835" name="Freeform 1048">
            <a:extLst>
              <a:ext uri="{FF2B5EF4-FFF2-40B4-BE49-F238E27FC236}">
                <a16:creationId xmlns:a16="http://schemas.microsoft.com/office/drawing/2014/main" id="{BADB0E2D-76E0-A14C-956A-B477C8E53A60}"/>
              </a:ext>
            </a:extLst>
          </p:cNvPr>
          <p:cNvSpPr>
            <a:spLocks/>
          </p:cNvSpPr>
          <p:nvPr/>
        </p:nvSpPr>
        <p:spPr bwMode="auto">
          <a:xfrm>
            <a:off x="3124200" y="1847850"/>
            <a:ext cx="3449638" cy="2230438"/>
          </a:xfrm>
          <a:custGeom>
            <a:avLst/>
            <a:gdLst>
              <a:gd name="T0" fmla="*/ 0 w 2368"/>
              <a:gd name="T1" fmla="*/ 2147483646 h 1368"/>
              <a:gd name="T2" fmla="*/ 2147483646 w 2368"/>
              <a:gd name="T3" fmla="*/ 2147483646 h 1368"/>
              <a:gd name="T4" fmla="*/ 2147483646 w 2368"/>
              <a:gd name="T5" fmla="*/ 2147483646 h 1368"/>
              <a:gd name="T6" fmla="*/ 2147483646 w 2368"/>
              <a:gd name="T7" fmla="*/ 2147483646 h 1368"/>
              <a:gd name="T8" fmla="*/ 2147483646 w 2368"/>
              <a:gd name="T9" fmla="*/ 2147483646 h 1368"/>
              <a:gd name="T10" fmla="*/ 2147483646 w 2368"/>
              <a:gd name="T11" fmla="*/ 2147483646 h 1368"/>
              <a:gd name="T12" fmla="*/ 2147483646 w 2368"/>
              <a:gd name="T13" fmla="*/ 2147483646 h 1368"/>
              <a:gd name="T14" fmla="*/ 2147483646 w 2368"/>
              <a:gd name="T15" fmla="*/ 2147483646 h 1368"/>
              <a:gd name="T16" fmla="*/ 2147483646 w 2368"/>
              <a:gd name="T17" fmla="*/ 2147483646 h 1368"/>
              <a:gd name="T18" fmla="*/ 2147483646 w 2368"/>
              <a:gd name="T19" fmla="*/ 2147483646 h 1368"/>
              <a:gd name="T20" fmla="*/ 2147483646 w 2368"/>
              <a:gd name="T21" fmla="*/ 2147483646 h 1368"/>
              <a:gd name="T22" fmla="*/ 2147483646 w 2368"/>
              <a:gd name="T23" fmla="*/ 2147483646 h 1368"/>
              <a:gd name="T24" fmla="*/ 2147483646 w 2368"/>
              <a:gd name="T25" fmla="*/ 2147483646 h 1368"/>
              <a:gd name="T26" fmla="*/ 2147483646 w 2368"/>
              <a:gd name="T27" fmla="*/ 2147483646 h 1368"/>
              <a:gd name="T28" fmla="*/ 2147483646 w 2368"/>
              <a:gd name="T29" fmla="*/ 2147483646 h 1368"/>
              <a:gd name="T30" fmla="*/ 2147483646 w 2368"/>
              <a:gd name="T31" fmla="*/ 2147483646 h 1368"/>
              <a:gd name="T32" fmla="*/ 2147483646 w 2368"/>
              <a:gd name="T33" fmla="*/ 2147483646 h 1368"/>
              <a:gd name="T34" fmla="*/ 2147483646 w 2368"/>
              <a:gd name="T35" fmla="*/ 2147483646 h 1368"/>
              <a:gd name="T36" fmla="*/ 2147483646 w 2368"/>
              <a:gd name="T37" fmla="*/ 2147483646 h 1368"/>
              <a:gd name="T38" fmla="*/ 2147483646 w 2368"/>
              <a:gd name="T39" fmla="*/ 2147483646 h 1368"/>
              <a:gd name="T40" fmla="*/ 2147483646 w 2368"/>
              <a:gd name="T41" fmla="*/ 2147483646 h 1368"/>
              <a:gd name="T42" fmla="*/ 2147483646 w 2368"/>
              <a:gd name="T43" fmla="*/ 2147483646 h 1368"/>
              <a:gd name="T44" fmla="*/ 2147483646 w 2368"/>
              <a:gd name="T45" fmla="*/ 2147483646 h 1368"/>
              <a:gd name="T46" fmla="*/ 2147483646 w 2368"/>
              <a:gd name="T47" fmla="*/ 2147483646 h 1368"/>
              <a:gd name="T48" fmla="*/ 2147483646 w 2368"/>
              <a:gd name="T49" fmla="*/ 2147483646 h 1368"/>
              <a:gd name="T50" fmla="*/ 2147483646 w 2368"/>
              <a:gd name="T51" fmla="*/ 2147483646 h 1368"/>
              <a:gd name="T52" fmla="*/ 2147483646 w 2368"/>
              <a:gd name="T53" fmla="*/ 2147483646 h 1368"/>
              <a:gd name="T54" fmla="*/ 2147483646 w 2368"/>
              <a:gd name="T55" fmla="*/ 2147483646 h 1368"/>
              <a:gd name="T56" fmla="*/ 2147483646 w 2368"/>
              <a:gd name="T57" fmla="*/ 2147483646 h 1368"/>
              <a:gd name="T58" fmla="*/ 2147483646 w 2368"/>
              <a:gd name="T59" fmla="*/ 2147483646 h 1368"/>
              <a:gd name="T60" fmla="*/ 2147483646 w 2368"/>
              <a:gd name="T61" fmla="*/ 2147483646 h 1368"/>
              <a:gd name="T62" fmla="*/ 2147483646 w 2368"/>
              <a:gd name="T63" fmla="*/ 2147483646 h 1368"/>
              <a:gd name="T64" fmla="*/ 2147483646 w 2368"/>
              <a:gd name="T65" fmla="*/ 2147483646 h 1368"/>
              <a:gd name="T66" fmla="*/ 2147483646 w 2368"/>
              <a:gd name="T67" fmla="*/ 2147483646 h 1368"/>
              <a:gd name="T68" fmla="*/ 2147483646 w 2368"/>
              <a:gd name="T69" fmla="*/ 2147483646 h 1368"/>
              <a:gd name="T70" fmla="*/ 2147483646 w 2368"/>
              <a:gd name="T71" fmla="*/ 2147483646 h 1368"/>
              <a:gd name="T72" fmla="*/ 2147483646 w 2368"/>
              <a:gd name="T73" fmla="*/ 2147483646 h 1368"/>
              <a:gd name="T74" fmla="*/ 2147483646 w 2368"/>
              <a:gd name="T75" fmla="*/ 2147483646 h 1368"/>
              <a:gd name="T76" fmla="*/ 2147483646 w 2368"/>
              <a:gd name="T77" fmla="*/ 2147483646 h 1368"/>
              <a:gd name="T78" fmla="*/ 2147483646 w 2368"/>
              <a:gd name="T79" fmla="*/ 2147483646 h 1368"/>
              <a:gd name="T80" fmla="*/ 2147483646 w 2368"/>
              <a:gd name="T81" fmla="*/ 2147483646 h 1368"/>
              <a:gd name="T82" fmla="*/ 2147483646 w 2368"/>
              <a:gd name="T83" fmla="*/ 2147483646 h 1368"/>
              <a:gd name="T84" fmla="*/ 2147483646 w 2368"/>
              <a:gd name="T85" fmla="*/ 2147483646 h 1368"/>
              <a:gd name="T86" fmla="*/ 2147483646 w 2368"/>
              <a:gd name="T87" fmla="*/ 2147483646 h 1368"/>
              <a:gd name="T88" fmla="*/ 2147483646 w 2368"/>
              <a:gd name="T89" fmla="*/ 2147483646 h 1368"/>
              <a:gd name="T90" fmla="*/ 2147483646 w 2368"/>
              <a:gd name="T91" fmla="*/ 2147483646 h 1368"/>
              <a:gd name="T92" fmla="*/ 2147483646 w 2368"/>
              <a:gd name="T93" fmla="*/ 2147483646 h 1368"/>
              <a:gd name="T94" fmla="*/ 2147483646 w 2368"/>
              <a:gd name="T95" fmla="*/ 2147483646 h 1368"/>
              <a:gd name="T96" fmla="*/ 2147483646 w 2368"/>
              <a:gd name="T97" fmla="*/ 2147483646 h 1368"/>
              <a:gd name="T98" fmla="*/ 2147483646 w 2368"/>
              <a:gd name="T99" fmla="*/ 2147483646 h 1368"/>
              <a:gd name="T100" fmla="*/ 2147483646 w 2368"/>
              <a:gd name="T101" fmla="*/ 2147483646 h 1368"/>
              <a:gd name="T102" fmla="*/ 2147483646 w 2368"/>
              <a:gd name="T103" fmla="*/ 2147483646 h 1368"/>
              <a:gd name="T104" fmla="*/ 2147483646 w 2368"/>
              <a:gd name="T105" fmla="*/ 0 h 1368"/>
              <a:gd name="T106" fmla="*/ 0 w 2368"/>
              <a:gd name="T107" fmla="*/ 2147483646 h 13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68" h="1368">
                <a:moveTo>
                  <a:pt x="0" y="397"/>
                </a:moveTo>
                <a:lnTo>
                  <a:pt x="39" y="397"/>
                </a:lnTo>
                <a:lnTo>
                  <a:pt x="78" y="397"/>
                </a:lnTo>
                <a:lnTo>
                  <a:pt x="118" y="397"/>
                </a:lnTo>
                <a:lnTo>
                  <a:pt x="170" y="397"/>
                </a:lnTo>
                <a:lnTo>
                  <a:pt x="209" y="397"/>
                </a:lnTo>
                <a:lnTo>
                  <a:pt x="248" y="397"/>
                </a:lnTo>
                <a:lnTo>
                  <a:pt x="288" y="386"/>
                </a:lnTo>
                <a:lnTo>
                  <a:pt x="327" y="374"/>
                </a:lnTo>
                <a:lnTo>
                  <a:pt x="366" y="374"/>
                </a:lnTo>
                <a:lnTo>
                  <a:pt x="405" y="351"/>
                </a:lnTo>
                <a:lnTo>
                  <a:pt x="445" y="351"/>
                </a:lnTo>
                <a:lnTo>
                  <a:pt x="484" y="351"/>
                </a:lnTo>
                <a:lnTo>
                  <a:pt x="523" y="351"/>
                </a:lnTo>
                <a:lnTo>
                  <a:pt x="562" y="351"/>
                </a:lnTo>
                <a:lnTo>
                  <a:pt x="602" y="362"/>
                </a:lnTo>
                <a:lnTo>
                  <a:pt x="641" y="386"/>
                </a:lnTo>
                <a:lnTo>
                  <a:pt x="680" y="409"/>
                </a:lnTo>
                <a:lnTo>
                  <a:pt x="719" y="432"/>
                </a:lnTo>
                <a:lnTo>
                  <a:pt x="758" y="444"/>
                </a:lnTo>
                <a:lnTo>
                  <a:pt x="798" y="444"/>
                </a:lnTo>
                <a:lnTo>
                  <a:pt x="837" y="456"/>
                </a:lnTo>
                <a:lnTo>
                  <a:pt x="876" y="456"/>
                </a:lnTo>
                <a:lnTo>
                  <a:pt x="915" y="456"/>
                </a:lnTo>
                <a:lnTo>
                  <a:pt x="955" y="479"/>
                </a:lnTo>
                <a:lnTo>
                  <a:pt x="955" y="526"/>
                </a:lnTo>
                <a:lnTo>
                  <a:pt x="981" y="573"/>
                </a:lnTo>
                <a:lnTo>
                  <a:pt x="1020" y="596"/>
                </a:lnTo>
                <a:lnTo>
                  <a:pt x="1059" y="631"/>
                </a:lnTo>
                <a:lnTo>
                  <a:pt x="1098" y="666"/>
                </a:lnTo>
                <a:lnTo>
                  <a:pt x="1138" y="689"/>
                </a:lnTo>
                <a:lnTo>
                  <a:pt x="1177" y="713"/>
                </a:lnTo>
                <a:lnTo>
                  <a:pt x="1216" y="724"/>
                </a:lnTo>
                <a:lnTo>
                  <a:pt x="1255" y="736"/>
                </a:lnTo>
                <a:lnTo>
                  <a:pt x="1295" y="759"/>
                </a:lnTo>
                <a:lnTo>
                  <a:pt x="1334" y="794"/>
                </a:lnTo>
                <a:lnTo>
                  <a:pt x="1373" y="830"/>
                </a:lnTo>
                <a:lnTo>
                  <a:pt x="1412" y="865"/>
                </a:lnTo>
                <a:lnTo>
                  <a:pt x="1452" y="900"/>
                </a:lnTo>
                <a:lnTo>
                  <a:pt x="1452" y="946"/>
                </a:lnTo>
                <a:lnTo>
                  <a:pt x="1439" y="981"/>
                </a:lnTo>
                <a:lnTo>
                  <a:pt x="1439" y="1016"/>
                </a:lnTo>
                <a:lnTo>
                  <a:pt x="1452" y="1063"/>
                </a:lnTo>
                <a:lnTo>
                  <a:pt x="1491" y="1098"/>
                </a:lnTo>
                <a:lnTo>
                  <a:pt x="1530" y="1133"/>
                </a:lnTo>
                <a:lnTo>
                  <a:pt x="1569" y="1157"/>
                </a:lnTo>
                <a:lnTo>
                  <a:pt x="1609" y="1203"/>
                </a:lnTo>
                <a:lnTo>
                  <a:pt x="1648" y="1238"/>
                </a:lnTo>
                <a:lnTo>
                  <a:pt x="1661" y="1274"/>
                </a:lnTo>
                <a:lnTo>
                  <a:pt x="1648" y="1309"/>
                </a:lnTo>
                <a:lnTo>
                  <a:pt x="1687" y="1367"/>
                </a:lnTo>
                <a:lnTo>
                  <a:pt x="2367" y="970"/>
                </a:lnTo>
                <a:lnTo>
                  <a:pt x="706" y="0"/>
                </a:lnTo>
                <a:lnTo>
                  <a:pt x="0" y="397"/>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9" name="Rectangle 1049">
            <a:extLst>
              <a:ext uri="{FF2B5EF4-FFF2-40B4-BE49-F238E27FC236}">
                <a16:creationId xmlns:a16="http://schemas.microsoft.com/office/drawing/2014/main" id="{F5045524-5F36-224B-A7D0-C7A0A58EAC8B}"/>
              </a:ext>
            </a:extLst>
          </p:cNvPr>
          <p:cNvSpPr>
            <a:spLocks noChangeArrowheads="1"/>
          </p:cNvSpPr>
          <p:nvPr/>
        </p:nvSpPr>
        <p:spPr bwMode="auto">
          <a:xfrm>
            <a:off x="6908800" y="5453063"/>
            <a:ext cx="1433513" cy="51593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Laser in</a:t>
            </a:r>
          </a:p>
        </p:txBody>
      </p:sp>
      <p:sp>
        <p:nvSpPr>
          <p:cNvPr id="17430" name="Rectangle 1050">
            <a:extLst>
              <a:ext uri="{FF2B5EF4-FFF2-40B4-BE49-F238E27FC236}">
                <a16:creationId xmlns:a16="http://schemas.microsoft.com/office/drawing/2014/main" id="{4A5F700F-205E-534A-9462-4B30A30F888F}"/>
              </a:ext>
            </a:extLst>
          </p:cNvPr>
          <p:cNvSpPr>
            <a:spLocks noChangeArrowheads="1"/>
          </p:cNvSpPr>
          <p:nvPr/>
        </p:nvSpPr>
        <p:spPr bwMode="auto">
          <a:xfrm>
            <a:off x="279400" y="3873500"/>
            <a:ext cx="1631950" cy="515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Laser out</a:t>
            </a:r>
          </a:p>
        </p:txBody>
      </p:sp>
      <p:sp>
        <p:nvSpPr>
          <p:cNvPr id="17431" name="Rectangle 1051">
            <a:extLst>
              <a:ext uri="{FF2B5EF4-FFF2-40B4-BE49-F238E27FC236}">
                <a16:creationId xmlns:a16="http://schemas.microsoft.com/office/drawing/2014/main" id="{96B62C67-69EC-7746-9E33-5F877F414E93}"/>
              </a:ext>
            </a:extLst>
          </p:cNvPr>
          <p:cNvSpPr>
            <a:spLocks noChangeArrowheads="1"/>
          </p:cNvSpPr>
          <p:nvPr/>
        </p:nvSpPr>
        <p:spPr bwMode="auto">
          <a:xfrm>
            <a:off x="279400" y="1187450"/>
            <a:ext cx="2486025" cy="515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Point Scanning</a:t>
            </a:r>
          </a:p>
        </p:txBody>
      </p:sp>
      <p:sp>
        <p:nvSpPr>
          <p:cNvPr id="17432" name="Oval 1052">
            <a:extLst>
              <a:ext uri="{FF2B5EF4-FFF2-40B4-BE49-F238E27FC236}">
                <a16:creationId xmlns:a16="http://schemas.microsoft.com/office/drawing/2014/main" id="{A199FD28-9C59-6A47-94C3-8CF417A79377}"/>
              </a:ext>
            </a:extLst>
          </p:cNvPr>
          <p:cNvSpPr>
            <a:spLocks noChangeArrowheads="1"/>
          </p:cNvSpPr>
          <p:nvPr/>
        </p:nvSpPr>
        <p:spPr bwMode="auto">
          <a:xfrm>
            <a:off x="538163" y="5264150"/>
            <a:ext cx="333375" cy="36671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33" name="Oval 1053">
            <a:extLst>
              <a:ext uri="{FF2B5EF4-FFF2-40B4-BE49-F238E27FC236}">
                <a16:creationId xmlns:a16="http://schemas.microsoft.com/office/drawing/2014/main" id="{BCEB6BD5-8714-7A4A-8081-291A1D38AC53}"/>
              </a:ext>
            </a:extLst>
          </p:cNvPr>
          <p:cNvSpPr>
            <a:spLocks noChangeArrowheads="1"/>
          </p:cNvSpPr>
          <p:nvPr/>
        </p:nvSpPr>
        <p:spPr bwMode="auto">
          <a:xfrm rot="1080000">
            <a:off x="6992938" y="6288088"/>
            <a:ext cx="173037" cy="273050"/>
          </a:xfrm>
          <a:prstGeom prst="ellipse">
            <a:avLst/>
          </a:prstGeom>
          <a:gradFill rotWithShape="0">
            <a:gsLst>
              <a:gs pos="0">
                <a:srgbClr val="FFE5E9"/>
              </a:gs>
              <a:gs pos="100000">
                <a:srgbClr val="FC0128"/>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41" name="Arc 1054">
            <a:extLst>
              <a:ext uri="{FF2B5EF4-FFF2-40B4-BE49-F238E27FC236}">
                <a16:creationId xmlns:a16="http://schemas.microsoft.com/office/drawing/2014/main" id="{681F9DE5-BA38-0244-A78B-CD69492F4A34}"/>
              </a:ext>
            </a:extLst>
          </p:cNvPr>
          <p:cNvSpPr>
            <a:spLocks/>
          </p:cNvSpPr>
          <p:nvPr/>
        </p:nvSpPr>
        <p:spPr bwMode="auto">
          <a:xfrm rot="-5100000">
            <a:off x="4834731" y="4385470"/>
            <a:ext cx="422275" cy="385762"/>
          </a:xfrm>
          <a:custGeom>
            <a:avLst/>
            <a:gdLst>
              <a:gd name="T0" fmla="*/ 2147483646 w 21684"/>
              <a:gd name="T1" fmla="*/ 0 h 21600"/>
              <a:gd name="T2" fmla="*/ 0 w 21684"/>
              <a:gd name="T3" fmla="*/ 2147483646 h 21600"/>
              <a:gd name="T4" fmla="*/ 2147483646 w 21684"/>
              <a:gd name="T5" fmla="*/ 0 h 21600"/>
              <a:gd name="T6" fmla="*/ 0 60000 65536"/>
              <a:gd name="T7" fmla="*/ 0 60000 65536"/>
              <a:gd name="T8" fmla="*/ 0 60000 65536"/>
            </a:gdLst>
            <a:ahLst/>
            <a:cxnLst>
              <a:cxn ang="T6">
                <a:pos x="T0" y="T1"/>
              </a:cxn>
              <a:cxn ang="T7">
                <a:pos x="T2" y="T3"/>
              </a:cxn>
              <a:cxn ang="T8">
                <a:pos x="T4" y="T5"/>
              </a:cxn>
            </a:cxnLst>
            <a:rect l="0" t="0" r="r" b="b"/>
            <a:pathLst>
              <a:path w="21684" h="21600" fill="none" extrusionOk="0">
                <a:moveTo>
                  <a:pt x="21684" y="0"/>
                </a:moveTo>
                <a:cubicBezTo>
                  <a:pt x="21684" y="11929"/>
                  <a:pt x="12013" y="21600"/>
                  <a:pt x="84" y="21600"/>
                </a:cubicBezTo>
                <a:cubicBezTo>
                  <a:pt x="56" y="21600"/>
                  <a:pt x="28" y="21599"/>
                  <a:pt x="0" y="21599"/>
                </a:cubicBezTo>
              </a:path>
              <a:path w="21684" h="21600" stroke="0" extrusionOk="0">
                <a:moveTo>
                  <a:pt x="21684" y="0"/>
                </a:moveTo>
                <a:cubicBezTo>
                  <a:pt x="21684" y="11929"/>
                  <a:pt x="12013" y="21600"/>
                  <a:pt x="84" y="21600"/>
                </a:cubicBezTo>
                <a:cubicBezTo>
                  <a:pt x="56" y="21600"/>
                  <a:pt x="28" y="21599"/>
                  <a:pt x="0" y="21599"/>
                </a:cubicBezTo>
                <a:lnTo>
                  <a:pt x="84" y="0"/>
                </a:lnTo>
                <a:lnTo>
                  <a:pt x="21684" y="0"/>
                </a:lnTo>
                <a:close/>
              </a:path>
            </a:pathLst>
          </a:custGeom>
          <a:noFill/>
          <a:ln w="12700" cap="rnd">
            <a:solidFill>
              <a:schemeClr val="tx1"/>
            </a:solidFill>
            <a:round/>
            <a:headEnd type="triangl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2" name="Arc 1055">
            <a:extLst>
              <a:ext uri="{FF2B5EF4-FFF2-40B4-BE49-F238E27FC236}">
                <a16:creationId xmlns:a16="http://schemas.microsoft.com/office/drawing/2014/main" id="{94DD887D-2D71-ED41-84C0-29E5FA092121}"/>
              </a:ext>
            </a:extLst>
          </p:cNvPr>
          <p:cNvSpPr>
            <a:spLocks/>
          </p:cNvSpPr>
          <p:nvPr/>
        </p:nvSpPr>
        <p:spPr bwMode="auto">
          <a:xfrm rot="1740000">
            <a:off x="3302000" y="2667000"/>
            <a:ext cx="430213" cy="41116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527" y="21599"/>
                </a:moveTo>
                <a:cubicBezTo>
                  <a:pt x="9626" y="21559"/>
                  <a:pt x="0" y="11900"/>
                  <a:pt x="0" y="0"/>
                </a:cubicBezTo>
              </a:path>
              <a:path w="21600" h="21600" stroke="0" extrusionOk="0">
                <a:moveTo>
                  <a:pt x="21527" y="21599"/>
                </a:moveTo>
                <a:cubicBezTo>
                  <a:pt x="9626" y="21559"/>
                  <a:pt x="0" y="11900"/>
                  <a:pt x="0" y="0"/>
                </a:cubicBezTo>
                <a:lnTo>
                  <a:pt x="21600" y="0"/>
                </a:lnTo>
                <a:lnTo>
                  <a:pt x="21527" y="21599"/>
                </a:lnTo>
                <a:close/>
              </a:path>
            </a:pathLst>
          </a:custGeom>
          <a:noFill/>
          <a:ln w="12700" cap="rnd">
            <a:solidFill>
              <a:schemeClr val="bg1"/>
            </a:solidFill>
            <a:round/>
            <a:headEnd type="triangl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6" name="Rectangle 1056">
            <a:extLst>
              <a:ext uri="{FF2B5EF4-FFF2-40B4-BE49-F238E27FC236}">
                <a16:creationId xmlns:a16="http://schemas.microsoft.com/office/drawing/2014/main" id="{8DBE1965-E775-0C48-8691-BD45590FE172}"/>
              </a:ext>
            </a:extLst>
          </p:cNvPr>
          <p:cNvSpPr>
            <a:spLocks noChangeArrowheads="1"/>
          </p:cNvSpPr>
          <p:nvPr/>
        </p:nvSpPr>
        <p:spPr bwMode="auto">
          <a:xfrm>
            <a:off x="1117600" y="5310188"/>
            <a:ext cx="1685925" cy="8191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To</a:t>
            </a:r>
          </a:p>
          <a:p>
            <a:pPr>
              <a:spcBef>
                <a:spcPct val="0"/>
              </a:spcBef>
              <a:buSzTx/>
              <a:buFontTx/>
              <a:buNone/>
              <a:defRPr/>
            </a:pPr>
            <a:r>
              <a:rPr lang="en-US" altLang="en-US" sz="2400" b="1"/>
              <a:t>Microscope</a:t>
            </a:r>
          </a:p>
        </p:txBody>
      </p:sp>
      <p:sp>
        <p:nvSpPr>
          <p:cNvPr id="17437" name="Line 1057">
            <a:extLst>
              <a:ext uri="{FF2B5EF4-FFF2-40B4-BE49-F238E27FC236}">
                <a16:creationId xmlns:a16="http://schemas.microsoft.com/office/drawing/2014/main" id="{2BCE6F66-686C-5644-8A91-A8543E6AB75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170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0A02AEF-FFBD-9541-945A-91FD032610CD}"/>
              </a:ext>
            </a:extLst>
          </p:cNvPr>
          <p:cNvSpPr>
            <a:spLocks noGrp="1" noChangeArrowheads="1"/>
          </p:cNvSpPr>
          <p:nvPr>
            <p:ph type="title"/>
          </p:nvPr>
        </p:nvSpPr>
        <p:spPr>
          <a:xfrm>
            <a:off x="611188" y="0"/>
            <a:ext cx="7772400" cy="890588"/>
          </a:xfrm>
        </p:spPr>
        <p:txBody>
          <a:bodyPr/>
          <a:lstStyle/>
          <a:p>
            <a:pPr>
              <a:defRPr/>
            </a:pPr>
            <a:r>
              <a:rPr lang="en-US" altLang="en-US"/>
              <a:t>MRC 1024 Scanhead</a:t>
            </a:r>
          </a:p>
        </p:txBody>
      </p:sp>
      <p:sp>
        <p:nvSpPr>
          <p:cNvPr id="36866" name="Freeform 3">
            <a:extLst>
              <a:ext uri="{FF2B5EF4-FFF2-40B4-BE49-F238E27FC236}">
                <a16:creationId xmlns:a16="http://schemas.microsoft.com/office/drawing/2014/main" id="{FF4214C7-871B-FC48-85C8-C4DBB0B88AE0}"/>
              </a:ext>
            </a:extLst>
          </p:cNvPr>
          <p:cNvSpPr>
            <a:spLocks/>
          </p:cNvSpPr>
          <p:nvPr/>
        </p:nvSpPr>
        <p:spPr bwMode="auto">
          <a:xfrm>
            <a:off x="2092325" y="1879600"/>
            <a:ext cx="2289175" cy="4383088"/>
          </a:xfrm>
          <a:custGeom>
            <a:avLst/>
            <a:gdLst>
              <a:gd name="T0" fmla="*/ 2147483646 w 1571"/>
              <a:gd name="T1" fmla="*/ 0 h 2688"/>
              <a:gd name="T2" fmla="*/ 2147483646 w 1571"/>
              <a:gd name="T3" fmla="*/ 2147483646 h 2688"/>
              <a:gd name="T4" fmla="*/ 0 w 1571"/>
              <a:gd name="T5" fmla="*/ 2147483646 h 2688"/>
              <a:gd name="T6" fmla="*/ 0 w 1571"/>
              <a:gd name="T7" fmla="*/ 2147483646 h 2688"/>
              <a:gd name="T8" fmla="*/ 2147483646 w 1571"/>
              <a:gd name="T9" fmla="*/ 2147483646 h 2688"/>
              <a:gd name="T10" fmla="*/ 2147483646 w 1571"/>
              <a:gd name="T11" fmla="*/ 2147483646 h 2688"/>
              <a:gd name="T12" fmla="*/ 2147483646 w 1571"/>
              <a:gd name="T13" fmla="*/ 2147483646 h 26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1" h="2688">
                <a:moveTo>
                  <a:pt x="1570" y="0"/>
                </a:moveTo>
                <a:lnTo>
                  <a:pt x="92" y="164"/>
                </a:lnTo>
                <a:lnTo>
                  <a:pt x="0" y="1040"/>
                </a:lnTo>
                <a:lnTo>
                  <a:pt x="0" y="2220"/>
                </a:lnTo>
                <a:lnTo>
                  <a:pt x="196" y="2687"/>
                </a:lnTo>
                <a:lnTo>
                  <a:pt x="1570" y="2687"/>
                </a:lnTo>
                <a:lnTo>
                  <a:pt x="1570" y="12"/>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6" name="Rectangle 4">
            <a:extLst>
              <a:ext uri="{FF2B5EF4-FFF2-40B4-BE49-F238E27FC236}">
                <a16:creationId xmlns:a16="http://schemas.microsoft.com/office/drawing/2014/main" id="{2268FBE5-978C-1047-82AC-3074F83BCBDF}"/>
              </a:ext>
            </a:extLst>
          </p:cNvPr>
          <p:cNvSpPr>
            <a:spLocks noChangeArrowheads="1"/>
          </p:cNvSpPr>
          <p:nvPr/>
        </p:nvSpPr>
        <p:spPr bwMode="auto">
          <a:xfrm>
            <a:off x="4386263" y="4178300"/>
            <a:ext cx="330200" cy="2524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7" name="Oval 5">
            <a:extLst>
              <a:ext uri="{FF2B5EF4-FFF2-40B4-BE49-F238E27FC236}">
                <a16:creationId xmlns:a16="http://schemas.microsoft.com/office/drawing/2014/main" id="{84BAEF50-08B9-7545-99ED-867FC289F750}"/>
              </a:ext>
            </a:extLst>
          </p:cNvPr>
          <p:cNvSpPr>
            <a:spLocks noChangeArrowheads="1"/>
          </p:cNvSpPr>
          <p:nvPr/>
        </p:nvSpPr>
        <p:spPr bwMode="auto">
          <a:xfrm>
            <a:off x="3662363" y="4024313"/>
            <a:ext cx="558800" cy="5159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8" name="Oval 6">
            <a:extLst>
              <a:ext uri="{FF2B5EF4-FFF2-40B4-BE49-F238E27FC236}">
                <a16:creationId xmlns:a16="http://schemas.microsoft.com/office/drawing/2014/main" id="{45ED44CC-FDAD-E641-97D8-504C0E8FB418}"/>
              </a:ext>
            </a:extLst>
          </p:cNvPr>
          <p:cNvSpPr>
            <a:spLocks noChangeArrowheads="1"/>
          </p:cNvSpPr>
          <p:nvPr/>
        </p:nvSpPr>
        <p:spPr bwMode="auto">
          <a:xfrm>
            <a:off x="2724150" y="3516313"/>
            <a:ext cx="558800" cy="51435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6870" name="Freeform 7">
            <a:extLst>
              <a:ext uri="{FF2B5EF4-FFF2-40B4-BE49-F238E27FC236}">
                <a16:creationId xmlns:a16="http://schemas.microsoft.com/office/drawing/2014/main" id="{DD69D4FC-6F48-784C-8A4E-C2E646EB815C}"/>
              </a:ext>
            </a:extLst>
          </p:cNvPr>
          <p:cNvSpPr>
            <a:spLocks/>
          </p:cNvSpPr>
          <p:nvPr/>
        </p:nvSpPr>
        <p:spPr bwMode="auto">
          <a:xfrm>
            <a:off x="2112963" y="229870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Freeform 8">
            <a:extLst>
              <a:ext uri="{FF2B5EF4-FFF2-40B4-BE49-F238E27FC236}">
                <a16:creationId xmlns:a16="http://schemas.microsoft.com/office/drawing/2014/main" id="{C84E3989-3A07-254B-8842-2D16F3548E0E}"/>
              </a:ext>
            </a:extLst>
          </p:cNvPr>
          <p:cNvSpPr>
            <a:spLocks/>
          </p:cNvSpPr>
          <p:nvPr/>
        </p:nvSpPr>
        <p:spPr bwMode="auto">
          <a:xfrm>
            <a:off x="2589213" y="208915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Freeform 9">
            <a:extLst>
              <a:ext uri="{FF2B5EF4-FFF2-40B4-BE49-F238E27FC236}">
                <a16:creationId xmlns:a16="http://schemas.microsoft.com/office/drawing/2014/main" id="{A7455F9A-5FAA-2C46-902A-E8C5DCB926E8}"/>
              </a:ext>
            </a:extLst>
          </p:cNvPr>
          <p:cNvSpPr>
            <a:spLocks/>
          </p:cNvSpPr>
          <p:nvPr/>
        </p:nvSpPr>
        <p:spPr bwMode="auto">
          <a:xfrm>
            <a:off x="2139950" y="4545013"/>
            <a:ext cx="711200" cy="1203325"/>
          </a:xfrm>
          <a:custGeom>
            <a:avLst/>
            <a:gdLst>
              <a:gd name="T0" fmla="*/ 2147483646 w 489"/>
              <a:gd name="T1" fmla="*/ 0 h 738"/>
              <a:gd name="T2" fmla="*/ 2147483646 w 489"/>
              <a:gd name="T3" fmla="*/ 2147483646 h 738"/>
              <a:gd name="T4" fmla="*/ 2147483646 w 489"/>
              <a:gd name="T5" fmla="*/ 2147483646 h 738"/>
              <a:gd name="T6" fmla="*/ 0 w 489"/>
              <a:gd name="T7" fmla="*/ 2147483646 h 738"/>
              <a:gd name="T8" fmla="*/ 2147483646 w 48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 h="738">
                <a:moveTo>
                  <a:pt x="260" y="0"/>
                </a:moveTo>
                <a:lnTo>
                  <a:pt x="488" y="69"/>
                </a:lnTo>
                <a:lnTo>
                  <a:pt x="225" y="737"/>
                </a:lnTo>
                <a:lnTo>
                  <a:pt x="0" y="645"/>
                </a:lnTo>
                <a:lnTo>
                  <a:pt x="260"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Freeform 10">
            <a:extLst>
              <a:ext uri="{FF2B5EF4-FFF2-40B4-BE49-F238E27FC236}">
                <a16:creationId xmlns:a16="http://schemas.microsoft.com/office/drawing/2014/main" id="{178F85EA-715D-A54D-B2D8-A74D6C9BBCD8}"/>
              </a:ext>
            </a:extLst>
          </p:cNvPr>
          <p:cNvSpPr>
            <a:spLocks/>
          </p:cNvSpPr>
          <p:nvPr/>
        </p:nvSpPr>
        <p:spPr bwMode="auto">
          <a:xfrm>
            <a:off x="2665413" y="2127250"/>
            <a:ext cx="2859087" cy="3697288"/>
          </a:xfrm>
          <a:custGeom>
            <a:avLst/>
            <a:gdLst>
              <a:gd name="T0" fmla="*/ 2147483646 w 1963"/>
              <a:gd name="T1" fmla="*/ 2147483646 h 2267"/>
              <a:gd name="T2" fmla="*/ 2147483646 w 1963"/>
              <a:gd name="T3" fmla="*/ 2147483646 h 2267"/>
              <a:gd name="T4" fmla="*/ 2147483646 w 1963"/>
              <a:gd name="T5" fmla="*/ 2147483646 h 2267"/>
              <a:gd name="T6" fmla="*/ 2147483646 w 1963"/>
              <a:gd name="T7" fmla="*/ 2147483646 h 2267"/>
              <a:gd name="T8" fmla="*/ 2147483646 w 1963"/>
              <a:gd name="T9" fmla="*/ 0 h 2267"/>
              <a:gd name="T10" fmla="*/ 0 w 1963"/>
              <a:gd name="T11" fmla="*/ 2147483646 h 22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3" h="2267">
                <a:moveTo>
                  <a:pt x="1962" y="1320"/>
                </a:moveTo>
                <a:lnTo>
                  <a:pt x="850" y="1320"/>
                </a:lnTo>
                <a:lnTo>
                  <a:pt x="903" y="327"/>
                </a:lnTo>
                <a:lnTo>
                  <a:pt x="183" y="2266"/>
                </a:lnTo>
                <a:lnTo>
                  <a:pt x="693" y="0"/>
                </a:lnTo>
                <a:lnTo>
                  <a:pt x="0" y="1507"/>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Freeform 11">
            <a:extLst>
              <a:ext uri="{FF2B5EF4-FFF2-40B4-BE49-F238E27FC236}">
                <a16:creationId xmlns:a16="http://schemas.microsoft.com/office/drawing/2014/main" id="{CE66475D-1816-A844-A41F-32DF15485F7E}"/>
              </a:ext>
            </a:extLst>
          </p:cNvPr>
          <p:cNvSpPr>
            <a:spLocks/>
          </p:cNvSpPr>
          <p:nvPr/>
        </p:nvSpPr>
        <p:spPr bwMode="auto">
          <a:xfrm>
            <a:off x="2170113" y="3460750"/>
            <a:ext cx="647700" cy="896938"/>
          </a:xfrm>
          <a:custGeom>
            <a:avLst/>
            <a:gdLst>
              <a:gd name="T0" fmla="*/ 2147483646 w 445"/>
              <a:gd name="T1" fmla="*/ 2147483646 h 550"/>
              <a:gd name="T2" fmla="*/ 0 w 445"/>
              <a:gd name="T3" fmla="*/ 2147483646 h 550"/>
              <a:gd name="T4" fmla="*/ 2147483646 w 445"/>
              <a:gd name="T5" fmla="*/ 0 h 550"/>
              <a:gd name="T6" fmla="*/ 0 60000 65536"/>
              <a:gd name="T7" fmla="*/ 0 60000 65536"/>
              <a:gd name="T8" fmla="*/ 0 60000 65536"/>
            </a:gdLst>
            <a:ahLst/>
            <a:cxnLst>
              <a:cxn ang="T6">
                <a:pos x="T0" y="T1"/>
              </a:cxn>
              <a:cxn ang="T7">
                <a:pos x="T2" y="T3"/>
              </a:cxn>
              <a:cxn ang="T8">
                <a:pos x="T4" y="T5"/>
              </a:cxn>
            </a:cxnLst>
            <a:rect l="0" t="0" r="r" b="b"/>
            <a:pathLst>
              <a:path w="445" h="550">
                <a:moveTo>
                  <a:pt x="444" y="549"/>
                </a:moveTo>
                <a:lnTo>
                  <a:pt x="0" y="385"/>
                </a:lnTo>
                <a:lnTo>
                  <a:pt x="91"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Line 12">
            <a:extLst>
              <a:ext uri="{FF2B5EF4-FFF2-40B4-BE49-F238E27FC236}">
                <a16:creationId xmlns:a16="http://schemas.microsoft.com/office/drawing/2014/main" id="{454FEFEB-E3C5-8A40-BDA7-FCCA4F075944}"/>
              </a:ext>
            </a:extLst>
          </p:cNvPr>
          <p:cNvSpPr>
            <a:spLocks noChangeShapeType="1"/>
          </p:cNvSpPr>
          <p:nvPr/>
        </p:nvSpPr>
        <p:spPr bwMode="auto">
          <a:xfrm>
            <a:off x="2136775" y="4000500"/>
            <a:ext cx="28575" cy="215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45" name="Line 13">
            <a:extLst>
              <a:ext uri="{FF2B5EF4-FFF2-40B4-BE49-F238E27FC236}">
                <a16:creationId xmlns:a16="http://schemas.microsoft.com/office/drawing/2014/main" id="{0ED03608-CCCB-374A-BA01-2C3DD8F157FA}"/>
              </a:ext>
            </a:extLst>
          </p:cNvPr>
          <p:cNvSpPr>
            <a:spLocks noChangeShapeType="1"/>
          </p:cNvSpPr>
          <p:nvPr/>
        </p:nvSpPr>
        <p:spPr bwMode="auto">
          <a:xfrm>
            <a:off x="2535238" y="3554413"/>
            <a:ext cx="50800" cy="176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6877" name="Freeform 14">
            <a:extLst>
              <a:ext uri="{FF2B5EF4-FFF2-40B4-BE49-F238E27FC236}">
                <a16:creationId xmlns:a16="http://schemas.microsoft.com/office/drawing/2014/main" id="{7374423A-95EB-F849-900C-10D845FA5970}"/>
              </a:ext>
            </a:extLst>
          </p:cNvPr>
          <p:cNvSpPr>
            <a:spLocks/>
          </p:cNvSpPr>
          <p:nvPr/>
        </p:nvSpPr>
        <p:spPr bwMode="auto">
          <a:xfrm>
            <a:off x="2568575" y="3232150"/>
            <a:ext cx="458788" cy="534988"/>
          </a:xfrm>
          <a:custGeom>
            <a:avLst/>
            <a:gdLst>
              <a:gd name="T0" fmla="*/ 2147483646 w 315"/>
              <a:gd name="T1" fmla="*/ 2147483646 h 328"/>
              <a:gd name="T2" fmla="*/ 0 w 315"/>
              <a:gd name="T3" fmla="*/ 2147483646 h 328"/>
              <a:gd name="T4" fmla="*/ 2147483646 w 315"/>
              <a:gd name="T5" fmla="*/ 0 h 328"/>
              <a:gd name="T6" fmla="*/ 0 60000 65536"/>
              <a:gd name="T7" fmla="*/ 0 60000 65536"/>
              <a:gd name="T8" fmla="*/ 0 60000 65536"/>
            </a:gdLst>
            <a:ahLst/>
            <a:cxnLst>
              <a:cxn ang="T6">
                <a:pos x="T0" y="T1"/>
              </a:cxn>
              <a:cxn ang="T7">
                <a:pos x="T2" y="T3"/>
              </a:cxn>
              <a:cxn ang="T8">
                <a:pos x="T4" y="T5"/>
              </a:cxn>
            </a:cxnLst>
            <a:rect l="0" t="0" r="r" b="b"/>
            <a:pathLst>
              <a:path w="315" h="328">
                <a:moveTo>
                  <a:pt x="314" y="327"/>
                </a:moveTo>
                <a:lnTo>
                  <a:pt x="0" y="257"/>
                </a:lnTo>
                <a:lnTo>
                  <a:pt x="105"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7" name="Rectangle 15">
            <a:extLst>
              <a:ext uri="{FF2B5EF4-FFF2-40B4-BE49-F238E27FC236}">
                <a16:creationId xmlns:a16="http://schemas.microsoft.com/office/drawing/2014/main" id="{ABDA598F-38D4-124E-B8F4-41C85A9E3979}"/>
              </a:ext>
            </a:extLst>
          </p:cNvPr>
          <p:cNvSpPr>
            <a:spLocks noChangeArrowheads="1"/>
          </p:cNvSpPr>
          <p:nvPr/>
        </p:nvSpPr>
        <p:spPr bwMode="auto">
          <a:xfrm>
            <a:off x="5589588" y="4157663"/>
            <a:ext cx="1609725"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From Laser</a:t>
            </a:r>
          </a:p>
        </p:txBody>
      </p:sp>
      <p:sp>
        <p:nvSpPr>
          <p:cNvPr id="18448" name="Rectangle 16">
            <a:extLst>
              <a:ext uri="{FF2B5EF4-FFF2-40B4-BE49-F238E27FC236}">
                <a16:creationId xmlns:a16="http://schemas.microsoft.com/office/drawing/2014/main" id="{4248F31C-AD42-AA4F-999C-C158E4EA4BBD}"/>
              </a:ext>
            </a:extLst>
          </p:cNvPr>
          <p:cNvSpPr>
            <a:spLocks noChangeArrowheads="1"/>
          </p:cNvSpPr>
          <p:nvPr/>
        </p:nvSpPr>
        <p:spPr bwMode="auto">
          <a:xfrm>
            <a:off x="4551363" y="6037263"/>
            <a:ext cx="2527300"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To and from Scope</a:t>
            </a:r>
          </a:p>
        </p:txBody>
      </p:sp>
      <p:sp>
        <p:nvSpPr>
          <p:cNvPr id="18449" name="Line 17">
            <a:extLst>
              <a:ext uri="{FF2B5EF4-FFF2-40B4-BE49-F238E27FC236}">
                <a16:creationId xmlns:a16="http://schemas.microsoft.com/office/drawing/2014/main" id="{1C1BA372-896A-8643-B731-370F58E1E295}"/>
              </a:ext>
            </a:extLst>
          </p:cNvPr>
          <p:cNvSpPr>
            <a:spLocks noChangeShapeType="1"/>
          </p:cNvSpPr>
          <p:nvPr/>
        </p:nvSpPr>
        <p:spPr bwMode="auto">
          <a:xfrm flipV="1">
            <a:off x="3792538" y="4138613"/>
            <a:ext cx="258762" cy="2428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0" name="Line 18">
            <a:extLst>
              <a:ext uri="{FF2B5EF4-FFF2-40B4-BE49-F238E27FC236}">
                <a16:creationId xmlns:a16="http://schemas.microsoft.com/office/drawing/2014/main" id="{1F013274-F606-9D45-A643-C6DF091F0B1B}"/>
              </a:ext>
            </a:extLst>
          </p:cNvPr>
          <p:cNvSpPr>
            <a:spLocks noChangeShapeType="1"/>
          </p:cNvSpPr>
          <p:nvPr/>
        </p:nvSpPr>
        <p:spPr bwMode="auto">
          <a:xfrm flipV="1">
            <a:off x="2860675" y="3740150"/>
            <a:ext cx="314325" cy="88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1" name="Line 19">
            <a:extLst>
              <a:ext uri="{FF2B5EF4-FFF2-40B4-BE49-F238E27FC236}">
                <a16:creationId xmlns:a16="http://schemas.microsoft.com/office/drawing/2014/main" id="{CF0A5B16-9303-F54C-BE71-BC0852BD2CF0}"/>
              </a:ext>
            </a:extLst>
          </p:cNvPr>
          <p:cNvSpPr>
            <a:spLocks noChangeShapeType="1"/>
          </p:cNvSpPr>
          <p:nvPr/>
        </p:nvSpPr>
        <p:spPr bwMode="auto">
          <a:xfrm flipV="1">
            <a:off x="2651125" y="4310063"/>
            <a:ext cx="200025" cy="714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2" name="Rectangle 20">
            <a:extLst>
              <a:ext uri="{FF2B5EF4-FFF2-40B4-BE49-F238E27FC236}">
                <a16:creationId xmlns:a16="http://schemas.microsoft.com/office/drawing/2014/main" id="{7F5BD872-9434-964B-BA15-3D7F10DCBA04}"/>
              </a:ext>
            </a:extLst>
          </p:cNvPr>
          <p:cNvSpPr>
            <a:spLocks noChangeArrowheads="1"/>
          </p:cNvSpPr>
          <p:nvPr/>
        </p:nvSpPr>
        <p:spPr bwMode="auto">
          <a:xfrm>
            <a:off x="2297113" y="25225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3</a:t>
            </a:r>
          </a:p>
        </p:txBody>
      </p:sp>
      <p:sp>
        <p:nvSpPr>
          <p:cNvPr id="18453" name="Rectangle 21">
            <a:extLst>
              <a:ext uri="{FF2B5EF4-FFF2-40B4-BE49-F238E27FC236}">
                <a16:creationId xmlns:a16="http://schemas.microsoft.com/office/drawing/2014/main" id="{AE72C93E-1FB6-1F49-9587-8FB0860CBCCE}"/>
              </a:ext>
            </a:extLst>
          </p:cNvPr>
          <p:cNvSpPr>
            <a:spLocks noChangeArrowheads="1"/>
          </p:cNvSpPr>
          <p:nvPr/>
        </p:nvSpPr>
        <p:spPr bwMode="auto">
          <a:xfrm>
            <a:off x="2811463" y="22939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2</a:t>
            </a:r>
          </a:p>
        </p:txBody>
      </p:sp>
      <p:sp>
        <p:nvSpPr>
          <p:cNvPr id="18454" name="Rectangle 22">
            <a:extLst>
              <a:ext uri="{FF2B5EF4-FFF2-40B4-BE49-F238E27FC236}">
                <a16:creationId xmlns:a16="http://schemas.microsoft.com/office/drawing/2014/main" id="{535B2424-A91E-7D4A-933E-799EF2A8805A}"/>
              </a:ext>
            </a:extLst>
          </p:cNvPr>
          <p:cNvSpPr>
            <a:spLocks noChangeArrowheads="1"/>
          </p:cNvSpPr>
          <p:nvPr/>
        </p:nvSpPr>
        <p:spPr bwMode="auto">
          <a:xfrm>
            <a:off x="2297113" y="49990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1</a:t>
            </a:r>
          </a:p>
        </p:txBody>
      </p:sp>
      <p:sp>
        <p:nvSpPr>
          <p:cNvPr id="18455" name="Rectangle 23">
            <a:extLst>
              <a:ext uri="{FF2B5EF4-FFF2-40B4-BE49-F238E27FC236}">
                <a16:creationId xmlns:a16="http://schemas.microsoft.com/office/drawing/2014/main" id="{214CF9D8-E586-3E40-A0BC-CB525009249B}"/>
              </a:ext>
            </a:extLst>
          </p:cNvPr>
          <p:cNvSpPr>
            <a:spLocks noChangeArrowheads="1"/>
          </p:cNvSpPr>
          <p:nvPr/>
        </p:nvSpPr>
        <p:spPr bwMode="auto">
          <a:xfrm>
            <a:off x="1011238" y="5164138"/>
            <a:ext cx="815975"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
        <p:nvSpPr>
          <p:cNvPr id="18456" name="Line 24">
            <a:extLst>
              <a:ext uri="{FF2B5EF4-FFF2-40B4-BE49-F238E27FC236}">
                <a16:creationId xmlns:a16="http://schemas.microsoft.com/office/drawing/2014/main" id="{1F17AD5C-56F3-7344-AF51-7A3D538AE3CC}"/>
              </a:ext>
            </a:extLst>
          </p:cNvPr>
          <p:cNvSpPr>
            <a:spLocks noChangeShapeType="1"/>
          </p:cNvSpPr>
          <p:nvPr/>
        </p:nvSpPr>
        <p:spPr bwMode="auto">
          <a:xfrm>
            <a:off x="3870325" y="4089400"/>
            <a:ext cx="10477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7" name="Line 25">
            <a:extLst>
              <a:ext uri="{FF2B5EF4-FFF2-40B4-BE49-F238E27FC236}">
                <a16:creationId xmlns:a16="http://schemas.microsoft.com/office/drawing/2014/main" id="{C9EDD4F9-E7AD-E840-8871-4F5B7E983D9F}"/>
              </a:ext>
            </a:extLst>
          </p:cNvPr>
          <p:cNvSpPr>
            <a:spLocks noChangeShapeType="1"/>
          </p:cNvSpPr>
          <p:nvPr/>
        </p:nvSpPr>
        <p:spPr bwMode="auto">
          <a:xfrm>
            <a:off x="4151313" y="4229100"/>
            <a:ext cx="0" cy="101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8" name="Line 26">
            <a:extLst>
              <a:ext uri="{FF2B5EF4-FFF2-40B4-BE49-F238E27FC236}">
                <a16:creationId xmlns:a16="http://schemas.microsoft.com/office/drawing/2014/main" id="{F4C1E49B-009E-8C47-B1D0-88B9DFE2167E}"/>
              </a:ext>
            </a:extLst>
          </p:cNvPr>
          <p:cNvSpPr>
            <a:spLocks noChangeShapeType="1"/>
          </p:cNvSpPr>
          <p:nvPr/>
        </p:nvSpPr>
        <p:spPr bwMode="auto">
          <a:xfrm>
            <a:off x="3036888" y="3613150"/>
            <a:ext cx="8096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9" name="Line 27">
            <a:extLst>
              <a:ext uri="{FF2B5EF4-FFF2-40B4-BE49-F238E27FC236}">
                <a16:creationId xmlns:a16="http://schemas.microsoft.com/office/drawing/2014/main" id="{FE2CBCD9-21C3-D949-855D-7EF78C84F89E}"/>
              </a:ext>
            </a:extLst>
          </p:cNvPr>
          <p:cNvSpPr>
            <a:spLocks noChangeShapeType="1"/>
          </p:cNvSpPr>
          <p:nvPr/>
        </p:nvSpPr>
        <p:spPr bwMode="auto">
          <a:xfrm flipH="1">
            <a:off x="2770188" y="3690938"/>
            <a:ext cx="9525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0" name="Line 28">
            <a:extLst>
              <a:ext uri="{FF2B5EF4-FFF2-40B4-BE49-F238E27FC236}">
                <a16:creationId xmlns:a16="http://schemas.microsoft.com/office/drawing/2014/main" id="{71DDF785-B912-A247-AFFD-17E54D05425F}"/>
              </a:ext>
            </a:extLst>
          </p:cNvPr>
          <p:cNvSpPr>
            <a:spLocks noChangeShapeType="1"/>
          </p:cNvSpPr>
          <p:nvPr/>
        </p:nvSpPr>
        <p:spPr bwMode="auto">
          <a:xfrm>
            <a:off x="3375025" y="5353050"/>
            <a:ext cx="47625" cy="2349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1" name="Line 29">
            <a:extLst>
              <a:ext uri="{FF2B5EF4-FFF2-40B4-BE49-F238E27FC236}">
                <a16:creationId xmlns:a16="http://schemas.microsoft.com/office/drawing/2014/main" id="{2420A8E6-664A-C240-B942-1CBDF4A92EBE}"/>
              </a:ext>
            </a:extLst>
          </p:cNvPr>
          <p:cNvSpPr>
            <a:spLocks noChangeShapeType="1"/>
          </p:cNvSpPr>
          <p:nvPr/>
        </p:nvSpPr>
        <p:spPr bwMode="auto">
          <a:xfrm>
            <a:off x="4137025" y="5526088"/>
            <a:ext cx="85725" cy="193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6893" name="Freeform 30">
            <a:extLst>
              <a:ext uri="{FF2B5EF4-FFF2-40B4-BE49-F238E27FC236}">
                <a16:creationId xmlns:a16="http://schemas.microsoft.com/office/drawing/2014/main" id="{082ACCDF-A8BF-044F-BE16-8CEC5A64E2C4}"/>
              </a:ext>
            </a:extLst>
          </p:cNvPr>
          <p:cNvSpPr>
            <a:spLocks/>
          </p:cNvSpPr>
          <p:nvPr/>
        </p:nvSpPr>
        <p:spPr bwMode="auto">
          <a:xfrm>
            <a:off x="3389313" y="4316413"/>
            <a:ext cx="763587" cy="2174875"/>
          </a:xfrm>
          <a:custGeom>
            <a:avLst/>
            <a:gdLst>
              <a:gd name="T0" fmla="*/ 2147483646 w 524"/>
              <a:gd name="T1" fmla="*/ 0 h 1333"/>
              <a:gd name="T2" fmla="*/ 0 w 524"/>
              <a:gd name="T3" fmla="*/ 2147483646 h 1333"/>
              <a:gd name="T4" fmla="*/ 2147483646 w 524"/>
              <a:gd name="T5" fmla="*/ 2147483646 h 1333"/>
              <a:gd name="T6" fmla="*/ 2147483646 w 524"/>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4" h="1333">
                <a:moveTo>
                  <a:pt x="340" y="0"/>
                </a:moveTo>
                <a:lnTo>
                  <a:pt x="0" y="666"/>
                </a:lnTo>
                <a:lnTo>
                  <a:pt x="523" y="783"/>
                </a:lnTo>
                <a:lnTo>
                  <a:pt x="523" y="133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3" name="Rectangle 31">
            <a:extLst>
              <a:ext uri="{FF2B5EF4-FFF2-40B4-BE49-F238E27FC236}">
                <a16:creationId xmlns:a16="http://schemas.microsoft.com/office/drawing/2014/main" id="{5612EE50-171C-334D-9783-2911018FD8F1}"/>
              </a:ext>
            </a:extLst>
          </p:cNvPr>
          <p:cNvSpPr>
            <a:spLocks noChangeArrowheads="1"/>
          </p:cNvSpPr>
          <p:nvPr/>
        </p:nvSpPr>
        <p:spPr bwMode="auto">
          <a:xfrm>
            <a:off x="4333875" y="5208588"/>
            <a:ext cx="2043113"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Galvanometers</a:t>
            </a:r>
          </a:p>
        </p:txBody>
      </p:sp>
      <p:sp>
        <p:nvSpPr>
          <p:cNvPr id="18464" name="Rectangle 32">
            <a:extLst>
              <a:ext uri="{FF2B5EF4-FFF2-40B4-BE49-F238E27FC236}">
                <a16:creationId xmlns:a16="http://schemas.microsoft.com/office/drawing/2014/main" id="{75EAE968-EB59-C64D-A1D9-240845943483}"/>
              </a:ext>
            </a:extLst>
          </p:cNvPr>
          <p:cNvSpPr>
            <a:spLocks noChangeArrowheads="1"/>
          </p:cNvSpPr>
          <p:nvPr/>
        </p:nvSpPr>
        <p:spPr bwMode="auto">
          <a:xfrm rot="780000">
            <a:off x="2111375" y="3651250"/>
            <a:ext cx="268288"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5" name="Rectangle 33">
            <a:extLst>
              <a:ext uri="{FF2B5EF4-FFF2-40B4-BE49-F238E27FC236}">
                <a16:creationId xmlns:a16="http://schemas.microsoft.com/office/drawing/2014/main" id="{11452FDA-F563-A84C-9E07-4A6490DFD957}"/>
              </a:ext>
            </a:extLst>
          </p:cNvPr>
          <p:cNvSpPr>
            <a:spLocks noChangeArrowheads="1"/>
          </p:cNvSpPr>
          <p:nvPr/>
        </p:nvSpPr>
        <p:spPr bwMode="auto">
          <a:xfrm rot="1080000">
            <a:off x="2532063" y="3359150"/>
            <a:ext cx="266700"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6" name="Rectangle 34">
            <a:extLst>
              <a:ext uri="{FF2B5EF4-FFF2-40B4-BE49-F238E27FC236}">
                <a16:creationId xmlns:a16="http://schemas.microsoft.com/office/drawing/2014/main" id="{9435BE21-C689-C948-A113-97CB84BAFEC6}"/>
              </a:ext>
            </a:extLst>
          </p:cNvPr>
          <p:cNvSpPr>
            <a:spLocks noChangeArrowheads="1"/>
          </p:cNvSpPr>
          <p:nvPr/>
        </p:nvSpPr>
        <p:spPr bwMode="auto">
          <a:xfrm rot="1380000">
            <a:off x="2566988" y="4454525"/>
            <a:ext cx="266700" cy="635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7" name="Rectangle 35">
            <a:extLst>
              <a:ext uri="{FF2B5EF4-FFF2-40B4-BE49-F238E27FC236}">
                <a16:creationId xmlns:a16="http://schemas.microsoft.com/office/drawing/2014/main" id="{12A051A2-0CC0-8C46-A211-353BF1376D8F}"/>
              </a:ext>
            </a:extLst>
          </p:cNvPr>
          <p:cNvSpPr>
            <a:spLocks noChangeArrowheads="1"/>
          </p:cNvSpPr>
          <p:nvPr/>
        </p:nvSpPr>
        <p:spPr bwMode="auto">
          <a:xfrm>
            <a:off x="233363" y="3484563"/>
            <a:ext cx="1379537" cy="9207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a:p>
            <a:pPr>
              <a:lnSpc>
                <a:spcPct val="75000"/>
              </a:lnSpc>
              <a:spcBef>
                <a:spcPct val="0"/>
              </a:spcBef>
              <a:buSzTx/>
              <a:buFontTx/>
              <a:buNone/>
              <a:defRPr/>
            </a:pPr>
            <a:r>
              <a:rPr lang="en-US" altLang="en-US" sz="2400" b="1"/>
              <a:t>Wheels</a:t>
            </a:r>
          </a:p>
        </p:txBody>
      </p:sp>
      <p:sp>
        <p:nvSpPr>
          <p:cNvPr id="36899" name="Arc 36">
            <a:extLst>
              <a:ext uri="{FF2B5EF4-FFF2-40B4-BE49-F238E27FC236}">
                <a16:creationId xmlns:a16="http://schemas.microsoft.com/office/drawing/2014/main" id="{FD687171-B0D1-6947-B4D9-E9429632CB90}"/>
              </a:ext>
            </a:extLst>
          </p:cNvPr>
          <p:cNvSpPr>
            <a:spLocks/>
          </p:cNvSpPr>
          <p:nvPr/>
        </p:nvSpPr>
        <p:spPr bwMode="auto">
          <a:xfrm rot="240000">
            <a:off x="1338263" y="2611438"/>
            <a:ext cx="790575" cy="1004887"/>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6900" name="Group 44">
            <a:extLst>
              <a:ext uri="{FF2B5EF4-FFF2-40B4-BE49-F238E27FC236}">
                <a16:creationId xmlns:a16="http://schemas.microsoft.com/office/drawing/2014/main" id="{EBC3F71A-287A-5244-A593-CCD820B67684}"/>
              </a:ext>
            </a:extLst>
          </p:cNvPr>
          <p:cNvGrpSpPr>
            <a:grpSpLocks/>
          </p:cNvGrpSpPr>
          <p:nvPr/>
        </p:nvGrpSpPr>
        <p:grpSpPr bwMode="auto">
          <a:xfrm>
            <a:off x="530225" y="1485900"/>
            <a:ext cx="915988" cy="900113"/>
            <a:chOff x="1150" y="1067"/>
            <a:chExt cx="629" cy="552"/>
          </a:xfrm>
        </p:grpSpPr>
        <p:sp>
          <p:nvSpPr>
            <p:cNvPr id="18480" name="Oval 37">
              <a:extLst>
                <a:ext uri="{FF2B5EF4-FFF2-40B4-BE49-F238E27FC236}">
                  <a16:creationId xmlns:a16="http://schemas.microsoft.com/office/drawing/2014/main" id="{5B6C2A40-61A3-3B4F-BF61-CAEA9F7F0448}"/>
                </a:ext>
              </a:extLst>
            </p:cNvPr>
            <p:cNvSpPr>
              <a:spLocks noChangeArrowheads="1"/>
            </p:cNvSpPr>
            <p:nvPr/>
          </p:nvSpPr>
          <p:spPr bwMode="auto">
            <a:xfrm>
              <a:off x="1150" y="1067"/>
              <a:ext cx="629" cy="552"/>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1" name="Oval 38">
              <a:extLst>
                <a:ext uri="{FF2B5EF4-FFF2-40B4-BE49-F238E27FC236}">
                  <a16:creationId xmlns:a16="http://schemas.microsoft.com/office/drawing/2014/main" id="{C471CF46-3336-9241-A67F-8A3A8A90DD3A}"/>
                </a:ext>
              </a:extLst>
            </p:cNvPr>
            <p:cNvSpPr>
              <a:spLocks noChangeArrowheads="1"/>
            </p:cNvSpPr>
            <p:nvPr/>
          </p:nvSpPr>
          <p:spPr bwMode="auto">
            <a:xfrm>
              <a:off x="1251" y="1375"/>
              <a:ext cx="76" cy="7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2" name="Oval 39">
              <a:extLst>
                <a:ext uri="{FF2B5EF4-FFF2-40B4-BE49-F238E27FC236}">
                  <a16:creationId xmlns:a16="http://schemas.microsoft.com/office/drawing/2014/main" id="{77BD6CFB-20F6-9043-A6D9-2FE8748BE5AF}"/>
                </a:ext>
              </a:extLst>
            </p:cNvPr>
            <p:cNvSpPr>
              <a:spLocks noChangeArrowheads="1"/>
            </p:cNvSpPr>
            <p:nvPr/>
          </p:nvSpPr>
          <p:spPr bwMode="auto">
            <a:xfrm>
              <a:off x="1278" y="1203"/>
              <a:ext cx="78" cy="78"/>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3" name="Oval 40">
              <a:extLst>
                <a:ext uri="{FF2B5EF4-FFF2-40B4-BE49-F238E27FC236}">
                  <a16:creationId xmlns:a16="http://schemas.microsoft.com/office/drawing/2014/main" id="{C831F678-5D9E-3540-9A8A-6195A57E4C80}"/>
                </a:ext>
              </a:extLst>
            </p:cNvPr>
            <p:cNvSpPr>
              <a:spLocks noChangeArrowheads="1"/>
            </p:cNvSpPr>
            <p:nvPr/>
          </p:nvSpPr>
          <p:spPr bwMode="auto">
            <a:xfrm>
              <a:off x="1443" y="1133"/>
              <a:ext cx="76" cy="78"/>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4" name="Oval 41">
              <a:extLst>
                <a:ext uri="{FF2B5EF4-FFF2-40B4-BE49-F238E27FC236}">
                  <a16:creationId xmlns:a16="http://schemas.microsoft.com/office/drawing/2014/main" id="{E2D25071-3F5C-D741-8945-F58984B77524}"/>
                </a:ext>
              </a:extLst>
            </p:cNvPr>
            <p:cNvSpPr>
              <a:spLocks noChangeArrowheads="1"/>
            </p:cNvSpPr>
            <p:nvPr/>
          </p:nvSpPr>
          <p:spPr bwMode="auto">
            <a:xfrm>
              <a:off x="1600" y="1227"/>
              <a:ext cx="76" cy="7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5" name="Oval 42">
              <a:extLst>
                <a:ext uri="{FF2B5EF4-FFF2-40B4-BE49-F238E27FC236}">
                  <a16:creationId xmlns:a16="http://schemas.microsoft.com/office/drawing/2014/main" id="{BD794DEE-0B74-A34B-8EB4-DF8C99531DCC}"/>
                </a:ext>
              </a:extLst>
            </p:cNvPr>
            <p:cNvSpPr>
              <a:spLocks noChangeArrowheads="1"/>
            </p:cNvSpPr>
            <p:nvPr/>
          </p:nvSpPr>
          <p:spPr bwMode="auto">
            <a:xfrm>
              <a:off x="1608" y="1390"/>
              <a:ext cx="81"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6" name="Oval 43">
              <a:extLst>
                <a:ext uri="{FF2B5EF4-FFF2-40B4-BE49-F238E27FC236}">
                  <a16:creationId xmlns:a16="http://schemas.microsoft.com/office/drawing/2014/main" id="{210FCCCC-9DC6-8D45-8BAD-C2B245EA5571}"/>
                </a:ext>
              </a:extLst>
            </p:cNvPr>
            <p:cNvSpPr>
              <a:spLocks noChangeArrowheads="1"/>
            </p:cNvSpPr>
            <p:nvPr/>
          </p:nvSpPr>
          <p:spPr bwMode="auto">
            <a:xfrm>
              <a:off x="1425" y="1476"/>
              <a:ext cx="82" cy="7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8470" name="Line 45">
            <a:extLst>
              <a:ext uri="{FF2B5EF4-FFF2-40B4-BE49-F238E27FC236}">
                <a16:creationId xmlns:a16="http://schemas.microsoft.com/office/drawing/2014/main" id="{95FCC20B-0A76-9946-9C2A-8A6A404834D0}"/>
              </a:ext>
            </a:extLst>
          </p:cNvPr>
          <p:cNvSpPr>
            <a:spLocks noChangeShapeType="1"/>
          </p:cNvSpPr>
          <p:nvPr/>
        </p:nvSpPr>
        <p:spPr bwMode="auto">
          <a:xfrm>
            <a:off x="3563938" y="2106613"/>
            <a:ext cx="203200"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1" name="Line 46">
            <a:extLst>
              <a:ext uri="{FF2B5EF4-FFF2-40B4-BE49-F238E27FC236}">
                <a16:creationId xmlns:a16="http://schemas.microsoft.com/office/drawing/2014/main" id="{9B772F7D-EDC5-1545-A15E-86CE87D31AC4}"/>
              </a:ext>
            </a:extLst>
          </p:cNvPr>
          <p:cNvSpPr>
            <a:spLocks noChangeShapeType="1"/>
          </p:cNvSpPr>
          <p:nvPr/>
        </p:nvSpPr>
        <p:spPr bwMode="auto">
          <a:xfrm>
            <a:off x="3897313" y="2640013"/>
            <a:ext cx="201612"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2" name="Line 47">
            <a:extLst>
              <a:ext uri="{FF2B5EF4-FFF2-40B4-BE49-F238E27FC236}">
                <a16:creationId xmlns:a16="http://schemas.microsoft.com/office/drawing/2014/main" id="{BAA01BFE-8122-7447-8F4B-D48AD206BA7C}"/>
              </a:ext>
            </a:extLst>
          </p:cNvPr>
          <p:cNvSpPr>
            <a:spLocks noChangeShapeType="1"/>
          </p:cNvSpPr>
          <p:nvPr/>
        </p:nvSpPr>
        <p:spPr bwMode="auto">
          <a:xfrm>
            <a:off x="2840038" y="5842000"/>
            <a:ext cx="20161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3" name="Oval 48">
            <a:extLst>
              <a:ext uri="{FF2B5EF4-FFF2-40B4-BE49-F238E27FC236}">
                <a16:creationId xmlns:a16="http://schemas.microsoft.com/office/drawing/2014/main" id="{2CAC259B-E959-8840-B49D-9D3F64CBF146}"/>
              </a:ext>
            </a:extLst>
          </p:cNvPr>
          <p:cNvSpPr>
            <a:spLocks noChangeArrowheads="1"/>
          </p:cNvSpPr>
          <p:nvPr/>
        </p:nvSpPr>
        <p:spPr bwMode="auto">
          <a:xfrm>
            <a:off x="965200" y="1914525"/>
            <a:ext cx="46038" cy="444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6905" name="Arc 36">
            <a:extLst>
              <a:ext uri="{FF2B5EF4-FFF2-40B4-BE49-F238E27FC236}">
                <a16:creationId xmlns:a16="http://schemas.microsoft.com/office/drawing/2014/main" id="{2667154C-0D9E-2E44-ABAF-6B9105373BB7}"/>
              </a:ext>
            </a:extLst>
          </p:cNvPr>
          <p:cNvSpPr>
            <a:spLocks/>
          </p:cNvSpPr>
          <p:nvPr/>
        </p:nvSpPr>
        <p:spPr bwMode="auto">
          <a:xfrm rot="240000">
            <a:off x="1338263" y="2655888"/>
            <a:ext cx="1338262" cy="688975"/>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06" name="Arc 36">
            <a:extLst>
              <a:ext uri="{FF2B5EF4-FFF2-40B4-BE49-F238E27FC236}">
                <a16:creationId xmlns:a16="http://schemas.microsoft.com/office/drawing/2014/main" id="{098F101E-6299-BF42-8979-2E57F5C30F1A}"/>
              </a:ext>
            </a:extLst>
          </p:cNvPr>
          <p:cNvSpPr>
            <a:spLocks/>
          </p:cNvSpPr>
          <p:nvPr/>
        </p:nvSpPr>
        <p:spPr bwMode="auto">
          <a:xfrm rot="240000">
            <a:off x="1301750" y="2651125"/>
            <a:ext cx="1255713" cy="173831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8476" name="Straight Arrow Connector 2">
            <a:extLst>
              <a:ext uri="{FF2B5EF4-FFF2-40B4-BE49-F238E27FC236}">
                <a16:creationId xmlns:a16="http://schemas.microsoft.com/office/drawing/2014/main" id="{FD5B98C5-65C2-5D47-91CE-64462CAE8A2A}"/>
              </a:ext>
            </a:extLst>
          </p:cNvPr>
          <p:cNvCxnSpPr>
            <a:cxnSpLocks noChangeShapeType="1"/>
          </p:cNvCxnSpPr>
          <p:nvPr/>
        </p:nvCxnSpPr>
        <p:spPr bwMode="auto">
          <a:xfrm flipH="1">
            <a:off x="4179888" y="2522538"/>
            <a:ext cx="1409700" cy="1477962"/>
          </a:xfrm>
          <a:prstGeom prst="straightConnector1">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6908" name="TextBox 7">
            <a:extLst>
              <a:ext uri="{FF2B5EF4-FFF2-40B4-BE49-F238E27FC236}">
                <a16:creationId xmlns:a16="http://schemas.microsoft.com/office/drawing/2014/main" id="{C4660802-3369-9D4D-8FF7-D63F16ADE202}"/>
              </a:ext>
            </a:extLst>
          </p:cNvPr>
          <p:cNvSpPr txBox="1">
            <a:spLocks noChangeArrowheads="1"/>
          </p:cNvSpPr>
          <p:nvPr/>
        </p:nvSpPr>
        <p:spPr bwMode="auto">
          <a:xfrm>
            <a:off x="4716463" y="1271588"/>
            <a:ext cx="4346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This dichroic separates the excitation from the emission signals</a:t>
            </a:r>
          </a:p>
        </p:txBody>
      </p:sp>
      <p:sp>
        <p:nvSpPr>
          <p:cNvPr id="18478" name="Rectangle 23">
            <a:extLst>
              <a:ext uri="{FF2B5EF4-FFF2-40B4-BE49-F238E27FC236}">
                <a16:creationId xmlns:a16="http://schemas.microsoft.com/office/drawing/2014/main" id="{20E0D91A-80E2-7D41-A520-51CB04D5C65A}"/>
              </a:ext>
            </a:extLst>
          </p:cNvPr>
          <p:cNvSpPr>
            <a:spLocks noChangeArrowheads="1"/>
          </p:cNvSpPr>
          <p:nvPr/>
        </p:nvSpPr>
        <p:spPr bwMode="auto">
          <a:xfrm>
            <a:off x="1677988" y="1755775"/>
            <a:ext cx="815975" cy="460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
        <p:nvSpPr>
          <p:cNvPr id="18479" name="Rectangle 23">
            <a:extLst>
              <a:ext uri="{FF2B5EF4-FFF2-40B4-BE49-F238E27FC236}">
                <a16:creationId xmlns:a16="http://schemas.microsoft.com/office/drawing/2014/main" id="{8076D662-175F-064F-B0E6-84884CFAC6AC}"/>
              </a:ext>
            </a:extLst>
          </p:cNvPr>
          <p:cNvSpPr>
            <a:spLocks noChangeArrowheads="1"/>
          </p:cNvSpPr>
          <p:nvPr/>
        </p:nvSpPr>
        <p:spPr bwMode="auto">
          <a:xfrm>
            <a:off x="2633663" y="1647825"/>
            <a:ext cx="815975" cy="4587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Tree>
  </p:cSld>
  <p:clrMapOvr>
    <a:masterClrMapping/>
  </p:clrMapOvr>
  <p:transition advTm="1758"/>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56CACF0-4AD1-F141-B3FC-EB8D3CDB5BB3}"/>
              </a:ext>
            </a:extLst>
          </p:cNvPr>
          <p:cNvSpPr>
            <a:spLocks noGrp="1" noChangeArrowheads="1"/>
          </p:cNvSpPr>
          <p:nvPr>
            <p:ph type="title"/>
          </p:nvPr>
        </p:nvSpPr>
        <p:spPr/>
        <p:txBody>
          <a:bodyPr/>
          <a:lstStyle/>
          <a:p>
            <a:pPr>
              <a:defRPr/>
            </a:pPr>
            <a:r>
              <a:rPr lang="en-US" altLang="en-US"/>
              <a:t>Confocal problems</a:t>
            </a:r>
          </a:p>
        </p:txBody>
      </p:sp>
      <p:sp>
        <p:nvSpPr>
          <p:cNvPr id="19459" name="Rectangle 3">
            <a:extLst>
              <a:ext uri="{FF2B5EF4-FFF2-40B4-BE49-F238E27FC236}">
                <a16:creationId xmlns:a16="http://schemas.microsoft.com/office/drawing/2014/main" id="{AF4C3F14-2358-C446-9A4F-C497B6844469}"/>
              </a:ext>
            </a:extLst>
          </p:cNvPr>
          <p:cNvSpPr>
            <a:spLocks noGrp="1" noChangeArrowheads="1"/>
          </p:cNvSpPr>
          <p:nvPr>
            <p:ph type="body" idx="1"/>
          </p:nvPr>
        </p:nvSpPr>
        <p:spPr/>
        <p:txBody>
          <a:bodyPr/>
          <a:lstStyle/>
          <a:p>
            <a:pPr>
              <a:defRPr/>
            </a:pPr>
            <a:endParaRPr lang="en-US" altLang="en-US"/>
          </a:p>
        </p:txBody>
      </p:sp>
      <p:pic>
        <p:nvPicPr>
          <p:cNvPr id="19460" name="Picture 4">
            <a:extLst>
              <a:ext uri="{FF2B5EF4-FFF2-40B4-BE49-F238E27FC236}">
                <a16:creationId xmlns:a16="http://schemas.microsoft.com/office/drawing/2014/main" id="{C04C6636-E405-FE4E-B46C-8FE12CAB6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1527175"/>
            <a:ext cx="4830762" cy="36226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61" name="Picture 5">
            <a:extLst>
              <a:ext uri="{FF2B5EF4-FFF2-40B4-BE49-F238E27FC236}">
                <a16:creationId xmlns:a16="http://schemas.microsoft.com/office/drawing/2014/main" id="{B0250A86-73E4-9D46-A537-10A532FB9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1433513"/>
            <a:ext cx="3933825" cy="43053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2" name="Text Box 6">
            <a:extLst>
              <a:ext uri="{FF2B5EF4-FFF2-40B4-BE49-F238E27FC236}">
                <a16:creationId xmlns:a16="http://schemas.microsoft.com/office/drawing/2014/main" id="{9D2BEB48-7456-0E4C-8C32-184B49E29C6D}"/>
              </a:ext>
            </a:extLst>
          </p:cNvPr>
          <p:cNvSpPr txBox="1">
            <a:spLocks noChangeArrowheads="1"/>
          </p:cNvSpPr>
          <p:nvPr/>
        </p:nvSpPr>
        <p:spPr bwMode="auto">
          <a:xfrm>
            <a:off x="2270125" y="755650"/>
            <a:ext cx="4400550"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Destroyed optical excitation filters</a:t>
            </a:r>
          </a:p>
        </p:txBody>
      </p:sp>
      <p:sp>
        <p:nvSpPr>
          <p:cNvPr id="19463" name="Line 7">
            <a:extLst>
              <a:ext uri="{FF2B5EF4-FFF2-40B4-BE49-F238E27FC236}">
                <a16:creationId xmlns:a16="http://schemas.microsoft.com/office/drawing/2014/main" id="{BA5BD941-0F81-A448-8265-2ADCEBBF9E51}"/>
              </a:ext>
            </a:extLst>
          </p:cNvPr>
          <p:cNvSpPr>
            <a:spLocks noChangeShapeType="1"/>
          </p:cNvSpPr>
          <p:nvPr/>
        </p:nvSpPr>
        <p:spPr bwMode="auto">
          <a:xfrm>
            <a:off x="5883275" y="1938338"/>
            <a:ext cx="649288" cy="128587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9464" name="Text Box 8">
            <a:extLst>
              <a:ext uri="{FF2B5EF4-FFF2-40B4-BE49-F238E27FC236}">
                <a16:creationId xmlns:a16="http://schemas.microsoft.com/office/drawing/2014/main" id="{1E55249D-F217-7B49-A850-31FE629CDBC3}"/>
              </a:ext>
            </a:extLst>
          </p:cNvPr>
          <p:cNvSpPr txBox="1">
            <a:spLocks noChangeArrowheads="1"/>
          </p:cNvSpPr>
          <p:nvPr/>
        </p:nvSpPr>
        <p:spPr bwMode="auto">
          <a:xfrm>
            <a:off x="5224463" y="1439863"/>
            <a:ext cx="267811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solidFill>
                  <a:srgbClr val="FFFF00"/>
                </a:solidFill>
              </a:rPr>
              <a:t>Hole burned in filter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7351CB95-79FF-DC44-9F2D-39011B7DD306}"/>
              </a:ext>
            </a:extLst>
          </p:cNvPr>
          <p:cNvSpPr>
            <a:spLocks noGrp="1" noChangeArrowheads="1"/>
          </p:cNvSpPr>
          <p:nvPr>
            <p:ph type="body" idx="1"/>
          </p:nvPr>
        </p:nvSpPr>
        <p:spPr/>
        <p:txBody>
          <a:bodyPr/>
          <a:lstStyle/>
          <a:p>
            <a:pPr>
              <a:defRPr/>
            </a:pPr>
            <a:endParaRPr lang="en-US" altLang="en-US"/>
          </a:p>
        </p:txBody>
      </p:sp>
      <p:pic>
        <p:nvPicPr>
          <p:cNvPr id="20483" name="Picture 4">
            <a:extLst>
              <a:ext uri="{FF2B5EF4-FFF2-40B4-BE49-F238E27FC236}">
                <a16:creationId xmlns:a16="http://schemas.microsoft.com/office/drawing/2014/main" id="{4618AA15-3F6A-6E42-88F4-DB1BCC286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98"/>
          <a:stretch>
            <a:fillRect/>
          </a:stretch>
        </p:blipFill>
        <p:spPr bwMode="auto">
          <a:xfrm>
            <a:off x="1204913" y="-41275"/>
            <a:ext cx="7024687" cy="66706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4" name="Text Box 5">
            <a:extLst>
              <a:ext uri="{FF2B5EF4-FFF2-40B4-BE49-F238E27FC236}">
                <a16:creationId xmlns:a16="http://schemas.microsoft.com/office/drawing/2014/main" id="{F0281A77-F7D5-1C41-B9CA-10AEA1AE218C}"/>
              </a:ext>
            </a:extLst>
          </p:cNvPr>
          <p:cNvSpPr txBox="1">
            <a:spLocks noChangeArrowheads="1"/>
          </p:cNvSpPr>
          <p:nvPr/>
        </p:nvSpPr>
        <p:spPr bwMode="auto">
          <a:xfrm>
            <a:off x="5045075" y="662940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
        <p:nvSpPr>
          <p:cNvPr id="20485" name="Rectangle 2">
            <a:extLst>
              <a:ext uri="{FF2B5EF4-FFF2-40B4-BE49-F238E27FC236}">
                <a16:creationId xmlns:a16="http://schemas.microsoft.com/office/drawing/2014/main" id="{54AD3A95-17EE-2B40-AAC1-E40670CF4FF4}"/>
              </a:ext>
            </a:extLst>
          </p:cNvPr>
          <p:cNvSpPr>
            <a:spLocks noGrp="1" noChangeArrowheads="1"/>
          </p:cNvSpPr>
          <p:nvPr>
            <p:ph type="title"/>
          </p:nvPr>
        </p:nvSpPr>
        <p:spPr>
          <a:xfrm>
            <a:off x="0" y="-41275"/>
            <a:ext cx="4068763" cy="590550"/>
          </a:xfrm>
        </p:spPr>
        <p:txBody>
          <a:bodyPr/>
          <a:lstStyle/>
          <a:p>
            <a:pPr>
              <a:defRPr/>
            </a:pPr>
            <a:r>
              <a:rPr lang="en-US" altLang="en-US"/>
              <a:t>Zeiss 710 system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a:extLst>
              <a:ext uri="{FF2B5EF4-FFF2-40B4-BE49-F238E27FC236}">
                <a16:creationId xmlns:a16="http://schemas.microsoft.com/office/drawing/2014/main" id="{59864F1A-7921-D845-BE92-4C7088A7D0E5}"/>
              </a:ext>
            </a:extLst>
          </p:cNvPr>
          <p:cNvSpPr>
            <a:spLocks noGrp="1" noChangeArrowheads="1"/>
          </p:cNvSpPr>
          <p:nvPr>
            <p:ph type="title"/>
          </p:nvPr>
        </p:nvSpPr>
        <p:spPr>
          <a:xfrm>
            <a:off x="704850" y="0"/>
            <a:ext cx="7772400" cy="911225"/>
          </a:xfrm>
        </p:spPr>
        <p:txBody>
          <a:bodyPr/>
          <a:lstStyle/>
          <a:p>
            <a:pPr>
              <a:defRPr/>
            </a:pPr>
            <a:r>
              <a:rPr lang="en-US" altLang="en-US"/>
              <a:t>Learning Objectives</a:t>
            </a:r>
          </a:p>
        </p:txBody>
      </p:sp>
      <p:sp>
        <p:nvSpPr>
          <p:cNvPr id="3075" name="Rectangle 1028">
            <a:extLst>
              <a:ext uri="{FF2B5EF4-FFF2-40B4-BE49-F238E27FC236}">
                <a16:creationId xmlns:a16="http://schemas.microsoft.com/office/drawing/2014/main" id="{491498C9-EB8E-9341-8FAB-CD75BF377DD3}"/>
              </a:ext>
            </a:extLst>
          </p:cNvPr>
          <p:cNvSpPr>
            <a:spLocks noGrp="1" noChangeArrowheads="1"/>
          </p:cNvSpPr>
          <p:nvPr>
            <p:ph type="body" idx="1"/>
          </p:nvPr>
        </p:nvSpPr>
        <p:spPr>
          <a:xfrm>
            <a:off x="523875" y="1778000"/>
            <a:ext cx="8259763" cy="4114800"/>
          </a:xfrm>
        </p:spPr>
        <p:txBody>
          <a:bodyPr/>
          <a:lstStyle/>
          <a:p>
            <a:pPr>
              <a:buFontTx/>
              <a:buNone/>
              <a:defRPr/>
            </a:pPr>
            <a:r>
              <a:rPr lang="en-US" altLang="en-US" b="1"/>
              <a:t>Understand</a:t>
            </a:r>
            <a:r>
              <a:rPr lang="en-US" altLang="en-US"/>
              <a:t>:</a:t>
            </a:r>
          </a:p>
          <a:p>
            <a:pPr>
              <a:defRPr/>
            </a:pPr>
            <a:r>
              <a:rPr lang="en-US" altLang="en-US"/>
              <a:t>Components of a confocal microscope system</a:t>
            </a:r>
          </a:p>
          <a:p>
            <a:pPr>
              <a:defRPr/>
            </a:pPr>
            <a:r>
              <a:rPr lang="en-US" altLang="en-US"/>
              <a:t>Optical pathways used in systems</a:t>
            </a:r>
          </a:p>
          <a:p>
            <a:pPr>
              <a:defRPr/>
            </a:pPr>
            <a:r>
              <a:rPr lang="en-US" altLang="en-US"/>
              <a:t>Optical resolution - Airy disks</a:t>
            </a:r>
          </a:p>
          <a:p>
            <a:pPr>
              <a:defRPr/>
            </a:pPr>
            <a:r>
              <a:rPr lang="en-US" altLang="en-US"/>
              <a:t>Reflected light/backscatter imaging</a:t>
            </a:r>
          </a:p>
          <a:p>
            <a:pPr>
              <a:defRPr/>
            </a:pPr>
            <a:endParaRPr lang="en-US" altLang="en-US"/>
          </a:p>
        </p:txBody>
      </p:sp>
      <p:sp>
        <p:nvSpPr>
          <p:cNvPr id="3076" name="Line 1029">
            <a:extLst>
              <a:ext uri="{FF2B5EF4-FFF2-40B4-BE49-F238E27FC236}">
                <a16:creationId xmlns:a16="http://schemas.microsoft.com/office/drawing/2014/main" id="{94A32B57-7B88-F644-B13C-B80EDC4DE586}"/>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BD62C2C-2E22-AB46-88D9-F3BE73573E99}"/>
              </a:ext>
            </a:extLst>
          </p:cNvPr>
          <p:cNvSpPr>
            <a:spLocks noGrp="1" noChangeArrowheads="1"/>
          </p:cNvSpPr>
          <p:nvPr>
            <p:ph type="title"/>
          </p:nvPr>
        </p:nvSpPr>
        <p:spPr/>
        <p:txBody>
          <a:bodyPr/>
          <a:lstStyle/>
          <a:p>
            <a:pPr>
              <a:defRPr/>
            </a:pPr>
            <a:r>
              <a:rPr lang="en-US" altLang="en-US"/>
              <a:t>Zeiss 710</a:t>
            </a:r>
          </a:p>
        </p:txBody>
      </p:sp>
      <p:sp>
        <p:nvSpPr>
          <p:cNvPr id="21507" name="Rectangle 3">
            <a:extLst>
              <a:ext uri="{FF2B5EF4-FFF2-40B4-BE49-F238E27FC236}">
                <a16:creationId xmlns:a16="http://schemas.microsoft.com/office/drawing/2014/main" id="{94F4251B-1424-614E-8E45-3E3436682E11}"/>
              </a:ext>
            </a:extLst>
          </p:cNvPr>
          <p:cNvSpPr>
            <a:spLocks noGrp="1" noChangeArrowheads="1"/>
          </p:cNvSpPr>
          <p:nvPr>
            <p:ph type="body" idx="1"/>
          </p:nvPr>
        </p:nvSpPr>
        <p:spPr/>
        <p:txBody>
          <a:bodyPr/>
          <a:lstStyle/>
          <a:p>
            <a:pPr>
              <a:defRPr/>
            </a:pPr>
            <a:endParaRPr lang="en-US" altLang="en-US"/>
          </a:p>
        </p:txBody>
      </p:sp>
      <p:pic>
        <p:nvPicPr>
          <p:cNvPr id="21508" name="Picture 4">
            <a:extLst>
              <a:ext uri="{FF2B5EF4-FFF2-40B4-BE49-F238E27FC236}">
                <a16:creationId xmlns:a16="http://schemas.microsoft.com/office/drawing/2014/main" id="{F74C3A80-4B25-424F-ACB8-8E3309386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51"/>
          <a:stretch>
            <a:fillRect/>
          </a:stretch>
        </p:blipFill>
        <p:spPr bwMode="auto">
          <a:xfrm>
            <a:off x="822325" y="571500"/>
            <a:ext cx="6392863" cy="60944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09" name="Text Box 6">
            <a:extLst>
              <a:ext uri="{FF2B5EF4-FFF2-40B4-BE49-F238E27FC236}">
                <a16:creationId xmlns:a16="http://schemas.microsoft.com/office/drawing/2014/main" id="{1F8E6A86-C897-B645-AAF5-D8526CE766CD}"/>
              </a:ext>
            </a:extLst>
          </p:cNvPr>
          <p:cNvSpPr txBox="1">
            <a:spLocks noChangeArrowheads="1"/>
          </p:cNvSpPr>
          <p:nvPr/>
        </p:nvSpPr>
        <p:spPr bwMode="auto">
          <a:xfrm>
            <a:off x="7292975" y="629285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966C99C-6CBD-9F4C-8D7A-3DCBA91427DA}"/>
              </a:ext>
            </a:extLst>
          </p:cNvPr>
          <p:cNvSpPr>
            <a:spLocks noGrp="1"/>
          </p:cNvSpPr>
          <p:nvPr>
            <p:ph type="title"/>
          </p:nvPr>
        </p:nvSpPr>
        <p:spPr/>
        <p:txBody>
          <a:bodyPr/>
          <a:lstStyle/>
          <a:p>
            <a:pPr>
              <a:defRPr/>
            </a:pPr>
            <a:r>
              <a:rPr lang="en-US" altLang="en-US" dirty="0"/>
              <a:t>Complex optical pathways</a:t>
            </a:r>
          </a:p>
        </p:txBody>
      </p:sp>
      <p:sp>
        <p:nvSpPr>
          <p:cNvPr id="22531" name="Content Placeholder 2">
            <a:extLst>
              <a:ext uri="{FF2B5EF4-FFF2-40B4-BE49-F238E27FC236}">
                <a16:creationId xmlns:a16="http://schemas.microsoft.com/office/drawing/2014/main" id="{9BD64E1C-2F41-B04C-AE31-71B4B9922717}"/>
              </a:ext>
            </a:extLst>
          </p:cNvPr>
          <p:cNvSpPr>
            <a:spLocks noGrp="1"/>
          </p:cNvSpPr>
          <p:nvPr>
            <p:ph idx="1"/>
          </p:nvPr>
        </p:nvSpPr>
        <p:spPr>
          <a:xfrm>
            <a:off x="685800" y="5832475"/>
            <a:ext cx="7772400" cy="488950"/>
          </a:xfrm>
        </p:spPr>
        <p:txBody>
          <a:bodyPr/>
          <a:lstStyle/>
          <a:p>
            <a:pPr marL="0" indent="0">
              <a:buFontTx/>
              <a:buNone/>
              <a:defRPr/>
            </a:pPr>
            <a:r>
              <a:rPr lang="en-US" altLang="en-US" sz="2400" dirty="0" err="1"/>
              <a:t>BioRads</a:t>
            </a:r>
            <a:r>
              <a:rPr lang="en-US" altLang="en-US" sz="2400" dirty="0"/>
              <a:t> “</a:t>
            </a:r>
            <a:r>
              <a:rPr lang="en-US" altLang="en-US" sz="2400" dirty="0" err="1"/>
              <a:t>Twingate</a:t>
            </a:r>
            <a:r>
              <a:rPr lang="en-US" altLang="en-US" sz="2400" dirty="0"/>
              <a:t>” beam splitters from early 1990s</a:t>
            </a:r>
          </a:p>
        </p:txBody>
      </p:sp>
      <p:pic>
        <p:nvPicPr>
          <p:cNvPr id="45059" name="Picture 60" descr="DSC00034(50)">
            <a:extLst>
              <a:ext uri="{FF2B5EF4-FFF2-40B4-BE49-F238E27FC236}">
                <a16:creationId xmlns:a16="http://schemas.microsoft.com/office/drawing/2014/main" id="{9C85C08F-3205-B349-B49D-A1C0E145F4E1}"/>
              </a:ext>
            </a:extLst>
          </p:cNvPr>
          <p:cNvPicPr>
            <a:picLocks noChangeAspect="1" noChangeArrowheads="1"/>
          </p:cNvPicPr>
          <p:nvPr/>
        </p:nvPicPr>
        <p:blipFill>
          <a:blip r:embed="rId3">
            <a:lum bright="24000" contrast="-20000"/>
            <a:extLst>
              <a:ext uri="{28A0092B-C50C-407E-A947-70E740481C1C}">
                <a14:useLocalDpi xmlns:a14="http://schemas.microsoft.com/office/drawing/2010/main" val="0"/>
              </a:ext>
            </a:extLst>
          </a:blip>
          <a:srcRect l="39294" t="43408" b="19943"/>
          <a:stretch>
            <a:fillRect/>
          </a:stretch>
        </p:blipFill>
        <p:spPr bwMode="auto">
          <a:xfrm>
            <a:off x="1700213" y="795338"/>
            <a:ext cx="54292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DB8BF30-B7C8-8442-81B6-56DDB1675393}"/>
              </a:ext>
            </a:extLst>
          </p:cNvPr>
          <p:cNvSpPr>
            <a:spLocks noGrp="1" noChangeArrowheads="1"/>
          </p:cNvSpPr>
          <p:nvPr>
            <p:ph type="title"/>
          </p:nvPr>
        </p:nvSpPr>
        <p:spPr/>
        <p:txBody>
          <a:bodyPr/>
          <a:lstStyle/>
          <a:p>
            <a:pPr>
              <a:defRPr/>
            </a:pPr>
            <a:r>
              <a:rPr lang="en-US" altLang="en-US"/>
              <a:t>Zeiss 710</a:t>
            </a:r>
          </a:p>
        </p:txBody>
      </p:sp>
      <p:sp>
        <p:nvSpPr>
          <p:cNvPr id="23555" name="Rectangle 3">
            <a:extLst>
              <a:ext uri="{FF2B5EF4-FFF2-40B4-BE49-F238E27FC236}">
                <a16:creationId xmlns:a16="http://schemas.microsoft.com/office/drawing/2014/main" id="{8D889BFC-AF1E-8045-BDE1-AE8DCC9DAB94}"/>
              </a:ext>
            </a:extLst>
          </p:cNvPr>
          <p:cNvSpPr>
            <a:spLocks noGrp="1" noChangeArrowheads="1"/>
          </p:cNvSpPr>
          <p:nvPr>
            <p:ph type="body" idx="1"/>
          </p:nvPr>
        </p:nvSpPr>
        <p:spPr/>
        <p:txBody>
          <a:bodyPr/>
          <a:lstStyle/>
          <a:p>
            <a:pPr>
              <a:defRPr/>
            </a:pPr>
            <a:endParaRPr lang="en-US" altLang="en-US"/>
          </a:p>
        </p:txBody>
      </p:sp>
      <p:pic>
        <p:nvPicPr>
          <p:cNvPr id="23556" name="Picture 4">
            <a:extLst>
              <a:ext uri="{FF2B5EF4-FFF2-40B4-BE49-F238E27FC236}">
                <a16:creationId xmlns:a16="http://schemas.microsoft.com/office/drawing/2014/main" id="{A6AE4342-0FFE-B24A-ABCF-D52EBC9A5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777875"/>
            <a:ext cx="5881688" cy="57213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7" name="Text Box 5">
            <a:extLst>
              <a:ext uri="{FF2B5EF4-FFF2-40B4-BE49-F238E27FC236}">
                <a16:creationId xmlns:a16="http://schemas.microsoft.com/office/drawing/2014/main" id="{373EC6C7-7761-0841-9CB6-B4A7CF3E8AB1}"/>
              </a:ext>
            </a:extLst>
          </p:cNvPr>
          <p:cNvSpPr txBox="1">
            <a:spLocks noChangeArrowheads="1"/>
          </p:cNvSpPr>
          <p:nvPr/>
        </p:nvSpPr>
        <p:spPr bwMode="auto">
          <a:xfrm>
            <a:off x="7292975" y="629285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1C9F606-4CF2-4D4B-A2E1-40F93CFB9E53}"/>
              </a:ext>
            </a:extLst>
          </p:cNvPr>
          <p:cNvSpPr>
            <a:spLocks noGrp="1"/>
          </p:cNvSpPr>
          <p:nvPr>
            <p:ph type="title"/>
          </p:nvPr>
        </p:nvSpPr>
        <p:spPr/>
        <p:txBody>
          <a:bodyPr/>
          <a:lstStyle/>
          <a:p>
            <a:pPr>
              <a:defRPr/>
            </a:pPr>
            <a:r>
              <a:rPr lang="en-US" altLang="en-US"/>
              <a:t>Zeiss 710 spectral system</a:t>
            </a:r>
          </a:p>
        </p:txBody>
      </p:sp>
      <p:sp>
        <p:nvSpPr>
          <p:cNvPr id="24579" name="Content Placeholder 2">
            <a:extLst>
              <a:ext uri="{FF2B5EF4-FFF2-40B4-BE49-F238E27FC236}">
                <a16:creationId xmlns:a16="http://schemas.microsoft.com/office/drawing/2014/main" id="{6D1770FE-E598-BB4A-B520-AD576503AB48}"/>
              </a:ext>
            </a:extLst>
          </p:cNvPr>
          <p:cNvSpPr>
            <a:spLocks noGrp="1"/>
          </p:cNvSpPr>
          <p:nvPr>
            <p:ph idx="1"/>
          </p:nvPr>
        </p:nvSpPr>
        <p:spPr/>
        <p:txBody>
          <a:bodyPr/>
          <a:lstStyle/>
          <a:p>
            <a:pPr>
              <a:defRPr/>
            </a:pPr>
            <a:endParaRPr lang="en-US" altLang="en-US"/>
          </a:p>
        </p:txBody>
      </p:sp>
      <p:sp>
        <p:nvSpPr>
          <p:cNvPr id="49155" name="TextBox 3">
            <a:extLst>
              <a:ext uri="{FF2B5EF4-FFF2-40B4-BE49-F238E27FC236}">
                <a16:creationId xmlns:a16="http://schemas.microsoft.com/office/drawing/2014/main" id="{BE9EA32D-6D4C-3843-BCF1-E59E1968B740}"/>
              </a:ext>
            </a:extLst>
          </p:cNvPr>
          <p:cNvSpPr txBox="1">
            <a:spLocks noChangeArrowheads="1"/>
          </p:cNvSpPr>
          <p:nvPr/>
        </p:nvSpPr>
        <p:spPr bwMode="auto">
          <a:xfrm>
            <a:off x="3884613" y="6294438"/>
            <a:ext cx="491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00FF"/>
                </a:solidFill>
              </a:rPr>
              <a:t>http://zeiss-campus.magnet.fsu.edu/tutorials/spectralimaging/quasar34ch/index.html</a:t>
            </a:r>
          </a:p>
        </p:txBody>
      </p:sp>
      <p:pic>
        <p:nvPicPr>
          <p:cNvPr id="24581" name="Picture 2">
            <a:extLst>
              <a:ext uri="{FF2B5EF4-FFF2-40B4-BE49-F238E27FC236}">
                <a16:creationId xmlns:a16="http://schemas.microsoft.com/office/drawing/2014/main" id="{8A79F3FF-C40E-C14D-8A60-72BF47517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728663"/>
            <a:ext cx="5586413" cy="55657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785F93A-34AD-764F-8707-643ADB733CDC}"/>
              </a:ext>
            </a:extLst>
          </p:cNvPr>
          <p:cNvSpPr>
            <a:spLocks noGrp="1"/>
          </p:cNvSpPr>
          <p:nvPr>
            <p:ph type="title"/>
          </p:nvPr>
        </p:nvSpPr>
        <p:spPr/>
        <p:txBody>
          <a:bodyPr/>
          <a:lstStyle/>
          <a:p>
            <a:pPr>
              <a:defRPr/>
            </a:pPr>
            <a:r>
              <a:rPr lang="en-US" altLang="en-US"/>
              <a:t>Zeiss 710 spectral system</a:t>
            </a:r>
          </a:p>
        </p:txBody>
      </p:sp>
      <p:sp>
        <p:nvSpPr>
          <p:cNvPr id="25603" name="Content Placeholder 2">
            <a:extLst>
              <a:ext uri="{FF2B5EF4-FFF2-40B4-BE49-F238E27FC236}">
                <a16:creationId xmlns:a16="http://schemas.microsoft.com/office/drawing/2014/main" id="{A5ABFB96-8CC8-2F4F-8304-1A862F26F490}"/>
              </a:ext>
            </a:extLst>
          </p:cNvPr>
          <p:cNvSpPr>
            <a:spLocks noGrp="1"/>
          </p:cNvSpPr>
          <p:nvPr>
            <p:ph idx="1"/>
          </p:nvPr>
        </p:nvSpPr>
        <p:spPr/>
        <p:txBody>
          <a:bodyPr/>
          <a:lstStyle/>
          <a:p>
            <a:pPr>
              <a:defRPr/>
            </a:pPr>
            <a:endParaRPr lang="en-US" altLang="en-US"/>
          </a:p>
        </p:txBody>
      </p:sp>
      <p:pic>
        <p:nvPicPr>
          <p:cNvPr id="25604" name="Picture 2">
            <a:extLst>
              <a:ext uri="{FF2B5EF4-FFF2-40B4-BE49-F238E27FC236}">
                <a16:creationId xmlns:a16="http://schemas.microsoft.com/office/drawing/2014/main" id="{E1380358-50EC-664E-B619-65ACB0506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270000"/>
            <a:ext cx="4410075" cy="44418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5" name="Picture 3">
            <a:extLst>
              <a:ext uri="{FF2B5EF4-FFF2-40B4-BE49-F238E27FC236}">
                <a16:creationId xmlns:a16="http://schemas.microsoft.com/office/drawing/2014/main" id="{D841F77D-4DC8-B449-B586-BFB43C37A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1270000"/>
            <a:ext cx="4475163" cy="44418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05" name="TextBox 5">
            <a:extLst>
              <a:ext uri="{FF2B5EF4-FFF2-40B4-BE49-F238E27FC236}">
                <a16:creationId xmlns:a16="http://schemas.microsoft.com/office/drawing/2014/main" id="{F3796464-7918-F84E-9105-D962AC8C636A}"/>
              </a:ext>
            </a:extLst>
          </p:cNvPr>
          <p:cNvSpPr txBox="1">
            <a:spLocks noChangeArrowheads="1"/>
          </p:cNvSpPr>
          <p:nvPr/>
        </p:nvSpPr>
        <p:spPr bwMode="auto">
          <a:xfrm>
            <a:off x="3490913" y="6294438"/>
            <a:ext cx="570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00FF"/>
                </a:solidFill>
              </a:rPr>
              <a:t>Images from: http://zeiss-campus.magnet.fsu.edu/tutorials/spectralimaging/quasar34ch/index.html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CDFAFF1-DE80-074F-96B4-5538C9ACB07F}"/>
              </a:ext>
            </a:extLst>
          </p:cNvPr>
          <p:cNvSpPr>
            <a:spLocks noChangeArrowheads="1"/>
          </p:cNvSpPr>
          <p:nvPr/>
        </p:nvSpPr>
        <p:spPr bwMode="auto">
          <a:xfrm>
            <a:off x="228600" y="6019800"/>
            <a:ext cx="58023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100" b="1">
                <a:solidFill>
                  <a:schemeClr val="tx2"/>
                </a:solidFill>
                <a:latin typeface="Arial" charset="0"/>
              </a:rPr>
              <a:t>Zeiss LSM 5 </a:t>
            </a:r>
            <a:r>
              <a:rPr lang="en-US" altLang="en-US" sz="2100" b="1" i="1">
                <a:solidFill>
                  <a:schemeClr val="tx2"/>
                </a:solidFill>
                <a:latin typeface="Arial" charset="0"/>
              </a:rPr>
              <a:t>LIVE</a:t>
            </a:r>
          </a:p>
          <a:p>
            <a:pPr>
              <a:spcBef>
                <a:spcPct val="0"/>
              </a:spcBef>
              <a:buSzTx/>
              <a:buFontTx/>
              <a:buNone/>
              <a:defRPr/>
            </a:pPr>
            <a:r>
              <a:rPr lang="en-US" altLang="en-US" sz="1900" i="1">
                <a:solidFill>
                  <a:schemeClr val="tx2"/>
                </a:solidFill>
                <a:latin typeface="Arial" charset="0"/>
              </a:rPr>
              <a:t>A new system concept of optics and electronics</a:t>
            </a:r>
          </a:p>
        </p:txBody>
      </p:sp>
      <p:pic>
        <p:nvPicPr>
          <p:cNvPr id="26627" name="Picture 12" descr="npo000016">
            <a:extLst>
              <a:ext uri="{FF2B5EF4-FFF2-40B4-BE49-F238E27FC236}">
                <a16:creationId xmlns:a16="http://schemas.microsoft.com/office/drawing/2014/main" id="{896F81DB-3820-0345-B109-75D13C199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01738"/>
            <a:ext cx="4389438" cy="445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8" name="Rectangle 4">
            <a:extLst>
              <a:ext uri="{FF2B5EF4-FFF2-40B4-BE49-F238E27FC236}">
                <a16:creationId xmlns:a16="http://schemas.microsoft.com/office/drawing/2014/main" id="{20001156-8DFA-3449-B86E-B296560E2863}"/>
              </a:ext>
            </a:extLst>
          </p:cNvPr>
          <p:cNvSpPr>
            <a:spLocks noGrp="1" noChangeArrowheads="1"/>
          </p:cNvSpPr>
          <p:nvPr>
            <p:ph type="title"/>
          </p:nvPr>
        </p:nvSpPr>
        <p:spPr>
          <a:xfrm>
            <a:off x="696913" y="-123825"/>
            <a:ext cx="7772400" cy="1143000"/>
          </a:xfrm>
        </p:spPr>
        <p:txBody>
          <a:bodyPr/>
          <a:lstStyle/>
          <a:p>
            <a:pPr>
              <a:defRPr/>
            </a:pPr>
            <a:r>
              <a:rPr lang="en-US" altLang="en-US"/>
              <a:t>Spectral CLSM (Zeiss)</a:t>
            </a:r>
          </a:p>
        </p:txBody>
      </p:sp>
      <p:sp>
        <p:nvSpPr>
          <p:cNvPr id="26629" name="Line 5">
            <a:extLst>
              <a:ext uri="{FF2B5EF4-FFF2-40B4-BE49-F238E27FC236}">
                <a16:creationId xmlns:a16="http://schemas.microsoft.com/office/drawing/2014/main" id="{D4A26276-A4E5-ED43-9A24-3E518C8541F3}"/>
              </a:ext>
            </a:extLst>
          </p:cNvPr>
          <p:cNvSpPr>
            <a:spLocks noChangeShapeType="1"/>
          </p:cNvSpPr>
          <p:nvPr/>
        </p:nvSpPr>
        <p:spPr bwMode="auto">
          <a:xfrm>
            <a:off x="3962400" y="3810000"/>
            <a:ext cx="2743200" cy="198120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0" name="Text Box 6">
            <a:extLst>
              <a:ext uri="{FF2B5EF4-FFF2-40B4-BE49-F238E27FC236}">
                <a16:creationId xmlns:a16="http://schemas.microsoft.com/office/drawing/2014/main" id="{60E9AFF4-F4D2-A04D-8B7C-9325F61E2F41}"/>
              </a:ext>
            </a:extLst>
          </p:cNvPr>
          <p:cNvSpPr txBox="1">
            <a:spLocks noChangeArrowheads="1"/>
          </p:cNvSpPr>
          <p:nvPr/>
        </p:nvSpPr>
        <p:spPr bwMode="auto">
          <a:xfrm>
            <a:off x="6172200" y="5867400"/>
            <a:ext cx="2443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2400"/>
              <a:t>Dispersion grating</a:t>
            </a:r>
          </a:p>
        </p:txBody>
      </p:sp>
      <p:sp>
        <p:nvSpPr>
          <p:cNvPr id="26631" name="Line 7">
            <a:extLst>
              <a:ext uri="{FF2B5EF4-FFF2-40B4-BE49-F238E27FC236}">
                <a16:creationId xmlns:a16="http://schemas.microsoft.com/office/drawing/2014/main" id="{A7D167CF-061E-AC43-BBBC-728F3D130D62}"/>
              </a:ext>
            </a:extLst>
          </p:cNvPr>
          <p:cNvSpPr>
            <a:spLocks noChangeShapeType="1"/>
          </p:cNvSpPr>
          <p:nvPr/>
        </p:nvSpPr>
        <p:spPr bwMode="auto">
          <a:xfrm flipV="1">
            <a:off x="4572000" y="2209800"/>
            <a:ext cx="2057400" cy="121920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2" name="Text Box 8">
            <a:extLst>
              <a:ext uri="{FF2B5EF4-FFF2-40B4-BE49-F238E27FC236}">
                <a16:creationId xmlns:a16="http://schemas.microsoft.com/office/drawing/2014/main" id="{6E82C961-B87F-7246-8BB1-787D66912198}"/>
              </a:ext>
            </a:extLst>
          </p:cNvPr>
          <p:cNvSpPr txBox="1">
            <a:spLocks noChangeArrowheads="1"/>
          </p:cNvSpPr>
          <p:nvPr/>
        </p:nvSpPr>
        <p:spPr bwMode="auto">
          <a:xfrm>
            <a:off x="6689725" y="1946275"/>
            <a:ext cx="2290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2400"/>
              <a:t>Multianode PMT</a:t>
            </a:r>
          </a:p>
        </p:txBody>
      </p:sp>
      <p:sp>
        <p:nvSpPr>
          <p:cNvPr id="26633" name="Line 9">
            <a:extLst>
              <a:ext uri="{FF2B5EF4-FFF2-40B4-BE49-F238E27FC236}">
                <a16:creationId xmlns:a16="http://schemas.microsoft.com/office/drawing/2014/main" id="{1B82C908-84C2-0F4C-8518-EBCDEADD47C1}"/>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4" name="Text Box 10">
            <a:extLst>
              <a:ext uri="{FF2B5EF4-FFF2-40B4-BE49-F238E27FC236}">
                <a16:creationId xmlns:a16="http://schemas.microsoft.com/office/drawing/2014/main" id="{94DF3DC8-92D0-B14E-88B0-5E0DDB2D780D}"/>
              </a:ext>
            </a:extLst>
          </p:cNvPr>
          <p:cNvSpPr txBox="1">
            <a:spLocks noChangeArrowheads="1"/>
          </p:cNvSpPr>
          <p:nvPr/>
        </p:nvSpPr>
        <p:spPr bwMode="auto">
          <a:xfrm>
            <a:off x="7305675" y="6292850"/>
            <a:ext cx="16541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leica publication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EE0D317-1D05-7249-A3F1-33BE6C37CF76}"/>
              </a:ext>
            </a:extLst>
          </p:cNvPr>
          <p:cNvSpPr>
            <a:spLocks noGrp="1"/>
          </p:cNvSpPr>
          <p:nvPr>
            <p:ph type="title"/>
          </p:nvPr>
        </p:nvSpPr>
        <p:spPr/>
        <p:txBody>
          <a:bodyPr/>
          <a:lstStyle/>
          <a:p>
            <a:pPr>
              <a:defRPr/>
            </a:pPr>
            <a:endParaRPr lang="en-US" altLang="en-US"/>
          </a:p>
        </p:txBody>
      </p:sp>
      <p:pic>
        <p:nvPicPr>
          <p:cNvPr id="27651" name="Picture 2">
            <a:extLst>
              <a:ext uri="{FF2B5EF4-FFF2-40B4-BE49-F238E27FC236}">
                <a16:creationId xmlns:a16="http://schemas.microsoft.com/office/drawing/2014/main" id="{DEC27DA5-F62D-9E44-92EA-9BCE138F9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1825"/>
            <a:ext cx="4914900" cy="52292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2" name="Picture 3">
            <a:extLst>
              <a:ext uri="{FF2B5EF4-FFF2-40B4-BE49-F238E27FC236}">
                <a16:creationId xmlns:a16="http://schemas.microsoft.com/office/drawing/2014/main" id="{106855BB-6E04-5C4B-B854-842E8F05B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631825"/>
            <a:ext cx="4400550" cy="3563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300" name="TextBox 2">
            <a:extLst>
              <a:ext uri="{FF2B5EF4-FFF2-40B4-BE49-F238E27FC236}">
                <a16:creationId xmlns:a16="http://schemas.microsoft.com/office/drawing/2014/main" id="{D05BE6F4-C67D-FF44-9780-3B2E4FAF9B07}"/>
              </a:ext>
            </a:extLst>
          </p:cNvPr>
          <p:cNvSpPr txBox="1">
            <a:spLocks noChangeArrowheads="1"/>
          </p:cNvSpPr>
          <p:nvPr/>
        </p:nvSpPr>
        <p:spPr bwMode="auto">
          <a:xfrm>
            <a:off x="2644775" y="6319838"/>
            <a:ext cx="64055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000">
                <a:solidFill>
                  <a:srgbClr val="0000FF"/>
                </a:solidFill>
              </a:rPr>
              <a:t>http://www.zeiss.com/C12567BE00472A5C/EmbedTitelIntern/Article_Nature_Methods/$File/Faster_than_real-time.pdf</a:t>
            </a:r>
          </a:p>
        </p:txBody>
      </p:sp>
      <p:sp>
        <p:nvSpPr>
          <p:cNvPr id="55301" name="TextBox 3">
            <a:extLst>
              <a:ext uri="{FF2B5EF4-FFF2-40B4-BE49-F238E27FC236}">
                <a16:creationId xmlns:a16="http://schemas.microsoft.com/office/drawing/2014/main" id="{0B16F28E-F4AC-334F-8DBB-22595F893CB6}"/>
              </a:ext>
            </a:extLst>
          </p:cNvPr>
          <p:cNvSpPr txBox="1">
            <a:spLocks noChangeArrowheads="1"/>
          </p:cNvSpPr>
          <p:nvPr/>
        </p:nvSpPr>
        <p:spPr bwMode="auto">
          <a:xfrm>
            <a:off x="4914900" y="4506913"/>
            <a:ext cx="43878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512 x 50 pixels – 1010 frames/sec</a:t>
            </a:r>
          </a:p>
          <a:p>
            <a:pPr algn="ctr">
              <a:spcBef>
                <a:spcPct val="0"/>
              </a:spcBef>
              <a:buSzTx/>
              <a:buFontTx/>
              <a:buNone/>
            </a:pPr>
            <a:r>
              <a:rPr lang="en-US" altLang="en-US" sz="2400"/>
              <a:t>512x512 pixels – 100 FPS</a:t>
            </a:r>
          </a:p>
          <a:p>
            <a:pPr algn="ctr">
              <a:spcBef>
                <a:spcPct val="0"/>
              </a:spcBef>
              <a:buSzTx/>
              <a:buFontTx/>
              <a:buNone/>
            </a:pPr>
            <a:endParaRPr lang="en-US" altLang="en-US" sz="2400"/>
          </a:p>
          <a:p>
            <a:pPr algn="ctr">
              <a:spcBef>
                <a:spcPct val="0"/>
              </a:spcBef>
              <a:buSzTx/>
              <a:buFontTx/>
              <a:buNone/>
            </a:pPr>
            <a:endParaRPr lang="en-US" alt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5" name="Object 2">
            <a:extLst>
              <a:ext uri="{FF2B5EF4-FFF2-40B4-BE49-F238E27FC236}">
                <a16:creationId xmlns:a16="http://schemas.microsoft.com/office/drawing/2014/main" id="{2856AE6E-B0CB-6349-AF25-26FAECE146E5}"/>
              </a:ext>
            </a:extLst>
          </p:cNvPr>
          <p:cNvGraphicFramePr>
            <a:graphicFrameLocks noChangeAspect="1"/>
          </p:cNvGraphicFramePr>
          <p:nvPr/>
        </p:nvGraphicFramePr>
        <p:xfrm>
          <a:off x="4514850" y="3321050"/>
          <a:ext cx="112713" cy="214313"/>
        </p:xfrm>
        <a:graphic>
          <a:graphicData uri="http://schemas.openxmlformats.org/presentationml/2006/ole">
            <mc:AlternateContent xmlns:mc="http://schemas.openxmlformats.org/markup-compatibility/2006">
              <mc:Choice xmlns:v="urn:schemas-microsoft-com:vml" Requires="v">
                <p:oleObj spid="_x0000_s57418" name="Equation" r:id="rId4" imgW="2628900" imgH="4978400" progId="Equation.3">
                  <p:embed/>
                </p:oleObj>
              </mc:Choice>
              <mc:Fallback>
                <p:oleObj name="Equation" r:id="rId4" imgW="2628900" imgH="49784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57346" name="Picture 3" descr="TCS_SP2_ANGESCHN">
            <a:extLst>
              <a:ext uri="{FF2B5EF4-FFF2-40B4-BE49-F238E27FC236}">
                <a16:creationId xmlns:a16="http://schemas.microsoft.com/office/drawing/2014/main" id="{DFB0F780-78BF-5747-9617-96C121B39B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0"/>
            <a:ext cx="37115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a:extLst>
              <a:ext uri="{FF2B5EF4-FFF2-40B4-BE49-F238E27FC236}">
                <a16:creationId xmlns:a16="http://schemas.microsoft.com/office/drawing/2014/main" id="{1F78DDB0-58D9-8349-9F49-6B602C95D18A}"/>
              </a:ext>
            </a:extLst>
          </p:cNvPr>
          <p:cNvSpPr>
            <a:spLocks noGrp="1" noChangeArrowheads="1"/>
          </p:cNvSpPr>
          <p:nvPr>
            <p:ph type="title"/>
          </p:nvPr>
        </p:nvSpPr>
        <p:spPr>
          <a:xfrm>
            <a:off x="685800" y="0"/>
            <a:ext cx="7772400" cy="898525"/>
          </a:xfrm>
        </p:spPr>
        <p:txBody>
          <a:bodyPr/>
          <a:lstStyle/>
          <a:p>
            <a:pPr>
              <a:defRPr/>
            </a:pPr>
            <a:r>
              <a:rPr lang="en-US" altLang="en-US"/>
              <a:t>Spectral CLSM (Leica)</a:t>
            </a:r>
          </a:p>
        </p:txBody>
      </p:sp>
      <p:sp>
        <p:nvSpPr>
          <p:cNvPr id="28677" name="Text Box 5">
            <a:extLst>
              <a:ext uri="{FF2B5EF4-FFF2-40B4-BE49-F238E27FC236}">
                <a16:creationId xmlns:a16="http://schemas.microsoft.com/office/drawing/2014/main" id="{194E6741-E31B-464C-B1F4-C55776AEC4C0}"/>
              </a:ext>
            </a:extLst>
          </p:cNvPr>
          <p:cNvSpPr txBox="1">
            <a:spLocks noChangeArrowheads="1"/>
          </p:cNvSpPr>
          <p:nvPr/>
        </p:nvSpPr>
        <p:spPr bwMode="auto">
          <a:xfrm>
            <a:off x="4346575" y="1608931"/>
            <a:ext cx="41116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dirty="0">
                <a:latin typeface="Univers-Condensed" charset="0"/>
              </a:rPr>
              <a:t>Original Leica System</a:t>
            </a:r>
          </a:p>
          <a:p>
            <a:pPr>
              <a:spcBef>
                <a:spcPct val="50000"/>
              </a:spcBef>
              <a:buSzTx/>
              <a:buFontTx/>
              <a:buNone/>
              <a:defRPr/>
            </a:pPr>
            <a:r>
              <a:rPr lang="en-US" altLang="en-US" sz="2400" dirty="0">
                <a:latin typeface="Univers-Condensed" charset="0"/>
              </a:rPr>
              <a:t>Fluorescence signal was dispersed on a prism, to provide spectral analysis capability</a:t>
            </a:r>
          </a:p>
        </p:txBody>
      </p:sp>
      <p:graphicFrame>
        <p:nvGraphicFramePr>
          <p:cNvPr id="57349" name="Object 6">
            <a:extLst>
              <a:ext uri="{FF2B5EF4-FFF2-40B4-BE49-F238E27FC236}">
                <a16:creationId xmlns:a16="http://schemas.microsoft.com/office/drawing/2014/main" id="{A9C07617-CB8E-794F-8BC2-7F2923C96857}"/>
              </a:ext>
            </a:extLst>
          </p:cNvPr>
          <p:cNvGraphicFramePr>
            <a:graphicFrameLocks noChangeAspect="1"/>
          </p:cNvGraphicFramePr>
          <p:nvPr/>
        </p:nvGraphicFramePr>
        <p:xfrm>
          <a:off x="4432300" y="5302250"/>
          <a:ext cx="112713" cy="214313"/>
        </p:xfrm>
        <a:graphic>
          <a:graphicData uri="http://schemas.openxmlformats.org/presentationml/2006/ole">
            <mc:AlternateContent xmlns:mc="http://schemas.openxmlformats.org/markup-compatibility/2006">
              <mc:Choice xmlns:v="urn:schemas-microsoft-com:vml" Requires="v">
                <p:oleObj spid="_x0000_s57419" name="Equation" r:id="rId7" imgW="2628900" imgH="4978400" progId="Equation.3">
                  <p:embed/>
                </p:oleObj>
              </mc:Choice>
              <mc:Fallback>
                <p:oleObj name="Equation" r:id="rId7" imgW="2628900" imgH="49784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2300" y="5302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8679" name="Text Box 7">
            <a:extLst>
              <a:ext uri="{FF2B5EF4-FFF2-40B4-BE49-F238E27FC236}">
                <a16:creationId xmlns:a16="http://schemas.microsoft.com/office/drawing/2014/main" id="{E4A3FB56-6B90-AE42-916B-EFAAC2FAFB32}"/>
              </a:ext>
            </a:extLst>
          </p:cNvPr>
          <p:cNvSpPr txBox="1">
            <a:spLocks noChangeArrowheads="1"/>
          </p:cNvSpPr>
          <p:nvPr/>
        </p:nvSpPr>
        <p:spPr bwMode="auto">
          <a:xfrm>
            <a:off x="4572000" y="4648200"/>
            <a:ext cx="35179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Arial" charset="0"/>
              </a:rPr>
              <a:t>Excitation via acousto-optical</a:t>
            </a:r>
          </a:p>
          <a:p>
            <a:pPr>
              <a:spcBef>
                <a:spcPct val="0"/>
              </a:spcBef>
              <a:buSzTx/>
              <a:buFontTx/>
              <a:buNone/>
              <a:defRPr/>
            </a:pPr>
            <a:r>
              <a:rPr lang="en-US" altLang="en-US" sz="1800">
                <a:latin typeface="Arial" charset="0"/>
              </a:rPr>
              <a:t>tunable filter:</a:t>
            </a:r>
          </a:p>
          <a:p>
            <a:pPr>
              <a:spcBef>
                <a:spcPct val="0"/>
              </a:spcBef>
              <a:buSzTx/>
              <a:defRPr/>
            </a:pPr>
            <a:r>
              <a:rPr lang="en-US" altLang="en-US" sz="1800">
                <a:latin typeface="Arial" charset="0"/>
              </a:rPr>
              <a:t> Free selection of excitation   lines</a:t>
            </a:r>
          </a:p>
          <a:p>
            <a:pPr>
              <a:spcBef>
                <a:spcPct val="0"/>
              </a:spcBef>
              <a:buSzTx/>
              <a:defRPr/>
            </a:pPr>
            <a:r>
              <a:rPr lang="en-US" altLang="en-US" sz="1800">
                <a:latin typeface="Arial" charset="0"/>
              </a:rPr>
              <a:t> Individual line attenuation</a:t>
            </a:r>
          </a:p>
          <a:p>
            <a:pPr>
              <a:spcBef>
                <a:spcPct val="0"/>
              </a:spcBef>
              <a:buSzTx/>
              <a:defRPr/>
            </a:pPr>
            <a:r>
              <a:rPr lang="en-US" altLang="en-US" sz="1800">
                <a:latin typeface="Arial" charset="0"/>
              </a:rPr>
              <a:t> Less crosstalk</a:t>
            </a:r>
          </a:p>
          <a:p>
            <a:pPr>
              <a:spcBef>
                <a:spcPct val="0"/>
              </a:spcBef>
              <a:buSzTx/>
              <a:defRPr/>
            </a:pPr>
            <a:r>
              <a:rPr lang="en-US" altLang="en-US" sz="1800">
                <a:latin typeface="Arial" charset="0"/>
              </a:rPr>
              <a:t> Less fading</a:t>
            </a:r>
          </a:p>
        </p:txBody>
      </p:sp>
      <p:pic>
        <p:nvPicPr>
          <p:cNvPr id="57351" name="Picture 8" descr="AOTF[1]">
            <a:extLst>
              <a:ext uri="{FF2B5EF4-FFF2-40B4-BE49-F238E27FC236}">
                <a16:creationId xmlns:a16="http://schemas.microsoft.com/office/drawing/2014/main" id="{4D1BA16C-27BC-FD4D-9B14-9951CB8FB7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4419600"/>
            <a:ext cx="239236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Line 9">
            <a:extLst>
              <a:ext uri="{FF2B5EF4-FFF2-40B4-BE49-F238E27FC236}">
                <a16:creationId xmlns:a16="http://schemas.microsoft.com/office/drawing/2014/main" id="{B811C2F6-14BD-0545-AB68-2E9782CB6EF0}"/>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8682" name="Text Box 10">
            <a:extLst>
              <a:ext uri="{FF2B5EF4-FFF2-40B4-BE49-F238E27FC236}">
                <a16:creationId xmlns:a16="http://schemas.microsoft.com/office/drawing/2014/main" id="{58DF43A4-083D-3A41-8F30-CFA9AECB35C1}"/>
              </a:ext>
            </a:extLst>
          </p:cNvPr>
          <p:cNvSpPr txBox="1">
            <a:spLocks noChangeArrowheads="1"/>
          </p:cNvSpPr>
          <p:nvPr/>
        </p:nvSpPr>
        <p:spPr bwMode="auto">
          <a:xfrm>
            <a:off x="7305675" y="6292850"/>
            <a:ext cx="16541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leica publication</a:t>
            </a:r>
          </a:p>
        </p:txBody>
      </p:sp>
    </p:spTree>
  </p:cSld>
  <p:clrMapOvr>
    <a:masterClrMapping/>
  </p:clrMapOvr>
  <p:transition>
    <p:strips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6">
            <a:extLst>
              <a:ext uri="{FF2B5EF4-FFF2-40B4-BE49-F238E27FC236}">
                <a16:creationId xmlns:a16="http://schemas.microsoft.com/office/drawing/2014/main" id="{9A411D12-3257-0D48-89C2-DFE77F5AE07F}"/>
              </a:ext>
            </a:extLst>
          </p:cNvPr>
          <p:cNvSpPr>
            <a:spLocks noChangeArrowheads="1"/>
          </p:cNvSpPr>
          <p:nvPr/>
        </p:nvSpPr>
        <p:spPr bwMode="auto">
          <a:xfrm>
            <a:off x="4230688" y="1920875"/>
            <a:ext cx="141287" cy="72390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699" name="AutoShape 2">
            <a:extLst>
              <a:ext uri="{FF2B5EF4-FFF2-40B4-BE49-F238E27FC236}">
                <a16:creationId xmlns:a16="http://schemas.microsoft.com/office/drawing/2014/main" id="{6E1E3486-623E-0A49-A302-AA9D426EEE36}"/>
              </a:ext>
            </a:extLst>
          </p:cNvPr>
          <p:cNvSpPr>
            <a:spLocks noChangeArrowheads="1"/>
          </p:cNvSpPr>
          <p:nvPr/>
        </p:nvSpPr>
        <p:spPr bwMode="auto">
          <a:xfrm flipH="1">
            <a:off x="1928813" y="742950"/>
            <a:ext cx="677862" cy="2684463"/>
          </a:xfrm>
          <a:prstGeom prst="cube">
            <a:avLst>
              <a:gd name="adj" fmla="val 24995"/>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0" name="AutoShape 3">
            <a:extLst>
              <a:ext uri="{FF2B5EF4-FFF2-40B4-BE49-F238E27FC236}">
                <a16:creationId xmlns:a16="http://schemas.microsoft.com/office/drawing/2014/main" id="{23144126-A0A5-2447-98A8-2A463411924E}"/>
              </a:ext>
            </a:extLst>
          </p:cNvPr>
          <p:cNvSpPr>
            <a:spLocks noChangeArrowheads="1"/>
          </p:cNvSpPr>
          <p:nvPr/>
        </p:nvSpPr>
        <p:spPr bwMode="auto">
          <a:xfrm>
            <a:off x="1219200" y="3206750"/>
            <a:ext cx="2895600" cy="242888"/>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396" name="Freeform 4">
            <a:extLst>
              <a:ext uri="{FF2B5EF4-FFF2-40B4-BE49-F238E27FC236}">
                <a16:creationId xmlns:a16="http://schemas.microsoft.com/office/drawing/2014/main" id="{E2EEDF37-905F-6F4B-A1B9-EECB810E607B}"/>
              </a:ext>
            </a:extLst>
          </p:cNvPr>
          <p:cNvSpPr>
            <a:spLocks/>
          </p:cNvSpPr>
          <p:nvPr/>
        </p:nvSpPr>
        <p:spPr bwMode="auto">
          <a:xfrm>
            <a:off x="1231900" y="3365500"/>
            <a:ext cx="2906713" cy="428625"/>
          </a:xfrm>
          <a:custGeom>
            <a:avLst/>
            <a:gdLst>
              <a:gd name="T0" fmla="*/ 0 w 3297"/>
              <a:gd name="T1" fmla="*/ 2147483646 h 299"/>
              <a:gd name="T2" fmla="*/ 2147483646 w 3297"/>
              <a:gd name="T3" fmla="*/ 2147483646 h 299"/>
              <a:gd name="T4" fmla="*/ 2147483646 w 3297"/>
              <a:gd name="T5" fmla="*/ 2147483646 h 299"/>
              <a:gd name="T6" fmla="*/ 2147483646 w 3297"/>
              <a:gd name="T7" fmla="*/ 2147483646 h 299"/>
              <a:gd name="T8" fmla="*/ 2147483646 w 3297"/>
              <a:gd name="T9" fmla="*/ 2147483646 h 299"/>
              <a:gd name="T10" fmla="*/ 2147483646 w 3297"/>
              <a:gd name="T11" fmla="*/ 2147483646 h 299"/>
              <a:gd name="T12" fmla="*/ 2147483646 w 3297"/>
              <a:gd name="T13" fmla="*/ 0 h 299"/>
              <a:gd name="T14" fmla="*/ 2147483646 w 3297"/>
              <a:gd name="T15" fmla="*/ 2147483646 h 299"/>
              <a:gd name="T16" fmla="*/ 2147483646 w 3297"/>
              <a:gd name="T17" fmla="*/ 2147483646 h 299"/>
              <a:gd name="T18" fmla="*/ 2147483646 w 3297"/>
              <a:gd name="T19" fmla="*/ 2147483646 h 299"/>
              <a:gd name="T20" fmla="*/ 2147483646 w 3297"/>
              <a:gd name="T21" fmla="*/ 2147483646 h 299"/>
              <a:gd name="T22" fmla="*/ 2147483646 w 3297"/>
              <a:gd name="T23" fmla="*/ 2147483646 h 299"/>
              <a:gd name="T24" fmla="*/ 2147483646 w 3297"/>
              <a:gd name="T25" fmla="*/ 2147483646 h 299"/>
              <a:gd name="T26" fmla="*/ 2147483646 w 3297"/>
              <a:gd name="T27" fmla="*/ 2147483646 h 299"/>
              <a:gd name="T28" fmla="*/ 2147483646 w 3297"/>
              <a:gd name="T29" fmla="*/ 2147483646 h 299"/>
              <a:gd name="T30" fmla="*/ 2147483646 w 3297"/>
              <a:gd name="T31" fmla="*/ 2147483646 h 2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97" h="299">
                <a:moveTo>
                  <a:pt x="0" y="35"/>
                </a:moveTo>
                <a:lnTo>
                  <a:pt x="1668" y="298"/>
                </a:lnTo>
                <a:lnTo>
                  <a:pt x="1805" y="280"/>
                </a:lnTo>
                <a:lnTo>
                  <a:pt x="1825" y="193"/>
                </a:lnTo>
                <a:lnTo>
                  <a:pt x="1982" y="158"/>
                </a:lnTo>
                <a:lnTo>
                  <a:pt x="3296" y="134"/>
                </a:lnTo>
                <a:lnTo>
                  <a:pt x="3237" y="0"/>
                </a:lnTo>
                <a:lnTo>
                  <a:pt x="589" y="35"/>
                </a:lnTo>
                <a:lnTo>
                  <a:pt x="530" y="35"/>
                </a:lnTo>
                <a:lnTo>
                  <a:pt x="451" y="35"/>
                </a:lnTo>
                <a:lnTo>
                  <a:pt x="373" y="35"/>
                </a:lnTo>
                <a:lnTo>
                  <a:pt x="314" y="35"/>
                </a:lnTo>
                <a:lnTo>
                  <a:pt x="255" y="35"/>
                </a:lnTo>
                <a:lnTo>
                  <a:pt x="196" y="53"/>
                </a:lnTo>
                <a:lnTo>
                  <a:pt x="137" y="53"/>
                </a:lnTo>
                <a:lnTo>
                  <a:pt x="137" y="35"/>
                </a:lnTo>
              </a:path>
            </a:pathLst>
          </a:custGeom>
          <a:gradFill rotWithShape="0">
            <a:gsLst>
              <a:gs pos="0">
                <a:srgbClr val="F4F4F4"/>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7" name="Freeform 5">
            <a:extLst>
              <a:ext uri="{FF2B5EF4-FFF2-40B4-BE49-F238E27FC236}">
                <a16:creationId xmlns:a16="http://schemas.microsoft.com/office/drawing/2014/main" id="{87312DD2-E122-4D44-BCAB-A150E16F555E}"/>
              </a:ext>
            </a:extLst>
          </p:cNvPr>
          <p:cNvSpPr>
            <a:spLocks/>
          </p:cNvSpPr>
          <p:nvPr/>
        </p:nvSpPr>
        <p:spPr bwMode="auto">
          <a:xfrm>
            <a:off x="3030538" y="1285875"/>
            <a:ext cx="819150" cy="2189163"/>
          </a:xfrm>
          <a:custGeom>
            <a:avLst/>
            <a:gdLst>
              <a:gd name="T0" fmla="*/ 2147483646 w 832"/>
              <a:gd name="T1" fmla="*/ 2147483646 h 1531"/>
              <a:gd name="T2" fmla="*/ 0 w 832"/>
              <a:gd name="T3" fmla="*/ 2147483646 h 1531"/>
              <a:gd name="T4" fmla="*/ 2147483646 w 832"/>
              <a:gd name="T5" fmla="*/ 2147483646 h 1531"/>
              <a:gd name="T6" fmla="*/ 2147483646 w 832"/>
              <a:gd name="T7" fmla="*/ 0 h 1531"/>
              <a:gd name="T8" fmla="*/ 2147483646 w 832"/>
              <a:gd name="T9" fmla="*/ 2147483646 h 1531"/>
              <a:gd name="T10" fmla="*/ 2147483646 w 832"/>
              <a:gd name="T11" fmla="*/ 2147483646 h 1531"/>
              <a:gd name="T12" fmla="*/ 2147483646 w 832"/>
              <a:gd name="T13" fmla="*/ 2147483646 h 1531"/>
              <a:gd name="T14" fmla="*/ 2147483646 w 832"/>
              <a:gd name="T15" fmla="*/ 2147483646 h 1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32" h="1531">
                <a:moveTo>
                  <a:pt x="79" y="1530"/>
                </a:moveTo>
                <a:lnTo>
                  <a:pt x="0" y="1413"/>
                </a:lnTo>
                <a:lnTo>
                  <a:pt x="7" y="6"/>
                </a:lnTo>
                <a:lnTo>
                  <a:pt x="674" y="0"/>
                </a:lnTo>
                <a:lnTo>
                  <a:pt x="831" y="58"/>
                </a:lnTo>
                <a:lnTo>
                  <a:pt x="131" y="64"/>
                </a:lnTo>
                <a:lnTo>
                  <a:pt x="118" y="1518"/>
                </a:lnTo>
              </a:path>
            </a:pathLst>
          </a:custGeom>
          <a:solidFill>
            <a:srgbClr val="C1CE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3" name="Rectangle 6">
            <a:extLst>
              <a:ext uri="{FF2B5EF4-FFF2-40B4-BE49-F238E27FC236}">
                <a16:creationId xmlns:a16="http://schemas.microsoft.com/office/drawing/2014/main" id="{22938215-B59E-FA4F-8FB6-04C9020C286A}"/>
              </a:ext>
            </a:extLst>
          </p:cNvPr>
          <p:cNvSpPr>
            <a:spLocks noChangeArrowheads="1"/>
          </p:cNvSpPr>
          <p:nvPr/>
        </p:nvSpPr>
        <p:spPr bwMode="auto">
          <a:xfrm>
            <a:off x="3119438" y="2468563"/>
            <a:ext cx="714375" cy="100488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399" name="Freeform 7">
            <a:extLst>
              <a:ext uri="{FF2B5EF4-FFF2-40B4-BE49-F238E27FC236}">
                <a16:creationId xmlns:a16="http://schemas.microsoft.com/office/drawing/2014/main" id="{6A28A5CE-142D-9945-B76E-B51A4F4EF752}"/>
              </a:ext>
            </a:extLst>
          </p:cNvPr>
          <p:cNvSpPr>
            <a:spLocks/>
          </p:cNvSpPr>
          <p:nvPr/>
        </p:nvSpPr>
        <p:spPr bwMode="auto">
          <a:xfrm>
            <a:off x="1579563" y="3560763"/>
            <a:ext cx="3117850" cy="2663825"/>
          </a:xfrm>
          <a:custGeom>
            <a:avLst/>
            <a:gdLst>
              <a:gd name="T0" fmla="*/ 0 w 3171"/>
              <a:gd name="T1" fmla="*/ 2147483646 h 1862"/>
              <a:gd name="T2" fmla="*/ 0 w 3171"/>
              <a:gd name="T3" fmla="*/ 2147483646 h 1862"/>
              <a:gd name="T4" fmla="*/ 2147483646 w 3171"/>
              <a:gd name="T5" fmla="*/ 2147483646 h 1862"/>
              <a:gd name="T6" fmla="*/ 2147483646 w 3171"/>
              <a:gd name="T7" fmla="*/ 2147483646 h 1862"/>
              <a:gd name="T8" fmla="*/ 2147483646 w 3171"/>
              <a:gd name="T9" fmla="*/ 2147483646 h 1862"/>
              <a:gd name="T10" fmla="*/ 2147483646 w 3171"/>
              <a:gd name="T11" fmla="*/ 2147483646 h 1862"/>
              <a:gd name="T12" fmla="*/ 2147483646 w 3171"/>
              <a:gd name="T13" fmla="*/ 0 h 1862"/>
              <a:gd name="T14" fmla="*/ 2147483646 w 3171"/>
              <a:gd name="T15" fmla="*/ 0 h 1862"/>
              <a:gd name="T16" fmla="*/ 2147483646 w 3171"/>
              <a:gd name="T17" fmla="*/ 2147483646 h 1862"/>
              <a:gd name="T18" fmla="*/ 2147483646 w 3171"/>
              <a:gd name="T19" fmla="*/ 2147483646 h 1862"/>
              <a:gd name="T20" fmla="*/ 2147483646 w 3171"/>
              <a:gd name="T21" fmla="*/ 2147483646 h 18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1" h="1862">
                <a:moveTo>
                  <a:pt x="0" y="23"/>
                </a:moveTo>
                <a:lnTo>
                  <a:pt x="0" y="1117"/>
                </a:lnTo>
                <a:lnTo>
                  <a:pt x="1463" y="1861"/>
                </a:lnTo>
                <a:lnTo>
                  <a:pt x="2752" y="1861"/>
                </a:lnTo>
                <a:lnTo>
                  <a:pt x="2891" y="1093"/>
                </a:lnTo>
                <a:lnTo>
                  <a:pt x="3170" y="954"/>
                </a:lnTo>
                <a:lnTo>
                  <a:pt x="2578" y="0"/>
                </a:lnTo>
                <a:lnTo>
                  <a:pt x="1324" y="0"/>
                </a:lnTo>
                <a:lnTo>
                  <a:pt x="1811" y="931"/>
                </a:lnTo>
                <a:lnTo>
                  <a:pt x="1533" y="1070"/>
                </a:lnTo>
                <a:lnTo>
                  <a:pt x="1533" y="1861"/>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5" name="Rectangle 8">
            <a:extLst>
              <a:ext uri="{FF2B5EF4-FFF2-40B4-BE49-F238E27FC236}">
                <a16:creationId xmlns:a16="http://schemas.microsoft.com/office/drawing/2014/main" id="{8985437C-8FE5-0E43-9420-EBED2012C975}"/>
              </a:ext>
            </a:extLst>
          </p:cNvPr>
          <p:cNvSpPr>
            <a:spLocks noChangeArrowheads="1"/>
          </p:cNvSpPr>
          <p:nvPr/>
        </p:nvSpPr>
        <p:spPr bwMode="auto">
          <a:xfrm>
            <a:off x="3138488" y="1371600"/>
            <a:ext cx="714375" cy="71913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6" name="AutoShape 9">
            <a:extLst>
              <a:ext uri="{FF2B5EF4-FFF2-40B4-BE49-F238E27FC236}">
                <a16:creationId xmlns:a16="http://schemas.microsoft.com/office/drawing/2014/main" id="{A0C6F0AB-A074-5A4D-B674-AF18939717A3}"/>
              </a:ext>
            </a:extLst>
          </p:cNvPr>
          <p:cNvSpPr>
            <a:spLocks noChangeArrowheads="1"/>
          </p:cNvSpPr>
          <p:nvPr/>
        </p:nvSpPr>
        <p:spPr bwMode="auto">
          <a:xfrm flipH="1">
            <a:off x="2095500" y="688975"/>
            <a:ext cx="650875" cy="1008063"/>
          </a:xfrm>
          <a:prstGeom prst="cube">
            <a:avLst>
              <a:gd name="adj" fmla="val 24995"/>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7" name="AutoShape 10">
            <a:extLst>
              <a:ext uri="{FF2B5EF4-FFF2-40B4-BE49-F238E27FC236}">
                <a16:creationId xmlns:a16="http://schemas.microsoft.com/office/drawing/2014/main" id="{83DB164C-BE7E-BC47-9F74-D5DC7F829757}"/>
              </a:ext>
            </a:extLst>
          </p:cNvPr>
          <p:cNvSpPr>
            <a:spLocks noChangeArrowheads="1"/>
          </p:cNvSpPr>
          <p:nvPr/>
        </p:nvSpPr>
        <p:spPr bwMode="auto">
          <a:xfrm flipH="1">
            <a:off x="2198688" y="1041400"/>
            <a:ext cx="647700" cy="620713"/>
          </a:xfrm>
          <a:prstGeom prst="cube">
            <a:avLst>
              <a:gd name="adj" fmla="val 24995"/>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8" name="Line 11">
            <a:extLst>
              <a:ext uri="{FF2B5EF4-FFF2-40B4-BE49-F238E27FC236}">
                <a16:creationId xmlns:a16="http://schemas.microsoft.com/office/drawing/2014/main" id="{7C7B0253-4C0F-0E4F-8AAF-628D819897A0}"/>
              </a:ext>
            </a:extLst>
          </p:cNvPr>
          <p:cNvSpPr>
            <a:spLocks noChangeShapeType="1"/>
          </p:cNvSpPr>
          <p:nvPr/>
        </p:nvSpPr>
        <p:spPr bwMode="auto">
          <a:xfrm>
            <a:off x="3346450" y="4918075"/>
            <a:ext cx="13414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9709" name="Line 12">
            <a:extLst>
              <a:ext uri="{FF2B5EF4-FFF2-40B4-BE49-F238E27FC236}">
                <a16:creationId xmlns:a16="http://schemas.microsoft.com/office/drawing/2014/main" id="{EEABD689-0CF2-334B-8A08-9B2BE9BC003C}"/>
              </a:ext>
            </a:extLst>
          </p:cNvPr>
          <p:cNvSpPr>
            <a:spLocks noChangeShapeType="1"/>
          </p:cNvSpPr>
          <p:nvPr/>
        </p:nvSpPr>
        <p:spPr bwMode="auto">
          <a:xfrm>
            <a:off x="3108325" y="5087938"/>
            <a:ext cx="13382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59405" name="Freeform 13">
            <a:extLst>
              <a:ext uri="{FF2B5EF4-FFF2-40B4-BE49-F238E27FC236}">
                <a16:creationId xmlns:a16="http://schemas.microsoft.com/office/drawing/2014/main" id="{78E16FA8-C238-5644-BAB1-1192A2F57988}"/>
              </a:ext>
            </a:extLst>
          </p:cNvPr>
          <p:cNvSpPr>
            <a:spLocks/>
          </p:cNvSpPr>
          <p:nvPr/>
        </p:nvSpPr>
        <p:spPr bwMode="auto">
          <a:xfrm>
            <a:off x="239713" y="3641725"/>
            <a:ext cx="2587625" cy="1347788"/>
          </a:xfrm>
          <a:custGeom>
            <a:avLst/>
            <a:gdLst>
              <a:gd name="T0" fmla="*/ 2147483646 w 2630"/>
              <a:gd name="T1" fmla="*/ 2147483646 h 941"/>
              <a:gd name="T2" fmla="*/ 2147483646 w 2630"/>
              <a:gd name="T3" fmla="*/ 2147483646 h 941"/>
              <a:gd name="T4" fmla="*/ 2147483646 w 2630"/>
              <a:gd name="T5" fmla="*/ 0 h 941"/>
              <a:gd name="T6" fmla="*/ 2147483646 w 2630"/>
              <a:gd name="T7" fmla="*/ 0 h 941"/>
              <a:gd name="T8" fmla="*/ 2147483646 w 2630"/>
              <a:gd name="T9" fmla="*/ 2147483646 h 941"/>
              <a:gd name="T10" fmla="*/ 0 w 2630"/>
              <a:gd name="T11" fmla="*/ 2147483646 h 9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0" h="941">
                <a:moveTo>
                  <a:pt x="334" y="800"/>
                </a:moveTo>
                <a:lnTo>
                  <a:pt x="2570" y="880"/>
                </a:lnTo>
                <a:lnTo>
                  <a:pt x="2570" y="0"/>
                </a:lnTo>
                <a:lnTo>
                  <a:pt x="2629" y="0"/>
                </a:lnTo>
                <a:lnTo>
                  <a:pt x="2629" y="940"/>
                </a:lnTo>
                <a:lnTo>
                  <a:pt x="0" y="880"/>
                </a:lnTo>
              </a:path>
            </a:pathLst>
          </a:custGeom>
          <a:noFill/>
          <a:ln w="508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6" name="Freeform 14">
            <a:extLst>
              <a:ext uri="{FF2B5EF4-FFF2-40B4-BE49-F238E27FC236}">
                <a16:creationId xmlns:a16="http://schemas.microsoft.com/office/drawing/2014/main" id="{6F82EA91-A7E0-D443-A817-4CE24BFBC155}"/>
              </a:ext>
            </a:extLst>
          </p:cNvPr>
          <p:cNvSpPr>
            <a:spLocks/>
          </p:cNvSpPr>
          <p:nvPr/>
        </p:nvSpPr>
        <p:spPr bwMode="auto">
          <a:xfrm>
            <a:off x="2630488" y="4778375"/>
            <a:ext cx="369887" cy="458788"/>
          </a:xfrm>
          <a:custGeom>
            <a:avLst/>
            <a:gdLst>
              <a:gd name="T0" fmla="*/ 2147483646 w 376"/>
              <a:gd name="T1" fmla="*/ 2147483646 h 320"/>
              <a:gd name="T2" fmla="*/ 2147483646 w 376"/>
              <a:gd name="T3" fmla="*/ 2147483646 h 320"/>
              <a:gd name="T4" fmla="*/ 0 w 376"/>
              <a:gd name="T5" fmla="*/ 0 h 320"/>
              <a:gd name="T6" fmla="*/ 2147483646 w 376"/>
              <a:gd name="T7" fmla="*/ 2147483646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6" h="320">
                <a:moveTo>
                  <a:pt x="26" y="319"/>
                </a:moveTo>
                <a:lnTo>
                  <a:pt x="375" y="78"/>
                </a:lnTo>
                <a:lnTo>
                  <a:pt x="0" y="0"/>
                </a:lnTo>
                <a:lnTo>
                  <a:pt x="26" y="319"/>
                </a:lnTo>
              </a:path>
            </a:pathLst>
          </a:custGeom>
          <a:gradFill rotWithShape="0">
            <a:gsLst>
              <a:gs pos="0">
                <a:srgbClr val="618FFD"/>
              </a:gs>
              <a:gs pos="50000">
                <a:srgbClr val="FFFFFF"/>
              </a:gs>
              <a:gs pos="100000">
                <a:srgbClr val="618FFD"/>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7" name="Freeform 37">
            <a:extLst>
              <a:ext uri="{FF2B5EF4-FFF2-40B4-BE49-F238E27FC236}">
                <a16:creationId xmlns:a16="http://schemas.microsoft.com/office/drawing/2014/main" id="{0B783D0F-B7F9-9B4A-9A02-88402AA1DB49}"/>
              </a:ext>
            </a:extLst>
          </p:cNvPr>
          <p:cNvSpPr>
            <a:spLocks/>
          </p:cNvSpPr>
          <p:nvPr/>
        </p:nvSpPr>
        <p:spPr bwMode="auto">
          <a:xfrm>
            <a:off x="1276350" y="3294063"/>
            <a:ext cx="1927225" cy="466725"/>
          </a:xfrm>
          <a:custGeom>
            <a:avLst/>
            <a:gdLst>
              <a:gd name="T0" fmla="*/ 2147483646 w 2338"/>
              <a:gd name="T1" fmla="*/ 2147483646 h 326"/>
              <a:gd name="T2" fmla="*/ 2147483646 w 2338"/>
              <a:gd name="T3" fmla="*/ 2147483646 h 326"/>
              <a:gd name="T4" fmla="*/ 2147483646 w 2338"/>
              <a:gd name="T5" fmla="*/ 2147483646 h 326"/>
              <a:gd name="T6" fmla="*/ 2147483646 w 2338"/>
              <a:gd name="T7" fmla="*/ 2147483646 h 326"/>
              <a:gd name="T8" fmla="*/ 2147483646 w 2338"/>
              <a:gd name="T9" fmla="*/ 2147483646 h 326"/>
              <a:gd name="T10" fmla="*/ 2147483646 w 2338"/>
              <a:gd name="T11" fmla="*/ 2147483646 h 326"/>
              <a:gd name="T12" fmla="*/ 2147483646 w 2338"/>
              <a:gd name="T13" fmla="*/ 2147483646 h 326"/>
              <a:gd name="T14" fmla="*/ 2147483646 w 2338"/>
              <a:gd name="T15" fmla="*/ 2147483646 h 326"/>
              <a:gd name="T16" fmla="*/ 2147483646 w 2338"/>
              <a:gd name="T17" fmla="*/ 2147483646 h 326"/>
              <a:gd name="T18" fmla="*/ 2147483646 w 2338"/>
              <a:gd name="T19" fmla="*/ 2147483646 h 326"/>
              <a:gd name="T20" fmla="*/ 2147483646 w 2338"/>
              <a:gd name="T21" fmla="*/ 2147483646 h 326"/>
              <a:gd name="T22" fmla="*/ 2147483646 w 2338"/>
              <a:gd name="T23" fmla="*/ 2147483646 h 326"/>
              <a:gd name="T24" fmla="*/ 2147483646 w 2338"/>
              <a:gd name="T25" fmla="*/ 2147483646 h 326"/>
              <a:gd name="T26" fmla="*/ 2147483646 w 2338"/>
              <a:gd name="T27" fmla="*/ 2147483646 h 326"/>
              <a:gd name="T28" fmla="*/ 2147483646 w 2338"/>
              <a:gd name="T29" fmla="*/ 2147483646 h 326"/>
              <a:gd name="T30" fmla="*/ 2147483646 w 2338"/>
              <a:gd name="T31" fmla="*/ 2147483646 h 326"/>
              <a:gd name="T32" fmla="*/ 2147483646 w 2338"/>
              <a:gd name="T33" fmla="*/ 2147483646 h 326"/>
              <a:gd name="T34" fmla="*/ 2147483646 w 2338"/>
              <a:gd name="T35" fmla="*/ 2147483646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38" h="326">
                <a:moveTo>
                  <a:pt x="70" y="71"/>
                </a:moveTo>
                <a:cubicBezTo>
                  <a:pt x="456" y="90"/>
                  <a:pt x="835" y="155"/>
                  <a:pt x="1220" y="181"/>
                </a:cubicBezTo>
                <a:cubicBezTo>
                  <a:pt x="1373" y="207"/>
                  <a:pt x="1524" y="239"/>
                  <a:pt x="1676" y="266"/>
                </a:cubicBezTo>
                <a:cubicBezTo>
                  <a:pt x="1687" y="272"/>
                  <a:pt x="1698" y="280"/>
                  <a:pt x="1710" y="283"/>
                </a:cubicBezTo>
                <a:cubicBezTo>
                  <a:pt x="1743" y="291"/>
                  <a:pt x="1811" y="299"/>
                  <a:pt x="1811" y="299"/>
                </a:cubicBezTo>
                <a:cubicBezTo>
                  <a:pt x="1889" y="326"/>
                  <a:pt x="1838" y="312"/>
                  <a:pt x="2006" y="299"/>
                </a:cubicBezTo>
                <a:cubicBezTo>
                  <a:pt x="2099" y="292"/>
                  <a:pt x="2196" y="259"/>
                  <a:pt x="2285" y="232"/>
                </a:cubicBezTo>
                <a:cubicBezTo>
                  <a:pt x="2295" y="225"/>
                  <a:pt x="2331" y="203"/>
                  <a:pt x="2335" y="190"/>
                </a:cubicBezTo>
                <a:cubicBezTo>
                  <a:pt x="2338" y="179"/>
                  <a:pt x="2330" y="167"/>
                  <a:pt x="2327" y="156"/>
                </a:cubicBezTo>
                <a:cubicBezTo>
                  <a:pt x="2307" y="74"/>
                  <a:pt x="2211" y="74"/>
                  <a:pt x="2141" y="63"/>
                </a:cubicBezTo>
                <a:cubicBezTo>
                  <a:pt x="2015" y="0"/>
                  <a:pt x="1937" y="18"/>
                  <a:pt x="1778" y="12"/>
                </a:cubicBezTo>
                <a:cubicBezTo>
                  <a:pt x="1304" y="40"/>
                  <a:pt x="1037" y="25"/>
                  <a:pt x="434" y="21"/>
                </a:cubicBezTo>
                <a:cubicBezTo>
                  <a:pt x="317" y="27"/>
                  <a:pt x="212" y="39"/>
                  <a:pt x="96" y="46"/>
                </a:cubicBezTo>
                <a:cubicBezTo>
                  <a:pt x="79" y="49"/>
                  <a:pt x="60" y="45"/>
                  <a:pt x="45" y="54"/>
                </a:cubicBezTo>
                <a:cubicBezTo>
                  <a:pt x="34" y="61"/>
                  <a:pt x="37" y="79"/>
                  <a:pt x="28" y="88"/>
                </a:cubicBezTo>
                <a:cubicBezTo>
                  <a:pt x="0" y="116"/>
                  <a:pt x="3" y="100"/>
                  <a:pt x="3" y="88"/>
                </a:cubicBezTo>
                <a:lnTo>
                  <a:pt x="256" y="80"/>
                </a:lnTo>
                <a:lnTo>
                  <a:pt x="561" y="114"/>
                </a:lnTo>
              </a:path>
            </a:pathLst>
          </a:custGeom>
          <a:solidFill>
            <a:schemeClr val="accent1"/>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408" name="Group 18">
            <a:extLst>
              <a:ext uri="{FF2B5EF4-FFF2-40B4-BE49-F238E27FC236}">
                <a16:creationId xmlns:a16="http://schemas.microsoft.com/office/drawing/2014/main" id="{3AA0441E-2B89-C24A-A2CE-C39DA33B1B10}"/>
              </a:ext>
            </a:extLst>
          </p:cNvPr>
          <p:cNvGrpSpPr>
            <a:grpSpLocks/>
          </p:cNvGrpSpPr>
          <p:nvPr/>
        </p:nvGrpSpPr>
        <p:grpSpPr bwMode="auto">
          <a:xfrm>
            <a:off x="2667000" y="4014788"/>
            <a:ext cx="263525" cy="390525"/>
            <a:chOff x="3134" y="2469"/>
            <a:chExt cx="269" cy="272"/>
          </a:xfrm>
        </p:grpSpPr>
        <p:sp>
          <p:nvSpPr>
            <p:cNvPr id="29738" name="Rectangle 15">
              <a:extLst>
                <a:ext uri="{FF2B5EF4-FFF2-40B4-BE49-F238E27FC236}">
                  <a16:creationId xmlns:a16="http://schemas.microsoft.com/office/drawing/2014/main" id="{9A836AE4-E3DC-9C4F-97FE-FAD727104836}"/>
                </a:ext>
              </a:extLst>
            </p:cNvPr>
            <p:cNvSpPr>
              <a:spLocks noChangeArrowheads="1"/>
            </p:cNvSpPr>
            <p:nvPr/>
          </p:nvSpPr>
          <p:spPr bwMode="auto">
            <a:xfrm>
              <a:off x="3192" y="2550"/>
              <a:ext cx="159" cy="156"/>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434" name="AutoShape 16">
              <a:extLst>
                <a:ext uri="{FF2B5EF4-FFF2-40B4-BE49-F238E27FC236}">
                  <a16:creationId xmlns:a16="http://schemas.microsoft.com/office/drawing/2014/main" id="{0AFF82B4-6793-C74E-8EC9-80F261900672}"/>
                </a:ext>
              </a:extLst>
            </p:cNvPr>
            <p:cNvSpPr>
              <a:spLocks noChangeArrowheads="1"/>
            </p:cNvSpPr>
            <p:nvPr/>
          </p:nvSpPr>
          <p:spPr bwMode="auto">
            <a:xfrm flipV="1">
              <a:off x="3184" y="2469"/>
              <a:ext cx="176" cy="8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1 w 21600"/>
                <a:gd name="T13" fmla="*/ 4574 h 21600"/>
                <a:gd name="T14" fmla="*/ 17059 w 21600"/>
                <a:gd name="T15" fmla="*/ 17026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5" name="AutoShape 17">
              <a:extLst>
                <a:ext uri="{FF2B5EF4-FFF2-40B4-BE49-F238E27FC236}">
                  <a16:creationId xmlns:a16="http://schemas.microsoft.com/office/drawing/2014/main" id="{EC3AA7E2-CE8C-5C42-81F5-69FCCE290F32}"/>
                </a:ext>
              </a:extLst>
            </p:cNvPr>
            <p:cNvSpPr>
              <a:spLocks noChangeArrowheads="1"/>
            </p:cNvSpPr>
            <p:nvPr/>
          </p:nvSpPr>
          <p:spPr bwMode="auto">
            <a:xfrm flipV="1">
              <a:off x="3134" y="2702"/>
              <a:ext cx="269" cy="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431 h 21600"/>
                <a:gd name="T14" fmla="*/ 17103 w 21600"/>
                <a:gd name="T15" fmla="*/ 17169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9" name="Freeform 19">
            <a:extLst>
              <a:ext uri="{FF2B5EF4-FFF2-40B4-BE49-F238E27FC236}">
                <a16:creationId xmlns:a16="http://schemas.microsoft.com/office/drawing/2014/main" id="{E9C19B4A-0AC8-884D-929C-98C8CAA96C89}"/>
              </a:ext>
            </a:extLst>
          </p:cNvPr>
          <p:cNvSpPr>
            <a:spLocks/>
          </p:cNvSpPr>
          <p:nvPr/>
        </p:nvSpPr>
        <p:spPr bwMode="auto">
          <a:xfrm>
            <a:off x="2552700" y="3276600"/>
            <a:ext cx="493713" cy="334963"/>
          </a:xfrm>
          <a:custGeom>
            <a:avLst/>
            <a:gdLst>
              <a:gd name="T0" fmla="*/ 2147483646 w 500"/>
              <a:gd name="T1" fmla="*/ 0 h 233"/>
              <a:gd name="T2" fmla="*/ 2147483646 w 500"/>
              <a:gd name="T3" fmla="*/ 2147483646 h 233"/>
              <a:gd name="T4" fmla="*/ 2147483646 w 500"/>
              <a:gd name="T5" fmla="*/ 2147483646 h 233"/>
              <a:gd name="T6" fmla="*/ 2147483646 w 500"/>
              <a:gd name="T7" fmla="*/ 2147483646 h 233"/>
              <a:gd name="T8" fmla="*/ 2147483646 w 500"/>
              <a:gd name="T9" fmla="*/ 2147483646 h 233"/>
              <a:gd name="T10" fmla="*/ 2147483646 w 500"/>
              <a:gd name="T11" fmla="*/ 2147483646 h 233"/>
              <a:gd name="T12" fmla="*/ 2147483646 w 500"/>
              <a:gd name="T13" fmla="*/ 2147483646 h 233"/>
              <a:gd name="T14" fmla="*/ 0 w 500"/>
              <a:gd name="T15" fmla="*/ 2147483646 h 233"/>
              <a:gd name="T16" fmla="*/ 2147483646 w 500"/>
              <a:gd name="T17" fmla="*/ 2147483646 h 233"/>
              <a:gd name="T18" fmla="*/ 2147483646 w 500"/>
              <a:gd name="T19" fmla="*/ 2147483646 h 233"/>
              <a:gd name="T20" fmla="*/ 2147483646 w 500"/>
              <a:gd name="T21" fmla="*/ 2147483646 h 233"/>
              <a:gd name="T22" fmla="*/ 2147483646 w 500"/>
              <a:gd name="T23" fmla="*/ 2147483646 h 233"/>
              <a:gd name="T24" fmla="*/ 2147483646 w 500"/>
              <a:gd name="T25" fmla="*/ 2147483646 h 233"/>
              <a:gd name="T26" fmla="*/ 2147483646 w 500"/>
              <a:gd name="T27" fmla="*/ 2147483646 h 233"/>
              <a:gd name="T28" fmla="*/ 2147483646 w 500"/>
              <a:gd name="T29" fmla="*/ 2147483646 h 233"/>
              <a:gd name="T30" fmla="*/ 2147483646 w 500"/>
              <a:gd name="T31" fmla="*/ 2147483646 h 233"/>
              <a:gd name="T32" fmla="*/ 2147483646 w 500"/>
              <a:gd name="T33" fmla="*/ 2147483646 h 233"/>
              <a:gd name="T34" fmla="*/ 2147483646 w 500"/>
              <a:gd name="T35" fmla="*/ 2147483646 h 233"/>
              <a:gd name="T36" fmla="*/ 2147483646 w 500"/>
              <a:gd name="T37" fmla="*/ 2147483646 h 233"/>
              <a:gd name="T38" fmla="*/ 2147483646 w 500"/>
              <a:gd name="T39" fmla="*/ 2147483646 h 233"/>
              <a:gd name="T40" fmla="*/ 2147483646 w 500"/>
              <a:gd name="T41" fmla="*/ 2147483646 h 233"/>
              <a:gd name="T42" fmla="*/ 2147483646 w 500"/>
              <a:gd name="T43" fmla="*/ 2147483646 h 233"/>
              <a:gd name="T44" fmla="*/ 2147483646 w 500"/>
              <a:gd name="T45" fmla="*/ 2147483646 h 233"/>
              <a:gd name="T46" fmla="*/ 2147483646 w 500"/>
              <a:gd name="T47" fmla="*/ 2147483646 h 233"/>
              <a:gd name="T48" fmla="*/ 2147483646 w 500"/>
              <a:gd name="T49" fmla="*/ 2147483646 h 233"/>
              <a:gd name="T50" fmla="*/ 2147483646 w 500"/>
              <a:gd name="T51" fmla="*/ 2147483646 h 233"/>
              <a:gd name="T52" fmla="*/ 2147483646 w 500"/>
              <a:gd name="T53" fmla="*/ 2147483646 h 233"/>
              <a:gd name="T54" fmla="*/ 2147483646 w 500"/>
              <a:gd name="T55" fmla="*/ 2147483646 h 233"/>
              <a:gd name="T56" fmla="*/ 2147483646 w 500"/>
              <a:gd name="T57" fmla="*/ 2147483646 h 233"/>
              <a:gd name="T58" fmla="*/ 2147483646 w 500"/>
              <a:gd name="T59" fmla="*/ 0 h 2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00" h="233">
                <a:moveTo>
                  <a:pt x="289" y="0"/>
                </a:moveTo>
                <a:lnTo>
                  <a:pt x="258" y="31"/>
                </a:lnTo>
                <a:lnTo>
                  <a:pt x="243" y="62"/>
                </a:lnTo>
                <a:lnTo>
                  <a:pt x="194" y="75"/>
                </a:lnTo>
                <a:lnTo>
                  <a:pt x="129" y="89"/>
                </a:lnTo>
                <a:lnTo>
                  <a:pt x="64" y="94"/>
                </a:lnTo>
                <a:lnTo>
                  <a:pt x="13" y="97"/>
                </a:lnTo>
                <a:lnTo>
                  <a:pt x="0" y="136"/>
                </a:lnTo>
                <a:lnTo>
                  <a:pt x="4" y="175"/>
                </a:lnTo>
                <a:lnTo>
                  <a:pt x="22" y="204"/>
                </a:lnTo>
                <a:lnTo>
                  <a:pt x="58" y="232"/>
                </a:lnTo>
                <a:lnTo>
                  <a:pt x="108" y="229"/>
                </a:lnTo>
                <a:lnTo>
                  <a:pt x="157" y="225"/>
                </a:lnTo>
                <a:lnTo>
                  <a:pt x="205" y="213"/>
                </a:lnTo>
                <a:lnTo>
                  <a:pt x="254" y="200"/>
                </a:lnTo>
                <a:lnTo>
                  <a:pt x="304" y="197"/>
                </a:lnTo>
                <a:lnTo>
                  <a:pt x="353" y="193"/>
                </a:lnTo>
                <a:lnTo>
                  <a:pt x="403" y="190"/>
                </a:lnTo>
                <a:lnTo>
                  <a:pt x="451" y="177"/>
                </a:lnTo>
                <a:lnTo>
                  <a:pt x="499" y="164"/>
                </a:lnTo>
                <a:lnTo>
                  <a:pt x="482" y="135"/>
                </a:lnTo>
                <a:lnTo>
                  <a:pt x="431" y="138"/>
                </a:lnTo>
                <a:lnTo>
                  <a:pt x="382" y="141"/>
                </a:lnTo>
                <a:lnTo>
                  <a:pt x="333" y="144"/>
                </a:lnTo>
                <a:lnTo>
                  <a:pt x="348" y="114"/>
                </a:lnTo>
                <a:lnTo>
                  <a:pt x="378" y="83"/>
                </a:lnTo>
                <a:lnTo>
                  <a:pt x="358" y="55"/>
                </a:lnTo>
                <a:lnTo>
                  <a:pt x="324" y="27"/>
                </a:lnTo>
                <a:lnTo>
                  <a:pt x="273" y="30"/>
                </a:lnTo>
                <a:lnTo>
                  <a:pt x="289" y="0"/>
                </a:lnTo>
              </a:path>
            </a:pathLst>
          </a:custGeom>
          <a:gradFill rotWithShape="0">
            <a:gsLst>
              <a:gs pos="0">
                <a:srgbClr val="FAFD00"/>
              </a:gs>
              <a:gs pos="50000">
                <a:srgbClr val="E1E300"/>
              </a:gs>
              <a:gs pos="100000">
                <a:srgbClr val="FAFD00"/>
              </a:gs>
            </a:gsLst>
            <a:lin ang="189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Oval 20">
            <a:extLst>
              <a:ext uri="{FF2B5EF4-FFF2-40B4-BE49-F238E27FC236}">
                <a16:creationId xmlns:a16="http://schemas.microsoft.com/office/drawing/2014/main" id="{360C49EB-3C94-9F49-A27A-9AC1CBD638C1}"/>
              </a:ext>
            </a:extLst>
          </p:cNvPr>
          <p:cNvSpPr>
            <a:spLocks noChangeArrowheads="1"/>
          </p:cNvSpPr>
          <p:nvPr/>
        </p:nvSpPr>
        <p:spPr bwMode="auto">
          <a:xfrm>
            <a:off x="3614738" y="5419725"/>
            <a:ext cx="327025" cy="388938"/>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411" name="Freeform 21">
            <a:extLst>
              <a:ext uri="{FF2B5EF4-FFF2-40B4-BE49-F238E27FC236}">
                <a16:creationId xmlns:a16="http://schemas.microsoft.com/office/drawing/2014/main" id="{03EF6681-0645-FE4C-B8F2-B05A5D3D225F}"/>
              </a:ext>
            </a:extLst>
          </p:cNvPr>
          <p:cNvSpPr>
            <a:spLocks/>
          </p:cNvSpPr>
          <p:nvPr/>
        </p:nvSpPr>
        <p:spPr bwMode="auto">
          <a:xfrm>
            <a:off x="2889250" y="1851025"/>
            <a:ext cx="1392238" cy="830263"/>
          </a:xfrm>
          <a:custGeom>
            <a:avLst/>
            <a:gdLst>
              <a:gd name="T0" fmla="*/ 2147483646 w 1414"/>
              <a:gd name="T1" fmla="*/ 2147483646 h 538"/>
              <a:gd name="T2" fmla="*/ 0 w 1414"/>
              <a:gd name="T3" fmla="*/ 2147483646 h 538"/>
              <a:gd name="T4" fmla="*/ 0 w 1414"/>
              <a:gd name="T5" fmla="*/ 0 h 538"/>
              <a:gd name="T6" fmla="*/ 2147483646 w 1414"/>
              <a:gd name="T7" fmla="*/ 0 h 538"/>
              <a:gd name="T8" fmla="*/ 2147483646 w 1414"/>
              <a:gd name="T9" fmla="*/ 2147483646 h 538"/>
              <a:gd name="T10" fmla="*/ 2147483646 w 1414"/>
              <a:gd name="T11" fmla="*/ 2147483646 h 538"/>
              <a:gd name="T12" fmla="*/ 2147483646 w 1414"/>
              <a:gd name="T13" fmla="*/ 2147483646 h 5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4" h="538">
                <a:moveTo>
                  <a:pt x="249" y="537"/>
                </a:moveTo>
                <a:lnTo>
                  <a:pt x="0" y="397"/>
                </a:lnTo>
                <a:lnTo>
                  <a:pt x="0" y="0"/>
                </a:lnTo>
                <a:lnTo>
                  <a:pt x="1178" y="0"/>
                </a:lnTo>
                <a:lnTo>
                  <a:pt x="1413" y="111"/>
                </a:lnTo>
                <a:lnTo>
                  <a:pt x="229" y="134"/>
                </a:lnTo>
                <a:lnTo>
                  <a:pt x="249" y="537"/>
                </a:lnTo>
              </a:path>
            </a:pathLst>
          </a:custGeom>
          <a:solidFill>
            <a:srgbClr val="919191"/>
          </a:solidFill>
          <a:ln w="9525">
            <a:round/>
            <a:headEnd/>
            <a:tailEnd/>
          </a:ln>
          <a:effectLst/>
          <a:scene3d>
            <a:camera prst="legacyObliqueTopRight">
              <a:rot lat="0" lon="300000" rev="0"/>
            </a:camera>
            <a:lightRig rig="legacyFlat3" dir="b"/>
          </a:scene3d>
          <a:sp3d extrusionH="430200" prstMaterial="legacyMatte">
            <a:bevelT w="13500" h="13500" prst="angle"/>
            <a:bevelB w="13500" h="13500" prst="angle"/>
            <a:extrusionClr>
              <a:srgbClr val="919191"/>
            </a:extrusionClr>
            <a:contourClr>
              <a:srgbClr val="91919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grpSp>
        <p:nvGrpSpPr>
          <p:cNvPr id="59412" name="Group 25">
            <a:extLst>
              <a:ext uri="{FF2B5EF4-FFF2-40B4-BE49-F238E27FC236}">
                <a16:creationId xmlns:a16="http://schemas.microsoft.com/office/drawing/2014/main" id="{796FB36B-C819-B044-9245-8582EE6F1146}"/>
              </a:ext>
            </a:extLst>
          </p:cNvPr>
          <p:cNvGrpSpPr>
            <a:grpSpLocks/>
          </p:cNvGrpSpPr>
          <p:nvPr/>
        </p:nvGrpSpPr>
        <p:grpSpPr bwMode="auto">
          <a:xfrm>
            <a:off x="3084513" y="2032000"/>
            <a:ext cx="1190625" cy="623888"/>
            <a:chOff x="3577" y="1108"/>
            <a:chExt cx="1209" cy="435"/>
          </a:xfrm>
        </p:grpSpPr>
        <p:sp>
          <p:nvSpPr>
            <p:cNvPr id="29735" name="AutoShape 22">
              <a:extLst>
                <a:ext uri="{FF2B5EF4-FFF2-40B4-BE49-F238E27FC236}">
                  <a16:creationId xmlns:a16="http://schemas.microsoft.com/office/drawing/2014/main" id="{B4494B78-9272-7F49-A415-9E7670384A4D}"/>
                </a:ext>
              </a:extLst>
            </p:cNvPr>
            <p:cNvSpPr>
              <a:spLocks noChangeArrowheads="1"/>
            </p:cNvSpPr>
            <p:nvPr/>
          </p:nvSpPr>
          <p:spPr bwMode="auto">
            <a:xfrm>
              <a:off x="3577" y="1108"/>
              <a:ext cx="1209" cy="435"/>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6" name="Oval 23">
              <a:extLst>
                <a:ext uri="{FF2B5EF4-FFF2-40B4-BE49-F238E27FC236}">
                  <a16:creationId xmlns:a16="http://schemas.microsoft.com/office/drawing/2014/main" id="{8CED3AEB-2A52-B24A-863B-69DA07B8346F}"/>
                </a:ext>
              </a:extLst>
            </p:cNvPr>
            <p:cNvSpPr>
              <a:spLocks noChangeArrowheads="1"/>
            </p:cNvSpPr>
            <p:nvPr/>
          </p:nvSpPr>
          <p:spPr bwMode="auto">
            <a:xfrm>
              <a:off x="3777" y="1234"/>
              <a:ext cx="214" cy="189"/>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7" name="Oval 24">
              <a:extLst>
                <a:ext uri="{FF2B5EF4-FFF2-40B4-BE49-F238E27FC236}">
                  <a16:creationId xmlns:a16="http://schemas.microsoft.com/office/drawing/2014/main" id="{F1AC0DD7-FF85-BF4F-88C1-E73B2F46A119}"/>
                </a:ext>
              </a:extLst>
            </p:cNvPr>
            <p:cNvSpPr>
              <a:spLocks noChangeArrowheads="1"/>
            </p:cNvSpPr>
            <p:nvPr/>
          </p:nvSpPr>
          <p:spPr bwMode="auto">
            <a:xfrm>
              <a:off x="4285" y="1229"/>
              <a:ext cx="216" cy="190"/>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18" name="Rectangle 26">
            <a:extLst>
              <a:ext uri="{FF2B5EF4-FFF2-40B4-BE49-F238E27FC236}">
                <a16:creationId xmlns:a16="http://schemas.microsoft.com/office/drawing/2014/main" id="{563FF023-E0A8-4D44-A8E1-6A8EA1978E62}"/>
              </a:ext>
            </a:extLst>
          </p:cNvPr>
          <p:cNvSpPr>
            <a:spLocks noChangeArrowheads="1"/>
          </p:cNvSpPr>
          <p:nvPr/>
        </p:nvSpPr>
        <p:spPr bwMode="auto">
          <a:xfrm>
            <a:off x="88900" y="5153025"/>
            <a:ext cx="1585913"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To Scanhead</a:t>
            </a:r>
          </a:p>
        </p:txBody>
      </p:sp>
      <p:sp>
        <p:nvSpPr>
          <p:cNvPr id="29719" name="Rectangle 27">
            <a:extLst>
              <a:ext uri="{FF2B5EF4-FFF2-40B4-BE49-F238E27FC236}">
                <a16:creationId xmlns:a16="http://schemas.microsoft.com/office/drawing/2014/main" id="{DD4FBCB6-7680-9B41-9713-8EFED6C7115F}"/>
              </a:ext>
            </a:extLst>
          </p:cNvPr>
          <p:cNvSpPr>
            <a:spLocks noChangeArrowheads="1"/>
          </p:cNvSpPr>
          <p:nvPr/>
        </p:nvSpPr>
        <p:spPr bwMode="auto">
          <a:xfrm>
            <a:off x="184150" y="4000500"/>
            <a:ext cx="1225550" cy="6985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From </a:t>
            </a:r>
          </a:p>
          <a:p>
            <a:pPr>
              <a:spcBef>
                <a:spcPct val="0"/>
              </a:spcBef>
              <a:buSzTx/>
              <a:buFontTx/>
              <a:buNone/>
              <a:defRPr/>
            </a:pPr>
            <a:r>
              <a:rPr lang="en-US" altLang="en-US" sz="2000" b="1"/>
              <a:t>Scanhead</a:t>
            </a:r>
          </a:p>
        </p:txBody>
      </p:sp>
      <p:sp>
        <p:nvSpPr>
          <p:cNvPr id="29720" name="Line 28">
            <a:extLst>
              <a:ext uri="{FF2B5EF4-FFF2-40B4-BE49-F238E27FC236}">
                <a16:creationId xmlns:a16="http://schemas.microsoft.com/office/drawing/2014/main" id="{9BA001AB-52CE-954C-B810-0D4B8A5B85CE}"/>
              </a:ext>
            </a:extLst>
          </p:cNvPr>
          <p:cNvSpPr>
            <a:spLocks noChangeShapeType="1"/>
          </p:cNvSpPr>
          <p:nvPr/>
        </p:nvSpPr>
        <p:spPr bwMode="auto">
          <a:xfrm flipH="1" flipV="1">
            <a:off x="2892425" y="1914525"/>
            <a:ext cx="214313" cy="17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9721" name="Line 29">
            <a:extLst>
              <a:ext uri="{FF2B5EF4-FFF2-40B4-BE49-F238E27FC236}">
                <a16:creationId xmlns:a16="http://schemas.microsoft.com/office/drawing/2014/main" id="{D670B0D2-9F68-184F-9318-2C5BB6E3F6B5}"/>
              </a:ext>
            </a:extLst>
          </p:cNvPr>
          <p:cNvSpPr>
            <a:spLocks noChangeShapeType="1"/>
          </p:cNvSpPr>
          <p:nvPr/>
        </p:nvSpPr>
        <p:spPr bwMode="auto">
          <a:xfrm flipH="1" flipV="1">
            <a:off x="3040063" y="1289050"/>
            <a:ext cx="104775" cy="841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nvGrpSpPr>
          <p:cNvPr id="59417" name="Group 34">
            <a:extLst>
              <a:ext uri="{FF2B5EF4-FFF2-40B4-BE49-F238E27FC236}">
                <a16:creationId xmlns:a16="http://schemas.microsoft.com/office/drawing/2014/main" id="{0A3F43DC-22AE-9B40-9782-2B6DEAA2953A}"/>
              </a:ext>
            </a:extLst>
          </p:cNvPr>
          <p:cNvGrpSpPr>
            <a:grpSpLocks/>
          </p:cNvGrpSpPr>
          <p:nvPr/>
        </p:nvGrpSpPr>
        <p:grpSpPr bwMode="auto">
          <a:xfrm>
            <a:off x="3338513" y="1136650"/>
            <a:ext cx="219075" cy="174625"/>
            <a:chOff x="3817" y="457"/>
            <a:chExt cx="222" cy="122"/>
          </a:xfrm>
        </p:grpSpPr>
        <p:grpSp>
          <p:nvGrpSpPr>
            <p:cNvPr id="59426" name="Group 32">
              <a:extLst>
                <a:ext uri="{FF2B5EF4-FFF2-40B4-BE49-F238E27FC236}">
                  <a16:creationId xmlns:a16="http://schemas.microsoft.com/office/drawing/2014/main" id="{2D546853-19CC-7E43-9F5C-E12647D6FDF2}"/>
                </a:ext>
              </a:extLst>
            </p:cNvPr>
            <p:cNvGrpSpPr>
              <a:grpSpLocks/>
            </p:cNvGrpSpPr>
            <p:nvPr/>
          </p:nvGrpSpPr>
          <p:grpSpPr bwMode="auto">
            <a:xfrm>
              <a:off x="3817" y="457"/>
              <a:ext cx="222" cy="122"/>
              <a:chOff x="3817" y="457"/>
              <a:chExt cx="222" cy="122"/>
            </a:xfrm>
          </p:grpSpPr>
          <p:sp>
            <p:nvSpPr>
              <p:cNvPr id="29733" name="Rectangle 30">
                <a:extLst>
                  <a:ext uri="{FF2B5EF4-FFF2-40B4-BE49-F238E27FC236}">
                    <a16:creationId xmlns:a16="http://schemas.microsoft.com/office/drawing/2014/main" id="{8BD8C24E-DFD2-EF4A-BD6A-E6B6C05BF8AF}"/>
                  </a:ext>
                </a:extLst>
              </p:cNvPr>
              <p:cNvSpPr>
                <a:spLocks noChangeArrowheads="1"/>
              </p:cNvSpPr>
              <p:nvPr/>
            </p:nvSpPr>
            <p:spPr bwMode="auto">
              <a:xfrm>
                <a:off x="3819" y="471"/>
                <a:ext cx="220" cy="10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4" name="Oval 31">
                <a:extLst>
                  <a:ext uri="{FF2B5EF4-FFF2-40B4-BE49-F238E27FC236}">
                    <a16:creationId xmlns:a16="http://schemas.microsoft.com/office/drawing/2014/main" id="{46F85D9B-AB1B-5E4B-AFF6-D51E2954293C}"/>
                  </a:ext>
                </a:extLst>
              </p:cNvPr>
              <p:cNvSpPr>
                <a:spLocks noChangeArrowheads="1"/>
              </p:cNvSpPr>
              <p:nvPr/>
            </p:nvSpPr>
            <p:spPr bwMode="auto">
              <a:xfrm>
                <a:off x="3817" y="457"/>
                <a:ext cx="222" cy="32"/>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32" name="Oval 33">
              <a:extLst>
                <a:ext uri="{FF2B5EF4-FFF2-40B4-BE49-F238E27FC236}">
                  <a16:creationId xmlns:a16="http://schemas.microsoft.com/office/drawing/2014/main" id="{C601E176-EC1A-064D-BBC6-27AD3FB4C572}"/>
                </a:ext>
              </a:extLst>
            </p:cNvPr>
            <p:cNvSpPr>
              <a:spLocks noChangeArrowheads="1"/>
            </p:cNvSpPr>
            <p:nvPr/>
          </p:nvSpPr>
          <p:spPr bwMode="auto">
            <a:xfrm>
              <a:off x="3896" y="466"/>
              <a:ext cx="63" cy="13"/>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23" name="AutoShape 35">
            <a:extLst>
              <a:ext uri="{FF2B5EF4-FFF2-40B4-BE49-F238E27FC236}">
                <a16:creationId xmlns:a16="http://schemas.microsoft.com/office/drawing/2014/main" id="{A9C3C6EF-7EEF-8443-A978-9E0C745FBA21}"/>
              </a:ext>
            </a:extLst>
          </p:cNvPr>
          <p:cNvSpPr>
            <a:spLocks noChangeArrowheads="1"/>
          </p:cNvSpPr>
          <p:nvPr/>
        </p:nvSpPr>
        <p:spPr bwMode="auto">
          <a:xfrm>
            <a:off x="3194050" y="782638"/>
            <a:ext cx="536575" cy="417512"/>
          </a:xfrm>
          <a:prstGeom prst="cube">
            <a:avLst>
              <a:gd name="adj" fmla="val 24995"/>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pic>
        <p:nvPicPr>
          <p:cNvPr id="59419" name="Picture 42" descr="micr006">
            <a:extLst>
              <a:ext uri="{FF2B5EF4-FFF2-40B4-BE49-F238E27FC236}">
                <a16:creationId xmlns:a16="http://schemas.microsoft.com/office/drawing/2014/main" id="{3009491E-2B68-FC47-9191-B78D72419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338" y="590550"/>
            <a:ext cx="4411662"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5" name="Line 43">
            <a:extLst>
              <a:ext uri="{FF2B5EF4-FFF2-40B4-BE49-F238E27FC236}">
                <a16:creationId xmlns:a16="http://schemas.microsoft.com/office/drawing/2014/main" id="{7B28F758-D2CC-714E-BA26-EC7B67099DB0}"/>
              </a:ext>
            </a:extLst>
          </p:cNvPr>
          <p:cNvSpPr>
            <a:spLocks noChangeShapeType="1"/>
          </p:cNvSpPr>
          <p:nvPr/>
        </p:nvSpPr>
        <p:spPr bwMode="auto">
          <a:xfrm flipH="1">
            <a:off x="4222750" y="5305425"/>
            <a:ext cx="1878013" cy="795338"/>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6" name="Line 44">
            <a:extLst>
              <a:ext uri="{FF2B5EF4-FFF2-40B4-BE49-F238E27FC236}">
                <a16:creationId xmlns:a16="http://schemas.microsoft.com/office/drawing/2014/main" id="{9A98EA52-FBE7-A541-AB6D-A41EB9C1F688}"/>
              </a:ext>
            </a:extLst>
          </p:cNvPr>
          <p:cNvSpPr>
            <a:spLocks noChangeShapeType="1"/>
          </p:cNvSpPr>
          <p:nvPr/>
        </p:nvSpPr>
        <p:spPr bwMode="auto">
          <a:xfrm flipV="1">
            <a:off x="4043363" y="5270500"/>
            <a:ext cx="2020887" cy="757238"/>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7" name="Line 45">
            <a:extLst>
              <a:ext uri="{FF2B5EF4-FFF2-40B4-BE49-F238E27FC236}">
                <a16:creationId xmlns:a16="http://schemas.microsoft.com/office/drawing/2014/main" id="{FF265201-C735-B94B-946A-C09D8F03343C}"/>
              </a:ext>
            </a:extLst>
          </p:cNvPr>
          <p:cNvSpPr>
            <a:spLocks noChangeShapeType="1"/>
          </p:cNvSpPr>
          <p:nvPr/>
        </p:nvSpPr>
        <p:spPr bwMode="auto">
          <a:xfrm flipV="1">
            <a:off x="6411913" y="5076825"/>
            <a:ext cx="204787" cy="84138"/>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8" name="Line 46">
            <a:extLst>
              <a:ext uri="{FF2B5EF4-FFF2-40B4-BE49-F238E27FC236}">
                <a16:creationId xmlns:a16="http://schemas.microsoft.com/office/drawing/2014/main" id="{2C30A353-44B0-A747-8C78-20DEBE386ADF}"/>
              </a:ext>
            </a:extLst>
          </p:cNvPr>
          <p:cNvSpPr>
            <a:spLocks noChangeShapeType="1"/>
          </p:cNvSpPr>
          <p:nvPr/>
        </p:nvSpPr>
        <p:spPr bwMode="auto">
          <a:xfrm>
            <a:off x="6750050" y="4175125"/>
            <a:ext cx="0" cy="481013"/>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9" name="Line 47">
            <a:extLst>
              <a:ext uri="{FF2B5EF4-FFF2-40B4-BE49-F238E27FC236}">
                <a16:creationId xmlns:a16="http://schemas.microsoft.com/office/drawing/2014/main" id="{BC238102-4D01-D643-AF41-5FCDC3E06FC7}"/>
              </a:ext>
            </a:extLst>
          </p:cNvPr>
          <p:cNvSpPr>
            <a:spLocks noChangeShapeType="1"/>
          </p:cNvSpPr>
          <p:nvPr/>
        </p:nvSpPr>
        <p:spPr bwMode="auto">
          <a:xfrm flipV="1">
            <a:off x="6750050" y="4837113"/>
            <a:ext cx="0" cy="71437"/>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59425" name="TextBox 1">
            <a:extLst>
              <a:ext uri="{FF2B5EF4-FFF2-40B4-BE49-F238E27FC236}">
                <a16:creationId xmlns:a16="http://schemas.microsoft.com/office/drawing/2014/main" id="{EEA8E453-528D-A547-B5B6-6E2D1D23A88A}"/>
              </a:ext>
            </a:extLst>
          </p:cNvPr>
          <p:cNvSpPr txBox="1">
            <a:spLocks noChangeArrowheads="1"/>
          </p:cNvSpPr>
          <p:nvPr/>
        </p:nvSpPr>
        <p:spPr bwMode="auto">
          <a:xfrm>
            <a:off x="714375" y="19050"/>
            <a:ext cx="4810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Review of the fundamental principles</a:t>
            </a:r>
          </a:p>
        </p:txBody>
      </p:sp>
    </p:spTree>
  </p:cSld>
  <p:clrMapOvr>
    <a:masterClrMapping/>
  </p:clrMapOvr>
  <p:transition advTm="1538"/>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D4C4FD9-8398-D24D-BDE5-6D28330C52DD}"/>
              </a:ext>
            </a:extLst>
          </p:cNvPr>
          <p:cNvSpPr>
            <a:spLocks noGrp="1" noChangeArrowheads="1"/>
          </p:cNvSpPr>
          <p:nvPr>
            <p:ph type="title"/>
          </p:nvPr>
        </p:nvSpPr>
        <p:spPr>
          <a:xfrm>
            <a:off x="325438" y="47625"/>
            <a:ext cx="8443912" cy="828675"/>
          </a:xfrm>
        </p:spPr>
        <p:txBody>
          <a:bodyPr/>
          <a:lstStyle/>
          <a:p>
            <a:pPr>
              <a:defRPr/>
            </a:pPr>
            <a:r>
              <a:rPr lang="en-US" altLang="en-US" sz="2400"/>
              <a:t>The Scan Path of the Laser Beam</a:t>
            </a:r>
          </a:p>
        </p:txBody>
      </p:sp>
      <p:grpSp>
        <p:nvGrpSpPr>
          <p:cNvPr id="61442" name="Group 15">
            <a:extLst>
              <a:ext uri="{FF2B5EF4-FFF2-40B4-BE49-F238E27FC236}">
                <a16:creationId xmlns:a16="http://schemas.microsoft.com/office/drawing/2014/main" id="{694A23EC-F70B-0145-B6D8-54C389E4A527}"/>
              </a:ext>
            </a:extLst>
          </p:cNvPr>
          <p:cNvGrpSpPr>
            <a:grpSpLocks/>
          </p:cNvGrpSpPr>
          <p:nvPr/>
        </p:nvGrpSpPr>
        <p:grpSpPr bwMode="auto">
          <a:xfrm>
            <a:off x="0" y="1389063"/>
            <a:ext cx="5354638" cy="4743450"/>
            <a:chOff x="111" y="413"/>
            <a:chExt cx="4221" cy="3632"/>
          </a:xfrm>
        </p:grpSpPr>
        <p:sp>
          <p:nvSpPr>
            <p:cNvPr id="30727" name="Rectangle 3">
              <a:extLst>
                <a:ext uri="{FF2B5EF4-FFF2-40B4-BE49-F238E27FC236}">
                  <a16:creationId xmlns:a16="http://schemas.microsoft.com/office/drawing/2014/main" id="{F3872512-70FB-3545-8C2D-6E286B9D8376}"/>
                </a:ext>
              </a:extLst>
            </p:cNvPr>
            <p:cNvSpPr>
              <a:spLocks noChangeArrowheads="1"/>
            </p:cNvSpPr>
            <p:nvPr/>
          </p:nvSpPr>
          <p:spPr bwMode="auto">
            <a:xfrm>
              <a:off x="572" y="645"/>
              <a:ext cx="3011" cy="1622"/>
            </a:xfrm>
            <a:prstGeom prst="rect">
              <a:avLst/>
            </a:prstGeom>
            <a:solidFill>
              <a:srgbClr val="CECECE"/>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28" name="Rectangle 4">
              <a:extLst>
                <a:ext uri="{FF2B5EF4-FFF2-40B4-BE49-F238E27FC236}">
                  <a16:creationId xmlns:a16="http://schemas.microsoft.com/office/drawing/2014/main" id="{FFF06A43-5E9B-EB4D-9A86-8B6A194A67B5}"/>
                </a:ext>
              </a:extLst>
            </p:cNvPr>
            <p:cNvSpPr>
              <a:spLocks noChangeArrowheads="1"/>
            </p:cNvSpPr>
            <p:nvPr/>
          </p:nvSpPr>
          <p:spPr bwMode="auto">
            <a:xfrm>
              <a:off x="2261" y="449"/>
              <a:ext cx="1268" cy="21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dirty="0"/>
                <a:t>767, 1023, 1279, </a:t>
              </a:r>
              <a:r>
                <a:rPr lang="en-US" altLang="en-US" sz="1400" b="1" dirty="0" err="1"/>
                <a:t>etc</a:t>
              </a:r>
              <a:endParaRPr lang="en-US" altLang="en-US" sz="1400" b="1" dirty="0"/>
            </a:p>
          </p:txBody>
        </p:sp>
        <p:sp>
          <p:nvSpPr>
            <p:cNvPr id="30729" name="Rectangle 5">
              <a:extLst>
                <a:ext uri="{FF2B5EF4-FFF2-40B4-BE49-F238E27FC236}">
                  <a16:creationId xmlns:a16="http://schemas.microsoft.com/office/drawing/2014/main" id="{2A81EE28-271A-D84A-B512-1FC324A52CE9}"/>
                </a:ext>
              </a:extLst>
            </p:cNvPr>
            <p:cNvSpPr>
              <a:spLocks noChangeArrowheads="1"/>
            </p:cNvSpPr>
            <p:nvPr/>
          </p:nvSpPr>
          <p:spPr bwMode="auto">
            <a:xfrm>
              <a:off x="3669" y="2160"/>
              <a:ext cx="663" cy="2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511, 1023</a:t>
              </a:r>
            </a:p>
          </p:txBody>
        </p:sp>
        <p:sp>
          <p:nvSpPr>
            <p:cNvPr id="30730" name="Line 6">
              <a:extLst>
                <a:ext uri="{FF2B5EF4-FFF2-40B4-BE49-F238E27FC236}">
                  <a16:creationId xmlns:a16="http://schemas.microsoft.com/office/drawing/2014/main" id="{630F025B-B619-6443-9D81-5F6B781A523F}"/>
                </a:ext>
              </a:extLst>
            </p:cNvPr>
            <p:cNvSpPr>
              <a:spLocks noChangeShapeType="1"/>
            </p:cNvSpPr>
            <p:nvPr/>
          </p:nvSpPr>
          <p:spPr bwMode="auto">
            <a:xfrm>
              <a:off x="590" y="688"/>
              <a:ext cx="2948"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1" name="Line 7">
              <a:extLst>
                <a:ext uri="{FF2B5EF4-FFF2-40B4-BE49-F238E27FC236}">
                  <a16:creationId xmlns:a16="http://schemas.microsoft.com/office/drawing/2014/main" id="{33198FA9-081B-0343-BB06-37E19A943C6B}"/>
                </a:ext>
              </a:extLst>
            </p:cNvPr>
            <p:cNvSpPr>
              <a:spLocks noChangeShapeType="1"/>
            </p:cNvSpPr>
            <p:nvPr/>
          </p:nvSpPr>
          <p:spPr bwMode="auto">
            <a:xfrm>
              <a:off x="602" y="809"/>
              <a:ext cx="2952"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2" name="Line 8">
              <a:extLst>
                <a:ext uri="{FF2B5EF4-FFF2-40B4-BE49-F238E27FC236}">
                  <a16:creationId xmlns:a16="http://schemas.microsoft.com/office/drawing/2014/main" id="{199A1F0D-4E6F-DB4F-9B79-6B823D831CD2}"/>
                </a:ext>
              </a:extLst>
            </p:cNvPr>
            <p:cNvSpPr>
              <a:spLocks noChangeShapeType="1"/>
            </p:cNvSpPr>
            <p:nvPr/>
          </p:nvSpPr>
          <p:spPr bwMode="auto">
            <a:xfrm>
              <a:off x="594" y="931"/>
              <a:ext cx="1649" cy="1"/>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3" name="Rectangle 9">
              <a:extLst>
                <a:ext uri="{FF2B5EF4-FFF2-40B4-BE49-F238E27FC236}">
                  <a16:creationId xmlns:a16="http://schemas.microsoft.com/office/drawing/2014/main" id="{70AB20FF-6EB1-414F-B93D-9DB59B1CF8F4}"/>
                </a:ext>
              </a:extLst>
            </p:cNvPr>
            <p:cNvSpPr>
              <a:spLocks noChangeArrowheads="1"/>
            </p:cNvSpPr>
            <p:nvPr/>
          </p:nvSpPr>
          <p:spPr bwMode="auto">
            <a:xfrm>
              <a:off x="536" y="413"/>
              <a:ext cx="173" cy="2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0</a:t>
              </a:r>
            </a:p>
          </p:txBody>
        </p:sp>
        <p:sp>
          <p:nvSpPr>
            <p:cNvPr id="30734" name="Rectangle 10">
              <a:extLst>
                <a:ext uri="{FF2B5EF4-FFF2-40B4-BE49-F238E27FC236}">
                  <a16:creationId xmlns:a16="http://schemas.microsoft.com/office/drawing/2014/main" id="{753449D3-3A15-084C-A025-A9738EC1EA53}"/>
                </a:ext>
              </a:extLst>
            </p:cNvPr>
            <p:cNvSpPr>
              <a:spLocks noChangeArrowheads="1"/>
            </p:cNvSpPr>
            <p:nvPr/>
          </p:nvSpPr>
          <p:spPr bwMode="auto">
            <a:xfrm>
              <a:off x="3647" y="572"/>
              <a:ext cx="173" cy="2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0</a:t>
              </a:r>
            </a:p>
          </p:txBody>
        </p:sp>
        <p:sp>
          <p:nvSpPr>
            <p:cNvPr id="30735" name="Rectangle 11">
              <a:extLst>
                <a:ext uri="{FF2B5EF4-FFF2-40B4-BE49-F238E27FC236}">
                  <a16:creationId xmlns:a16="http://schemas.microsoft.com/office/drawing/2014/main" id="{1105DB80-F89B-5548-9110-D5B9FFF0FCF4}"/>
                </a:ext>
              </a:extLst>
            </p:cNvPr>
            <p:cNvSpPr>
              <a:spLocks noChangeArrowheads="1"/>
            </p:cNvSpPr>
            <p:nvPr/>
          </p:nvSpPr>
          <p:spPr bwMode="auto">
            <a:xfrm>
              <a:off x="111" y="554"/>
              <a:ext cx="363" cy="1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Start</a:t>
              </a:r>
            </a:p>
          </p:txBody>
        </p:sp>
        <p:sp>
          <p:nvSpPr>
            <p:cNvPr id="30736" name="Rectangle 12">
              <a:extLst>
                <a:ext uri="{FF2B5EF4-FFF2-40B4-BE49-F238E27FC236}">
                  <a16:creationId xmlns:a16="http://schemas.microsoft.com/office/drawing/2014/main" id="{32CA82E5-A2C5-5344-B2A7-D49253326050}"/>
                </a:ext>
              </a:extLst>
            </p:cNvPr>
            <p:cNvSpPr>
              <a:spLocks noChangeArrowheads="1"/>
            </p:cNvSpPr>
            <p:nvPr/>
          </p:nvSpPr>
          <p:spPr bwMode="auto">
            <a:xfrm>
              <a:off x="1252" y="1302"/>
              <a:ext cx="1009" cy="30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200" b="1"/>
                <a:t>Specimen</a:t>
              </a:r>
            </a:p>
          </p:txBody>
        </p:sp>
        <p:sp>
          <p:nvSpPr>
            <p:cNvPr id="30737" name="Rectangle 13">
              <a:extLst>
                <a:ext uri="{FF2B5EF4-FFF2-40B4-BE49-F238E27FC236}">
                  <a16:creationId xmlns:a16="http://schemas.microsoft.com/office/drawing/2014/main" id="{174E80B1-78E4-CA4C-B90E-F83F1B36EDB6}"/>
                </a:ext>
              </a:extLst>
            </p:cNvPr>
            <p:cNvSpPr>
              <a:spLocks noChangeArrowheads="1"/>
            </p:cNvSpPr>
            <p:nvPr/>
          </p:nvSpPr>
          <p:spPr bwMode="auto">
            <a:xfrm>
              <a:off x="582" y="2352"/>
              <a:ext cx="3018" cy="1693"/>
            </a:xfrm>
            <a:prstGeom prst="rect">
              <a:avLst/>
            </a:prstGeom>
            <a:solidFill>
              <a:srgbClr val="FCD1C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38" name="Rectangle 14">
              <a:extLst>
                <a:ext uri="{FF2B5EF4-FFF2-40B4-BE49-F238E27FC236}">
                  <a16:creationId xmlns:a16="http://schemas.microsoft.com/office/drawing/2014/main" id="{6EEE1204-6B1C-5A46-9301-3D7559402FC7}"/>
                </a:ext>
              </a:extLst>
            </p:cNvPr>
            <p:cNvSpPr>
              <a:spLocks noChangeArrowheads="1"/>
            </p:cNvSpPr>
            <p:nvPr/>
          </p:nvSpPr>
          <p:spPr bwMode="auto">
            <a:xfrm>
              <a:off x="658" y="2458"/>
              <a:ext cx="2861" cy="121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Frames/Sec		# Lines</a:t>
              </a:r>
            </a:p>
            <a:p>
              <a:pPr>
                <a:spcBef>
                  <a:spcPct val="0"/>
                </a:spcBef>
                <a:buSzTx/>
                <a:buFontTx/>
                <a:buNone/>
                <a:defRPr/>
              </a:pPr>
              <a:r>
                <a:rPr lang="en-US" altLang="en-US" sz="1600"/>
                <a:t>1			512</a:t>
              </a:r>
            </a:p>
            <a:p>
              <a:pPr>
                <a:spcBef>
                  <a:spcPct val="0"/>
                </a:spcBef>
                <a:buSzTx/>
                <a:buFontTx/>
                <a:buNone/>
                <a:defRPr/>
              </a:pPr>
              <a:r>
                <a:rPr lang="en-US" altLang="en-US" sz="1600"/>
                <a:t>2			256</a:t>
              </a:r>
            </a:p>
            <a:p>
              <a:pPr>
                <a:spcBef>
                  <a:spcPct val="0"/>
                </a:spcBef>
                <a:buSzTx/>
                <a:buFontTx/>
                <a:buNone/>
                <a:defRPr/>
              </a:pPr>
              <a:r>
                <a:rPr lang="en-US" altLang="en-US" sz="1600"/>
                <a:t>4			128</a:t>
              </a:r>
            </a:p>
            <a:p>
              <a:pPr>
                <a:spcBef>
                  <a:spcPct val="0"/>
                </a:spcBef>
                <a:buSzTx/>
                <a:buFontTx/>
                <a:buNone/>
                <a:defRPr/>
              </a:pPr>
              <a:r>
                <a:rPr lang="en-US" altLang="en-US" sz="1600"/>
                <a:t>8			 64</a:t>
              </a:r>
            </a:p>
            <a:p>
              <a:pPr>
                <a:spcBef>
                  <a:spcPct val="0"/>
                </a:spcBef>
                <a:buSzTx/>
                <a:buFontTx/>
                <a:buNone/>
                <a:defRPr/>
              </a:pPr>
              <a:r>
                <a:rPr lang="en-US" altLang="en-US" sz="1600"/>
                <a:t>16			 32</a:t>
              </a:r>
            </a:p>
          </p:txBody>
        </p:sp>
      </p:grpSp>
      <p:sp>
        <p:nvSpPr>
          <p:cNvPr id="30724" name="Text Box 16">
            <a:extLst>
              <a:ext uri="{FF2B5EF4-FFF2-40B4-BE49-F238E27FC236}">
                <a16:creationId xmlns:a16="http://schemas.microsoft.com/office/drawing/2014/main" id="{D1AA4DC2-4752-4943-8E98-429ED295998E}"/>
              </a:ext>
            </a:extLst>
          </p:cNvPr>
          <p:cNvSpPr txBox="1">
            <a:spLocks noChangeArrowheads="1"/>
          </p:cNvSpPr>
          <p:nvPr/>
        </p:nvSpPr>
        <p:spPr bwMode="auto">
          <a:xfrm>
            <a:off x="938213" y="887413"/>
            <a:ext cx="300831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Early confocal systems</a:t>
            </a:r>
          </a:p>
        </p:txBody>
      </p:sp>
      <p:sp>
        <p:nvSpPr>
          <p:cNvPr id="30725" name="Text Box 17">
            <a:extLst>
              <a:ext uri="{FF2B5EF4-FFF2-40B4-BE49-F238E27FC236}">
                <a16:creationId xmlns:a16="http://schemas.microsoft.com/office/drawing/2014/main" id="{7425330A-F19C-AD44-8183-C507D77ACCC0}"/>
              </a:ext>
            </a:extLst>
          </p:cNvPr>
          <p:cNvSpPr txBox="1">
            <a:spLocks noChangeArrowheads="1"/>
          </p:cNvSpPr>
          <p:nvPr/>
        </p:nvSpPr>
        <p:spPr bwMode="auto">
          <a:xfrm>
            <a:off x="5295900" y="1254125"/>
            <a:ext cx="3848100" cy="13239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600"/>
              <a:t>Leica SP2</a:t>
            </a:r>
          </a:p>
          <a:p>
            <a:pPr>
              <a:spcBef>
                <a:spcPct val="0"/>
              </a:spcBef>
              <a:buSzTx/>
              <a:buFontTx/>
              <a:buNone/>
              <a:defRPr/>
            </a:pPr>
            <a:r>
              <a:rPr lang="en-US" altLang="en-US" sz="1600"/>
              <a:t> 400 Hz</a:t>
            </a:r>
          </a:p>
          <a:p>
            <a:pPr>
              <a:spcBef>
                <a:spcPct val="0"/>
              </a:spcBef>
              <a:buSzTx/>
              <a:buFontTx/>
              <a:buNone/>
              <a:defRPr/>
            </a:pPr>
            <a:r>
              <a:rPr lang="en-US" altLang="en-US" sz="1600"/>
              <a:t>512 line image takes 1.28 seconds</a:t>
            </a:r>
          </a:p>
          <a:p>
            <a:pPr>
              <a:spcBef>
                <a:spcPct val="0"/>
              </a:spcBef>
              <a:buSzTx/>
              <a:buFontTx/>
              <a:buNone/>
              <a:defRPr/>
            </a:pPr>
            <a:r>
              <a:rPr lang="en-US" altLang="en-US" sz="1600"/>
              <a:t>4096 line image takes 10.24 seconds</a:t>
            </a:r>
          </a:p>
          <a:p>
            <a:pPr>
              <a:spcBef>
                <a:spcPct val="0"/>
              </a:spcBef>
              <a:buSzTx/>
              <a:buFontTx/>
              <a:buNone/>
              <a:defRPr/>
            </a:pPr>
            <a:endParaRPr lang="en-US" altLang="en-US" sz="1600"/>
          </a:p>
        </p:txBody>
      </p:sp>
      <p:sp>
        <p:nvSpPr>
          <p:cNvPr id="61445" name="TextBox 1">
            <a:extLst>
              <a:ext uri="{FF2B5EF4-FFF2-40B4-BE49-F238E27FC236}">
                <a16:creationId xmlns:a16="http://schemas.microsoft.com/office/drawing/2014/main" id="{FFB5FD8E-14FF-3F46-AAE5-28B2160E2D30}"/>
              </a:ext>
            </a:extLst>
          </p:cNvPr>
          <p:cNvSpPr txBox="1">
            <a:spLocks noChangeArrowheads="1"/>
          </p:cNvSpPr>
          <p:nvPr/>
        </p:nvSpPr>
        <p:spPr bwMode="auto">
          <a:xfrm>
            <a:off x="4933950" y="4611688"/>
            <a:ext cx="3929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Nikon A1 has up to 4096 lines</a:t>
            </a:r>
          </a:p>
          <a:p>
            <a:pPr algn="ctr">
              <a:spcBef>
                <a:spcPct val="0"/>
              </a:spcBef>
              <a:buSzTx/>
              <a:buFontTx/>
              <a:buNone/>
            </a:pPr>
            <a:r>
              <a:rPr lang="en-US" altLang="en-US" sz="2400"/>
              <a:t>Zeiss 710 has up to 6000 lines</a:t>
            </a:r>
          </a:p>
        </p:txBody>
      </p:sp>
    </p:spTree>
  </p:cSld>
  <p:clrMapOvr>
    <a:masterClrMapping/>
  </p:clrMapOvr>
  <p:transition advTm="1263"/>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219B36B1-253D-194C-A51E-DBE994642E65}"/>
              </a:ext>
            </a:extLst>
          </p:cNvPr>
          <p:cNvSpPr>
            <a:spLocks noGrp="1"/>
          </p:cNvSpPr>
          <p:nvPr>
            <p:ph type="title"/>
          </p:nvPr>
        </p:nvSpPr>
        <p:spPr/>
        <p:txBody>
          <a:bodyPr/>
          <a:lstStyle/>
          <a:p>
            <a:pPr>
              <a:defRPr/>
            </a:pPr>
            <a:endParaRPr lang="en-US" altLang="en-US"/>
          </a:p>
        </p:txBody>
      </p:sp>
      <p:sp>
        <p:nvSpPr>
          <p:cNvPr id="4099" name="Content Placeholder 2">
            <a:extLst>
              <a:ext uri="{FF2B5EF4-FFF2-40B4-BE49-F238E27FC236}">
                <a16:creationId xmlns:a16="http://schemas.microsoft.com/office/drawing/2014/main" id="{86E4FB6F-9C06-BC4F-B7A4-48A13EF46726}"/>
              </a:ext>
            </a:extLst>
          </p:cNvPr>
          <p:cNvSpPr>
            <a:spLocks noGrp="1"/>
          </p:cNvSpPr>
          <p:nvPr>
            <p:ph idx="1"/>
          </p:nvPr>
        </p:nvSpPr>
        <p:spPr/>
        <p:txBody>
          <a:bodyPr/>
          <a:lstStyle/>
          <a:p>
            <a:pPr>
              <a:defRPr/>
            </a:pPr>
            <a:endParaRPr lang="en-US" altLang="en-US"/>
          </a:p>
        </p:txBody>
      </p:sp>
      <p:pic>
        <p:nvPicPr>
          <p:cNvPr id="4100" name="Picture 2">
            <a:extLst>
              <a:ext uri="{FF2B5EF4-FFF2-40B4-BE49-F238E27FC236}">
                <a16:creationId xmlns:a16="http://schemas.microsoft.com/office/drawing/2014/main" id="{4FE862CC-BDEC-E44C-AA64-809AE6775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88925"/>
            <a:ext cx="8329613" cy="60531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6" name="TextBox 3">
            <a:extLst>
              <a:ext uri="{FF2B5EF4-FFF2-40B4-BE49-F238E27FC236}">
                <a16:creationId xmlns:a16="http://schemas.microsoft.com/office/drawing/2014/main" id="{EF24482E-7726-D849-A29D-E8118D907D08}"/>
              </a:ext>
            </a:extLst>
          </p:cNvPr>
          <p:cNvSpPr txBox="1">
            <a:spLocks noChangeArrowheads="1"/>
          </p:cNvSpPr>
          <p:nvPr/>
        </p:nvSpPr>
        <p:spPr bwMode="auto">
          <a:xfrm>
            <a:off x="4619625" y="6342063"/>
            <a:ext cx="4524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70C0"/>
                </a:solidFill>
              </a:rPr>
              <a:t>http://zeiss-campus.magnet.fsu.edu/articles/superresolution/introduction.html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3F9E900-A37B-D34C-A446-EC1DFD6C535E}"/>
              </a:ext>
            </a:extLst>
          </p:cNvPr>
          <p:cNvSpPr>
            <a:spLocks noGrp="1" noChangeArrowheads="1"/>
          </p:cNvSpPr>
          <p:nvPr>
            <p:ph type="title"/>
          </p:nvPr>
        </p:nvSpPr>
        <p:spPr>
          <a:xfrm>
            <a:off x="628650" y="0"/>
            <a:ext cx="8083550" cy="985838"/>
          </a:xfrm>
        </p:spPr>
        <p:txBody>
          <a:bodyPr/>
          <a:lstStyle/>
          <a:p>
            <a:pPr>
              <a:defRPr/>
            </a:pPr>
            <a:r>
              <a:rPr lang="en-US" altLang="en-US"/>
              <a:t>How a Confocal Image is Formed</a:t>
            </a:r>
          </a:p>
        </p:txBody>
      </p:sp>
      <p:grpSp>
        <p:nvGrpSpPr>
          <p:cNvPr id="63490" name="Group 31">
            <a:extLst>
              <a:ext uri="{FF2B5EF4-FFF2-40B4-BE49-F238E27FC236}">
                <a16:creationId xmlns:a16="http://schemas.microsoft.com/office/drawing/2014/main" id="{4AC0B2B9-AE09-4E46-982F-7759ADB933DD}"/>
              </a:ext>
            </a:extLst>
          </p:cNvPr>
          <p:cNvGrpSpPr>
            <a:grpSpLocks/>
          </p:cNvGrpSpPr>
          <p:nvPr/>
        </p:nvGrpSpPr>
        <p:grpSpPr bwMode="auto">
          <a:xfrm>
            <a:off x="819150" y="2068513"/>
            <a:ext cx="7696200" cy="3454400"/>
            <a:chOff x="255" y="1218"/>
            <a:chExt cx="6222" cy="2555"/>
          </a:xfrm>
        </p:grpSpPr>
        <p:sp>
          <p:nvSpPr>
            <p:cNvPr id="31750" name="Rectangle 3">
              <a:extLst>
                <a:ext uri="{FF2B5EF4-FFF2-40B4-BE49-F238E27FC236}">
                  <a16:creationId xmlns:a16="http://schemas.microsoft.com/office/drawing/2014/main" id="{A54A480D-1B22-8E4F-A47A-625F28A32C72}"/>
                </a:ext>
              </a:extLst>
            </p:cNvPr>
            <p:cNvSpPr>
              <a:spLocks noChangeArrowheads="1"/>
            </p:cNvSpPr>
            <p:nvPr/>
          </p:nvSpPr>
          <p:spPr bwMode="auto">
            <a:xfrm>
              <a:off x="3176" y="1873"/>
              <a:ext cx="350" cy="1020"/>
            </a:xfrm>
            <a:prstGeom prst="rect">
              <a:avLst/>
            </a:prstGeom>
            <a:gradFill rotWithShape="0">
              <a:gsLst>
                <a:gs pos="0">
                  <a:srgbClr val="919191"/>
                </a:gs>
                <a:gs pos="50000">
                  <a:srgbClr val="B2B2B2"/>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1" name="Rectangle 4">
              <a:extLst>
                <a:ext uri="{FF2B5EF4-FFF2-40B4-BE49-F238E27FC236}">
                  <a16:creationId xmlns:a16="http://schemas.microsoft.com/office/drawing/2014/main" id="{8F79433E-7A19-F849-B9CB-89959D59107B}"/>
                </a:ext>
              </a:extLst>
            </p:cNvPr>
            <p:cNvSpPr>
              <a:spLocks noChangeArrowheads="1"/>
            </p:cNvSpPr>
            <p:nvPr/>
          </p:nvSpPr>
          <p:spPr bwMode="auto">
            <a:xfrm>
              <a:off x="5272" y="1873"/>
              <a:ext cx="44" cy="102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2" name="Rectangle 5">
              <a:extLst>
                <a:ext uri="{FF2B5EF4-FFF2-40B4-BE49-F238E27FC236}">
                  <a16:creationId xmlns:a16="http://schemas.microsoft.com/office/drawing/2014/main" id="{031018E6-3DF2-054A-8D45-3CA93F4D3575}"/>
                </a:ext>
              </a:extLst>
            </p:cNvPr>
            <p:cNvSpPr>
              <a:spLocks noChangeArrowheads="1"/>
            </p:cNvSpPr>
            <p:nvPr/>
          </p:nvSpPr>
          <p:spPr bwMode="auto">
            <a:xfrm>
              <a:off x="994" y="1873"/>
              <a:ext cx="44" cy="102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3" name="Oval 6">
              <a:extLst>
                <a:ext uri="{FF2B5EF4-FFF2-40B4-BE49-F238E27FC236}">
                  <a16:creationId xmlns:a16="http://schemas.microsoft.com/office/drawing/2014/main" id="{90DEA2DE-A842-C64F-80EE-9ECA4EE6585D}"/>
                </a:ext>
              </a:extLst>
            </p:cNvPr>
            <p:cNvSpPr>
              <a:spLocks noChangeArrowheads="1"/>
            </p:cNvSpPr>
            <p:nvPr/>
          </p:nvSpPr>
          <p:spPr bwMode="auto">
            <a:xfrm>
              <a:off x="2097" y="1920"/>
              <a:ext cx="201" cy="973"/>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4" name="Oval 7">
              <a:extLst>
                <a:ext uri="{FF2B5EF4-FFF2-40B4-BE49-F238E27FC236}">
                  <a16:creationId xmlns:a16="http://schemas.microsoft.com/office/drawing/2014/main" id="{A76707F4-A164-BE4E-86A0-2535911CF656}"/>
                </a:ext>
              </a:extLst>
            </p:cNvPr>
            <p:cNvSpPr>
              <a:spLocks noChangeArrowheads="1"/>
            </p:cNvSpPr>
            <p:nvPr/>
          </p:nvSpPr>
          <p:spPr bwMode="auto">
            <a:xfrm>
              <a:off x="4189" y="1920"/>
              <a:ext cx="203" cy="973"/>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5" name="Line 8">
              <a:extLst>
                <a:ext uri="{FF2B5EF4-FFF2-40B4-BE49-F238E27FC236}">
                  <a16:creationId xmlns:a16="http://schemas.microsoft.com/office/drawing/2014/main" id="{B518EE56-74B7-A242-9A4C-70F5700DD29E}"/>
                </a:ext>
              </a:extLst>
            </p:cNvPr>
            <p:cNvSpPr>
              <a:spLocks noChangeShapeType="1"/>
            </p:cNvSpPr>
            <p:nvPr/>
          </p:nvSpPr>
          <p:spPr bwMode="auto">
            <a:xfrm>
              <a:off x="2201" y="1920"/>
              <a:ext cx="2137" cy="97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56" name="Line 9">
              <a:extLst>
                <a:ext uri="{FF2B5EF4-FFF2-40B4-BE49-F238E27FC236}">
                  <a16:creationId xmlns:a16="http://schemas.microsoft.com/office/drawing/2014/main" id="{655EFC42-D407-E648-8003-C233DFAC33A5}"/>
                </a:ext>
              </a:extLst>
            </p:cNvPr>
            <p:cNvSpPr>
              <a:spLocks noChangeShapeType="1"/>
            </p:cNvSpPr>
            <p:nvPr/>
          </p:nvSpPr>
          <p:spPr bwMode="auto">
            <a:xfrm flipV="1">
              <a:off x="2206" y="1951"/>
              <a:ext cx="2115" cy="9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nvGrpSpPr>
            <p:cNvPr id="63500" name="Group 12">
              <a:extLst>
                <a:ext uri="{FF2B5EF4-FFF2-40B4-BE49-F238E27FC236}">
                  <a16:creationId xmlns:a16="http://schemas.microsoft.com/office/drawing/2014/main" id="{8291F8B6-9B16-6745-B025-05483B37668D}"/>
                </a:ext>
              </a:extLst>
            </p:cNvPr>
            <p:cNvGrpSpPr>
              <a:grpSpLocks/>
            </p:cNvGrpSpPr>
            <p:nvPr/>
          </p:nvGrpSpPr>
          <p:grpSpPr bwMode="auto">
            <a:xfrm>
              <a:off x="3510" y="2041"/>
              <a:ext cx="1794" cy="364"/>
              <a:chOff x="3510" y="2041"/>
              <a:chExt cx="1794" cy="364"/>
            </a:xfrm>
          </p:grpSpPr>
          <p:sp>
            <p:nvSpPr>
              <p:cNvPr id="31775" name="Line 10">
                <a:extLst>
                  <a:ext uri="{FF2B5EF4-FFF2-40B4-BE49-F238E27FC236}">
                    <a16:creationId xmlns:a16="http://schemas.microsoft.com/office/drawing/2014/main" id="{6A218201-3EB7-F44B-86FF-FC846741FBDB}"/>
                  </a:ext>
                </a:extLst>
              </p:cNvPr>
              <p:cNvSpPr>
                <a:spLocks noChangeShapeType="1"/>
              </p:cNvSpPr>
              <p:nvPr/>
            </p:nvSpPr>
            <p:spPr bwMode="auto">
              <a:xfrm flipV="1">
                <a:off x="3510" y="2041"/>
                <a:ext cx="774" cy="3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6" name="Line 11">
                <a:extLst>
                  <a:ext uri="{FF2B5EF4-FFF2-40B4-BE49-F238E27FC236}">
                    <a16:creationId xmlns:a16="http://schemas.microsoft.com/office/drawing/2014/main" id="{4D8E8D64-1F82-E547-BCED-880ED65C9AA4}"/>
                  </a:ext>
                </a:extLst>
              </p:cNvPr>
              <p:cNvSpPr>
                <a:spLocks noChangeShapeType="1"/>
              </p:cNvSpPr>
              <p:nvPr/>
            </p:nvSpPr>
            <p:spPr bwMode="auto">
              <a:xfrm>
                <a:off x="4307" y="2049"/>
                <a:ext cx="997" cy="2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grpSp>
          <p:nvGrpSpPr>
            <p:cNvPr id="63501" name="Group 15">
              <a:extLst>
                <a:ext uri="{FF2B5EF4-FFF2-40B4-BE49-F238E27FC236}">
                  <a16:creationId xmlns:a16="http://schemas.microsoft.com/office/drawing/2014/main" id="{1315F596-D6C3-8543-8E7F-46BC0AB5E8B3}"/>
                </a:ext>
              </a:extLst>
            </p:cNvPr>
            <p:cNvGrpSpPr>
              <a:grpSpLocks/>
            </p:cNvGrpSpPr>
            <p:nvPr/>
          </p:nvGrpSpPr>
          <p:grpSpPr bwMode="auto">
            <a:xfrm>
              <a:off x="3522" y="2414"/>
              <a:ext cx="1767" cy="366"/>
              <a:chOff x="3522" y="2414"/>
              <a:chExt cx="1767" cy="366"/>
            </a:xfrm>
          </p:grpSpPr>
          <p:sp>
            <p:nvSpPr>
              <p:cNvPr id="31773" name="Line 13">
                <a:extLst>
                  <a:ext uri="{FF2B5EF4-FFF2-40B4-BE49-F238E27FC236}">
                    <a16:creationId xmlns:a16="http://schemas.microsoft.com/office/drawing/2014/main" id="{6F173AA1-8991-E744-8953-60770EA375D8}"/>
                  </a:ext>
                </a:extLst>
              </p:cNvPr>
              <p:cNvSpPr>
                <a:spLocks noChangeShapeType="1"/>
              </p:cNvSpPr>
              <p:nvPr/>
            </p:nvSpPr>
            <p:spPr bwMode="auto">
              <a:xfrm>
                <a:off x="3525" y="2414"/>
                <a:ext cx="782" cy="36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4" name="Line 14">
                <a:extLst>
                  <a:ext uri="{FF2B5EF4-FFF2-40B4-BE49-F238E27FC236}">
                    <a16:creationId xmlns:a16="http://schemas.microsoft.com/office/drawing/2014/main" id="{51CE1811-7C3A-6B4E-9B1C-82C99AA1D647}"/>
                  </a:ext>
                </a:extLst>
              </p:cNvPr>
              <p:cNvSpPr>
                <a:spLocks noChangeShapeType="1"/>
              </p:cNvSpPr>
              <p:nvPr/>
            </p:nvSpPr>
            <p:spPr bwMode="auto">
              <a:xfrm flipV="1">
                <a:off x="4329" y="2506"/>
                <a:ext cx="960" cy="26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sp>
          <p:nvSpPr>
            <p:cNvPr id="31759" name="Rectangle 16">
              <a:extLst>
                <a:ext uri="{FF2B5EF4-FFF2-40B4-BE49-F238E27FC236}">
                  <a16:creationId xmlns:a16="http://schemas.microsoft.com/office/drawing/2014/main" id="{C1F40E9F-5613-FA40-86D6-13205EE23FC7}"/>
                </a:ext>
              </a:extLst>
            </p:cNvPr>
            <p:cNvSpPr>
              <a:spLocks noChangeArrowheads="1"/>
            </p:cNvSpPr>
            <p:nvPr/>
          </p:nvSpPr>
          <p:spPr bwMode="auto">
            <a:xfrm>
              <a:off x="5855" y="2149"/>
              <a:ext cx="151" cy="505"/>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0" name="AutoShape 17">
              <a:extLst>
                <a:ext uri="{FF2B5EF4-FFF2-40B4-BE49-F238E27FC236}">
                  <a16:creationId xmlns:a16="http://schemas.microsoft.com/office/drawing/2014/main" id="{1B04A4A4-C08B-1B46-A471-4C4B6FA7B891}"/>
                </a:ext>
              </a:extLst>
            </p:cNvPr>
            <p:cNvSpPr>
              <a:spLocks noChangeArrowheads="1"/>
            </p:cNvSpPr>
            <p:nvPr/>
          </p:nvSpPr>
          <p:spPr bwMode="auto">
            <a:xfrm>
              <a:off x="255" y="2306"/>
              <a:ext cx="361" cy="182"/>
            </a:xfrm>
            <a:prstGeom prst="rightArrow">
              <a:avLst>
                <a:gd name="adj1" fmla="val 50000"/>
                <a:gd name="adj2" fmla="val 97306"/>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1" name="Rectangle 18">
              <a:extLst>
                <a:ext uri="{FF2B5EF4-FFF2-40B4-BE49-F238E27FC236}">
                  <a16:creationId xmlns:a16="http://schemas.microsoft.com/office/drawing/2014/main" id="{1217361B-01BF-3A47-8842-BE79150A10DD}"/>
                </a:ext>
              </a:extLst>
            </p:cNvPr>
            <p:cNvSpPr>
              <a:spLocks noChangeArrowheads="1"/>
            </p:cNvSpPr>
            <p:nvPr/>
          </p:nvSpPr>
          <p:spPr bwMode="auto">
            <a:xfrm>
              <a:off x="1902" y="3167"/>
              <a:ext cx="1283" cy="60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Condenser</a:t>
              </a:r>
            </a:p>
            <a:p>
              <a:pPr>
                <a:spcBef>
                  <a:spcPct val="0"/>
                </a:spcBef>
                <a:buSzTx/>
                <a:buFontTx/>
                <a:buNone/>
                <a:defRPr/>
              </a:pPr>
              <a:r>
                <a:rPr lang="en-US" altLang="en-US" sz="2400" b="1"/>
                <a:t>Lens</a:t>
              </a:r>
            </a:p>
          </p:txBody>
        </p:sp>
        <p:sp>
          <p:nvSpPr>
            <p:cNvPr id="31762" name="Rectangle 19">
              <a:extLst>
                <a:ext uri="{FF2B5EF4-FFF2-40B4-BE49-F238E27FC236}">
                  <a16:creationId xmlns:a16="http://schemas.microsoft.com/office/drawing/2014/main" id="{3C2460CE-5206-FD4A-B4E7-09FB42993306}"/>
                </a:ext>
              </a:extLst>
            </p:cNvPr>
            <p:cNvSpPr>
              <a:spLocks noChangeArrowheads="1"/>
            </p:cNvSpPr>
            <p:nvPr/>
          </p:nvSpPr>
          <p:spPr bwMode="auto">
            <a:xfrm>
              <a:off x="531" y="1218"/>
              <a:ext cx="1124"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Pinhole 1</a:t>
              </a:r>
            </a:p>
          </p:txBody>
        </p:sp>
        <p:sp>
          <p:nvSpPr>
            <p:cNvPr id="31763" name="Rectangle 20">
              <a:extLst>
                <a:ext uri="{FF2B5EF4-FFF2-40B4-BE49-F238E27FC236}">
                  <a16:creationId xmlns:a16="http://schemas.microsoft.com/office/drawing/2014/main" id="{32F97C5E-4816-044A-8892-B7D35F87D648}"/>
                </a:ext>
              </a:extLst>
            </p:cNvPr>
            <p:cNvSpPr>
              <a:spLocks noChangeArrowheads="1"/>
            </p:cNvSpPr>
            <p:nvPr/>
          </p:nvSpPr>
          <p:spPr bwMode="auto">
            <a:xfrm>
              <a:off x="4916" y="1246"/>
              <a:ext cx="1124"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Pinhole 2</a:t>
              </a:r>
            </a:p>
          </p:txBody>
        </p:sp>
        <p:sp>
          <p:nvSpPr>
            <p:cNvPr id="31764" name="Rectangle 21">
              <a:extLst>
                <a:ext uri="{FF2B5EF4-FFF2-40B4-BE49-F238E27FC236}">
                  <a16:creationId xmlns:a16="http://schemas.microsoft.com/office/drawing/2014/main" id="{74162176-0651-1E49-BBDD-81D682A22E4F}"/>
                </a:ext>
              </a:extLst>
            </p:cNvPr>
            <p:cNvSpPr>
              <a:spLocks noChangeArrowheads="1"/>
            </p:cNvSpPr>
            <p:nvPr/>
          </p:nvSpPr>
          <p:spPr bwMode="auto">
            <a:xfrm>
              <a:off x="3799" y="3135"/>
              <a:ext cx="1159" cy="60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Objective</a:t>
              </a:r>
            </a:p>
            <a:p>
              <a:pPr>
                <a:spcBef>
                  <a:spcPct val="0"/>
                </a:spcBef>
                <a:buSzTx/>
                <a:buFontTx/>
                <a:buNone/>
                <a:defRPr/>
              </a:pPr>
              <a:r>
                <a:rPr lang="en-US" altLang="en-US" sz="2400" b="1"/>
                <a:t>Lens</a:t>
              </a:r>
            </a:p>
          </p:txBody>
        </p:sp>
        <p:sp>
          <p:nvSpPr>
            <p:cNvPr id="31765" name="Rectangle 22">
              <a:extLst>
                <a:ext uri="{FF2B5EF4-FFF2-40B4-BE49-F238E27FC236}">
                  <a16:creationId xmlns:a16="http://schemas.microsoft.com/office/drawing/2014/main" id="{6C2C91AC-385A-6B4C-BDC9-C8E0A908FCEE}"/>
                </a:ext>
              </a:extLst>
            </p:cNvPr>
            <p:cNvSpPr>
              <a:spLocks noChangeArrowheads="1"/>
            </p:cNvSpPr>
            <p:nvPr/>
          </p:nvSpPr>
          <p:spPr bwMode="auto">
            <a:xfrm>
              <a:off x="2907" y="1517"/>
              <a:ext cx="1159"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Specimen</a:t>
              </a:r>
            </a:p>
          </p:txBody>
        </p:sp>
        <p:sp>
          <p:nvSpPr>
            <p:cNvPr id="31766" name="Rectangle 23">
              <a:extLst>
                <a:ext uri="{FF2B5EF4-FFF2-40B4-BE49-F238E27FC236}">
                  <a16:creationId xmlns:a16="http://schemas.microsoft.com/office/drawing/2014/main" id="{E8AA5E9B-8CF1-F24C-97FA-23F6C0C977A2}"/>
                </a:ext>
              </a:extLst>
            </p:cNvPr>
            <p:cNvSpPr>
              <a:spLocks noChangeArrowheads="1"/>
            </p:cNvSpPr>
            <p:nvPr/>
          </p:nvSpPr>
          <p:spPr bwMode="auto">
            <a:xfrm>
              <a:off x="5428" y="2814"/>
              <a:ext cx="1049"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Detector</a:t>
              </a:r>
            </a:p>
          </p:txBody>
        </p:sp>
        <p:sp>
          <p:nvSpPr>
            <p:cNvPr id="31767" name="Rectangle 24">
              <a:extLst>
                <a:ext uri="{FF2B5EF4-FFF2-40B4-BE49-F238E27FC236}">
                  <a16:creationId xmlns:a16="http://schemas.microsoft.com/office/drawing/2014/main" id="{828C0763-F84C-244E-9607-7390853A6632}"/>
                </a:ext>
              </a:extLst>
            </p:cNvPr>
            <p:cNvSpPr>
              <a:spLocks noChangeArrowheads="1"/>
            </p:cNvSpPr>
            <p:nvPr/>
          </p:nvSpPr>
          <p:spPr bwMode="auto">
            <a:xfrm>
              <a:off x="5267" y="2371"/>
              <a:ext cx="56" cy="9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8" name="Line 25">
              <a:extLst>
                <a:ext uri="{FF2B5EF4-FFF2-40B4-BE49-F238E27FC236}">
                  <a16:creationId xmlns:a16="http://schemas.microsoft.com/office/drawing/2014/main" id="{6D9636DB-8AC7-7A41-B2ED-EF609669E38B}"/>
                </a:ext>
              </a:extLst>
            </p:cNvPr>
            <p:cNvSpPr>
              <a:spLocks noChangeShapeType="1"/>
            </p:cNvSpPr>
            <p:nvPr/>
          </p:nvSpPr>
          <p:spPr bwMode="auto">
            <a:xfrm flipV="1">
              <a:off x="4323" y="2113"/>
              <a:ext cx="1553" cy="7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69" name="Line 26">
              <a:extLst>
                <a:ext uri="{FF2B5EF4-FFF2-40B4-BE49-F238E27FC236}">
                  <a16:creationId xmlns:a16="http://schemas.microsoft.com/office/drawing/2014/main" id="{72F0C235-1777-A34A-8A71-85E45894AEFB}"/>
                </a:ext>
              </a:extLst>
            </p:cNvPr>
            <p:cNvSpPr>
              <a:spLocks noChangeShapeType="1"/>
            </p:cNvSpPr>
            <p:nvPr/>
          </p:nvSpPr>
          <p:spPr bwMode="auto">
            <a:xfrm>
              <a:off x="4323" y="1950"/>
              <a:ext cx="1603" cy="7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0" name="Rectangle 27">
              <a:extLst>
                <a:ext uri="{FF2B5EF4-FFF2-40B4-BE49-F238E27FC236}">
                  <a16:creationId xmlns:a16="http://schemas.microsoft.com/office/drawing/2014/main" id="{BD14C2EF-1471-5F42-82FF-16DD97A96C15}"/>
                </a:ext>
              </a:extLst>
            </p:cNvPr>
            <p:cNvSpPr>
              <a:spLocks noChangeArrowheads="1"/>
            </p:cNvSpPr>
            <p:nvPr/>
          </p:nvSpPr>
          <p:spPr bwMode="auto">
            <a:xfrm>
              <a:off x="985" y="2344"/>
              <a:ext cx="55" cy="9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71" name="Line 28">
              <a:extLst>
                <a:ext uri="{FF2B5EF4-FFF2-40B4-BE49-F238E27FC236}">
                  <a16:creationId xmlns:a16="http://schemas.microsoft.com/office/drawing/2014/main" id="{BACE7B27-4891-474E-A759-66B3D4071B23}"/>
                </a:ext>
              </a:extLst>
            </p:cNvPr>
            <p:cNvSpPr>
              <a:spLocks noChangeShapeType="1"/>
            </p:cNvSpPr>
            <p:nvPr/>
          </p:nvSpPr>
          <p:spPr bwMode="auto">
            <a:xfrm flipH="1">
              <a:off x="415" y="1927"/>
              <a:ext cx="1778" cy="69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2" name="Line 29">
              <a:extLst>
                <a:ext uri="{FF2B5EF4-FFF2-40B4-BE49-F238E27FC236}">
                  <a16:creationId xmlns:a16="http://schemas.microsoft.com/office/drawing/2014/main" id="{AFB5E1B4-69AF-D547-881F-B14D2B0ACD30}"/>
                </a:ext>
              </a:extLst>
            </p:cNvPr>
            <p:cNvSpPr>
              <a:spLocks noChangeShapeType="1"/>
            </p:cNvSpPr>
            <p:nvPr/>
          </p:nvSpPr>
          <p:spPr bwMode="auto">
            <a:xfrm flipH="1" flipV="1">
              <a:off x="415" y="2144"/>
              <a:ext cx="1784" cy="75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sp>
        <p:nvSpPr>
          <p:cNvPr id="31748" name="Rectangle 30">
            <a:extLst>
              <a:ext uri="{FF2B5EF4-FFF2-40B4-BE49-F238E27FC236}">
                <a16:creationId xmlns:a16="http://schemas.microsoft.com/office/drawing/2014/main" id="{E778B6BA-626E-5640-8D15-4DE171D4050E}"/>
              </a:ext>
            </a:extLst>
          </p:cNvPr>
          <p:cNvSpPr>
            <a:spLocks noChangeArrowheads="1"/>
          </p:cNvSpPr>
          <p:nvPr/>
        </p:nvSpPr>
        <p:spPr bwMode="auto">
          <a:xfrm>
            <a:off x="5429250" y="5894388"/>
            <a:ext cx="341153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i="1" u="sng"/>
              <a:t>Modified from: </a:t>
            </a:r>
            <a:r>
              <a:rPr lang="en-US" altLang="en-US" sz="1200" i="1"/>
              <a:t>Handbook of Biological Confocal Microscopy. J.B.Pawley, Plennum Press, 1989</a:t>
            </a:r>
          </a:p>
        </p:txBody>
      </p:sp>
      <p:sp>
        <p:nvSpPr>
          <p:cNvPr id="31749" name="Line 32">
            <a:extLst>
              <a:ext uri="{FF2B5EF4-FFF2-40B4-BE49-F238E27FC236}">
                <a16:creationId xmlns:a16="http://schemas.microsoft.com/office/drawing/2014/main" id="{21016092-7078-9B48-ADA6-0C46AF4B868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1428"/>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7" descr="Small grid">
            <a:extLst>
              <a:ext uri="{FF2B5EF4-FFF2-40B4-BE49-F238E27FC236}">
                <a16:creationId xmlns:a16="http://schemas.microsoft.com/office/drawing/2014/main" id="{F5FEF80D-1624-E149-A1ED-A0FDF73CE940}"/>
              </a:ext>
            </a:extLst>
          </p:cNvPr>
          <p:cNvSpPr>
            <a:spLocks noChangeArrowheads="1"/>
          </p:cNvSpPr>
          <p:nvPr/>
        </p:nvSpPr>
        <p:spPr bwMode="auto">
          <a:xfrm>
            <a:off x="1806575" y="3749675"/>
            <a:ext cx="649288" cy="446088"/>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1" name="Rectangle 2">
            <a:extLst>
              <a:ext uri="{FF2B5EF4-FFF2-40B4-BE49-F238E27FC236}">
                <a16:creationId xmlns:a16="http://schemas.microsoft.com/office/drawing/2014/main" id="{23365DFA-EE16-044D-BECD-F101242DAAEE}"/>
              </a:ext>
            </a:extLst>
          </p:cNvPr>
          <p:cNvSpPr>
            <a:spLocks noGrp="1" noChangeArrowheads="1"/>
          </p:cNvSpPr>
          <p:nvPr>
            <p:ph type="title"/>
          </p:nvPr>
        </p:nvSpPr>
        <p:spPr>
          <a:xfrm>
            <a:off x="169863" y="-57150"/>
            <a:ext cx="8696325" cy="1143000"/>
          </a:xfrm>
        </p:spPr>
        <p:txBody>
          <a:bodyPr/>
          <a:lstStyle/>
          <a:p>
            <a:pPr>
              <a:lnSpc>
                <a:spcPct val="75000"/>
              </a:lnSpc>
              <a:defRPr/>
            </a:pPr>
            <a:r>
              <a:rPr lang="en-US" altLang="en-US" sz="2400"/>
              <a:t>Fundamental Limitations of Confocal Microscopy</a:t>
            </a:r>
          </a:p>
        </p:txBody>
      </p:sp>
      <p:grpSp>
        <p:nvGrpSpPr>
          <p:cNvPr id="65539" name="Group 44">
            <a:extLst>
              <a:ext uri="{FF2B5EF4-FFF2-40B4-BE49-F238E27FC236}">
                <a16:creationId xmlns:a16="http://schemas.microsoft.com/office/drawing/2014/main" id="{5EC5114F-07FE-1240-AB22-B22847D5B42A}"/>
              </a:ext>
            </a:extLst>
          </p:cNvPr>
          <p:cNvGrpSpPr>
            <a:grpSpLocks/>
          </p:cNvGrpSpPr>
          <p:nvPr/>
        </p:nvGrpSpPr>
        <p:grpSpPr bwMode="auto">
          <a:xfrm>
            <a:off x="2360613" y="1098550"/>
            <a:ext cx="2673350" cy="4710113"/>
            <a:chOff x="2058" y="762"/>
            <a:chExt cx="2167" cy="3340"/>
          </a:xfrm>
        </p:grpSpPr>
        <p:grpSp>
          <p:nvGrpSpPr>
            <p:cNvPr id="65551" name="Group 3">
              <a:extLst>
                <a:ext uri="{FF2B5EF4-FFF2-40B4-BE49-F238E27FC236}">
                  <a16:creationId xmlns:a16="http://schemas.microsoft.com/office/drawing/2014/main" id="{37AFCCE8-D7A7-F741-9AB0-9833211A27EB}"/>
                </a:ext>
              </a:extLst>
            </p:cNvPr>
            <p:cNvGrpSpPr>
              <a:grpSpLocks/>
            </p:cNvGrpSpPr>
            <p:nvPr/>
          </p:nvGrpSpPr>
          <p:grpSpPr bwMode="auto">
            <a:xfrm>
              <a:off x="2058" y="1139"/>
              <a:ext cx="2162" cy="444"/>
              <a:chOff x="2058" y="1139"/>
              <a:chExt cx="2162" cy="444"/>
            </a:xfrm>
          </p:grpSpPr>
          <p:sp>
            <p:nvSpPr>
              <p:cNvPr id="32820" name="Oval 4">
                <a:extLst>
                  <a:ext uri="{FF2B5EF4-FFF2-40B4-BE49-F238E27FC236}">
                    <a16:creationId xmlns:a16="http://schemas.microsoft.com/office/drawing/2014/main" id="{5251D296-2E3C-404C-9C50-0B5DC8DFA8F6}"/>
                  </a:ext>
                </a:extLst>
              </p:cNvPr>
              <p:cNvSpPr>
                <a:spLocks noChangeArrowheads="1"/>
              </p:cNvSpPr>
              <p:nvPr/>
            </p:nvSpPr>
            <p:spPr bwMode="auto">
              <a:xfrm>
                <a:off x="2517" y="1139"/>
                <a:ext cx="1202" cy="288"/>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useBgFill="1">
            <p:nvSpPr>
              <p:cNvPr id="32821" name="Rectangle 5">
                <a:extLst>
                  <a:ext uri="{FF2B5EF4-FFF2-40B4-BE49-F238E27FC236}">
                    <a16:creationId xmlns:a16="http://schemas.microsoft.com/office/drawing/2014/main" id="{E685D19B-E86E-3A43-93E6-0C8B427E232F}"/>
                  </a:ext>
                </a:extLst>
              </p:cNvPr>
              <p:cNvSpPr>
                <a:spLocks noChangeArrowheads="1"/>
              </p:cNvSpPr>
              <p:nvPr/>
            </p:nvSpPr>
            <p:spPr bwMode="auto">
              <a:xfrm>
                <a:off x="2058" y="1279"/>
                <a:ext cx="2162" cy="304"/>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65552" name="Group 6">
              <a:extLst>
                <a:ext uri="{FF2B5EF4-FFF2-40B4-BE49-F238E27FC236}">
                  <a16:creationId xmlns:a16="http://schemas.microsoft.com/office/drawing/2014/main" id="{9BB40555-7C16-724E-BF6A-E0F6FD9EE851}"/>
                </a:ext>
              </a:extLst>
            </p:cNvPr>
            <p:cNvGrpSpPr>
              <a:grpSpLocks/>
            </p:cNvGrpSpPr>
            <p:nvPr/>
          </p:nvGrpSpPr>
          <p:grpSpPr bwMode="auto">
            <a:xfrm>
              <a:off x="2062" y="3391"/>
              <a:ext cx="2163" cy="450"/>
              <a:chOff x="2062" y="3391"/>
              <a:chExt cx="2163" cy="450"/>
            </a:xfrm>
          </p:grpSpPr>
          <p:sp>
            <p:nvSpPr>
              <p:cNvPr id="32818" name="Oval 7">
                <a:extLst>
                  <a:ext uri="{FF2B5EF4-FFF2-40B4-BE49-F238E27FC236}">
                    <a16:creationId xmlns:a16="http://schemas.microsoft.com/office/drawing/2014/main" id="{6847E151-A004-7B44-805A-4B094DB4F13A}"/>
                  </a:ext>
                </a:extLst>
              </p:cNvPr>
              <p:cNvSpPr>
                <a:spLocks noChangeArrowheads="1"/>
              </p:cNvSpPr>
              <p:nvPr/>
            </p:nvSpPr>
            <p:spPr bwMode="auto">
              <a:xfrm>
                <a:off x="2556" y="3548"/>
                <a:ext cx="1204" cy="293"/>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useBgFill="1">
            <p:nvSpPr>
              <p:cNvPr id="32819" name="Rectangle 8">
                <a:extLst>
                  <a:ext uri="{FF2B5EF4-FFF2-40B4-BE49-F238E27FC236}">
                    <a16:creationId xmlns:a16="http://schemas.microsoft.com/office/drawing/2014/main" id="{9E1D8DCC-100E-CA4F-87FC-171E907C5D5A}"/>
                  </a:ext>
                </a:extLst>
              </p:cNvPr>
              <p:cNvSpPr>
                <a:spLocks noChangeArrowheads="1"/>
              </p:cNvSpPr>
              <p:nvPr/>
            </p:nvSpPr>
            <p:spPr bwMode="auto">
              <a:xfrm>
                <a:off x="2062" y="3391"/>
                <a:ext cx="2163" cy="304"/>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2786" name="Line 9">
              <a:extLst>
                <a:ext uri="{FF2B5EF4-FFF2-40B4-BE49-F238E27FC236}">
                  <a16:creationId xmlns:a16="http://schemas.microsoft.com/office/drawing/2014/main" id="{267523A7-0B0C-114C-A7BA-5ED6E01105E4}"/>
                </a:ext>
              </a:extLst>
            </p:cNvPr>
            <p:cNvSpPr>
              <a:spLocks noChangeShapeType="1"/>
            </p:cNvSpPr>
            <p:nvPr/>
          </p:nvSpPr>
          <p:spPr bwMode="auto">
            <a:xfrm>
              <a:off x="3145" y="1283"/>
              <a:ext cx="0" cy="24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5554" name="Freeform 10">
              <a:extLst>
                <a:ext uri="{FF2B5EF4-FFF2-40B4-BE49-F238E27FC236}">
                  <a16:creationId xmlns:a16="http://schemas.microsoft.com/office/drawing/2014/main" id="{E8E54194-FE9A-3743-9D13-1029659B5F7D}"/>
                </a:ext>
              </a:extLst>
            </p:cNvPr>
            <p:cNvSpPr>
              <a:spLocks/>
            </p:cNvSpPr>
            <p:nvPr/>
          </p:nvSpPr>
          <p:spPr bwMode="auto">
            <a:xfrm>
              <a:off x="2550" y="2541"/>
              <a:ext cx="459" cy="1472"/>
            </a:xfrm>
            <a:custGeom>
              <a:avLst/>
              <a:gdLst>
                <a:gd name="T0" fmla="*/ 0 w 459"/>
                <a:gd name="T1" fmla="*/ 1471 h 1472"/>
                <a:gd name="T2" fmla="*/ 0 w 459"/>
                <a:gd name="T3" fmla="*/ 1180 h 1472"/>
                <a:gd name="T4" fmla="*/ 458 w 459"/>
                <a:gd name="T5" fmla="*/ 0 h 1472"/>
                <a:gd name="T6" fmla="*/ 0 60000 65536"/>
                <a:gd name="T7" fmla="*/ 0 60000 65536"/>
                <a:gd name="T8" fmla="*/ 0 60000 65536"/>
              </a:gdLst>
              <a:ahLst/>
              <a:cxnLst>
                <a:cxn ang="T6">
                  <a:pos x="T0" y="T1"/>
                </a:cxn>
                <a:cxn ang="T7">
                  <a:pos x="T2" y="T3"/>
                </a:cxn>
                <a:cxn ang="T8">
                  <a:pos x="T4" y="T5"/>
                </a:cxn>
              </a:cxnLst>
              <a:rect l="0" t="0" r="r" b="b"/>
              <a:pathLst>
                <a:path w="459" h="1472">
                  <a:moveTo>
                    <a:pt x="0" y="1471"/>
                  </a:moveTo>
                  <a:lnTo>
                    <a:pt x="0" y="1180"/>
                  </a:lnTo>
                  <a:lnTo>
                    <a:pt x="458"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5" name="Freeform 11">
              <a:extLst>
                <a:ext uri="{FF2B5EF4-FFF2-40B4-BE49-F238E27FC236}">
                  <a16:creationId xmlns:a16="http://schemas.microsoft.com/office/drawing/2014/main" id="{D42CF977-5FB2-F048-A5B7-BA0F968774D3}"/>
                </a:ext>
              </a:extLst>
            </p:cNvPr>
            <p:cNvSpPr>
              <a:spLocks/>
            </p:cNvSpPr>
            <p:nvPr/>
          </p:nvSpPr>
          <p:spPr bwMode="auto">
            <a:xfrm>
              <a:off x="3361" y="2541"/>
              <a:ext cx="407" cy="1472"/>
            </a:xfrm>
            <a:custGeom>
              <a:avLst/>
              <a:gdLst>
                <a:gd name="T0" fmla="*/ 406 w 407"/>
                <a:gd name="T1" fmla="*/ 1471 h 1472"/>
                <a:gd name="T2" fmla="*/ 406 w 407"/>
                <a:gd name="T3" fmla="*/ 1173 h 1472"/>
                <a:gd name="T4" fmla="*/ 0 w 407"/>
                <a:gd name="T5" fmla="*/ 0 h 1472"/>
                <a:gd name="T6" fmla="*/ 0 60000 65536"/>
                <a:gd name="T7" fmla="*/ 0 60000 65536"/>
                <a:gd name="T8" fmla="*/ 0 60000 65536"/>
              </a:gdLst>
              <a:ahLst/>
              <a:cxnLst>
                <a:cxn ang="T6">
                  <a:pos x="T0" y="T1"/>
                </a:cxn>
                <a:cxn ang="T7">
                  <a:pos x="T2" y="T3"/>
                </a:cxn>
                <a:cxn ang="T8">
                  <a:pos x="T4" y="T5"/>
                </a:cxn>
              </a:cxnLst>
              <a:rect l="0" t="0" r="r" b="b"/>
              <a:pathLst>
                <a:path w="407" h="1472">
                  <a:moveTo>
                    <a:pt x="406" y="1471"/>
                  </a:moveTo>
                  <a:lnTo>
                    <a:pt x="406" y="1173"/>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6" name="Freeform 12">
              <a:extLst>
                <a:ext uri="{FF2B5EF4-FFF2-40B4-BE49-F238E27FC236}">
                  <a16:creationId xmlns:a16="http://schemas.microsoft.com/office/drawing/2014/main" id="{263EBA5B-C93C-6E4D-B4C6-F65219514883}"/>
                </a:ext>
              </a:extLst>
            </p:cNvPr>
            <p:cNvSpPr>
              <a:spLocks/>
            </p:cNvSpPr>
            <p:nvPr/>
          </p:nvSpPr>
          <p:spPr bwMode="auto">
            <a:xfrm>
              <a:off x="3335" y="929"/>
              <a:ext cx="400" cy="1525"/>
            </a:xfrm>
            <a:custGeom>
              <a:avLst/>
              <a:gdLst>
                <a:gd name="T0" fmla="*/ 0 w 400"/>
                <a:gd name="T1" fmla="*/ 1524 h 1525"/>
                <a:gd name="T2" fmla="*/ 399 w 400"/>
                <a:gd name="T3" fmla="*/ 339 h 1525"/>
                <a:gd name="T4" fmla="*/ 399 w 400"/>
                <a:gd name="T5" fmla="*/ 0 h 1525"/>
                <a:gd name="T6" fmla="*/ 0 60000 65536"/>
                <a:gd name="T7" fmla="*/ 0 60000 65536"/>
                <a:gd name="T8" fmla="*/ 0 60000 65536"/>
              </a:gdLst>
              <a:ahLst/>
              <a:cxnLst>
                <a:cxn ang="T6">
                  <a:pos x="T0" y="T1"/>
                </a:cxn>
                <a:cxn ang="T7">
                  <a:pos x="T2" y="T3"/>
                </a:cxn>
                <a:cxn ang="T8">
                  <a:pos x="T4" y="T5"/>
                </a:cxn>
              </a:cxnLst>
              <a:rect l="0" t="0" r="r" b="b"/>
              <a:pathLst>
                <a:path w="400" h="1525">
                  <a:moveTo>
                    <a:pt x="0" y="1524"/>
                  </a:moveTo>
                  <a:lnTo>
                    <a:pt x="399" y="339"/>
                  </a:lnTo>
                  <a:lnTo>
                    <a:pt x="399"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7" name="Freeform 13">
              <a:extLst>
                <a:ext uri="{FF2B5EF4-FFF2-40B4-BE49-F238E27FC236}">
                  <a16:creationId xmlns:a16="http://schemas.microsoft.com/office/drawing/2014/main" id="{BA28074B-2EBE-684F-8F54-1F7228CE2922}"/>
                </a:ext>
              </a:extLst>
            </p:cNvPr>
            <p:cNvSpPr>
              <a:spLocks/>
            </p:cNvSpPr>
            <p:nvPr/>
          </p:nvSpPr>
          <p:spPr bwMode="auto">
            <a:xfrm>
              <a:off x="2518" y="964"/>
              <a:ext cx="465" cy="1350"/>
            </a:xfrm>
            <a:custGeom>
              <a:avLst/>
              <a:gdLst>
                <a:gd name="T0" fmla="*/ 464 w 465"/>
                <a:gd name="T1" fmla="*/ 1349 h 1350"/>
                <a:gd name="T2" fmla="*/ 0 w 465"/>
                <a:gd name="T3" fmla="*/ 304 h 1350"/>
                <a:gd name="T4" fmla="*/ 0 w 465"/>
                <a:gd name="T5" fmla="*/ 0 h 1350"/>
                <a:gd name="T6" fmla="*/ 0 60000 65536"/>
                <a:gd name="T7" fmla="*/ 0 60000 65536"/>
                <a:gd name="T8" fmla="*/ 0 60000 65536"/>
              </a:gdLst>
              <a:ahLst/>
              <a:cxnLst>
                <a:cxn ang="T6">
                  <a:pos x="T0" y="T1"/>
                </a:cxn>
                <a:cxn ang="T7">
                  <a:pos x="T2" y="T3"/>
                </a:cxn>
                <a:cxn ang="T8">
                  <a:pos x="T4" y="T5"/>
                </a:cxn>
              </a:cxnLst>
              <a:rect l="0" t="0" r="r" b="b"/>
              <a:pathLst>
                <a:path w="465" h="1350">
                  <a:moveTo>
                    <a:pt x="464" y="1349"/>
                  </a:moveTo>
                  <a:lnTo>
                    <a:pt x="0" y="304"/>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1" name="Rectangle 14">
              <a:extLst>
                <a:ext uri="{FF2B5EF4-FFF2-40B4-BE49-F238E27FC236}">
                  <a16:creationId xmlns:a16="http://schemas.microsoft.com/office/drawing/2014/main" id="{05C21A8E-BBC0-054A-85B3-A26C0382D9B3}"/>
                </a:ext>
              </a:extLst>
            </p:cNvPr>
            <p:cNvSpPr>
              <a:spLocks noChangeArrowheads="1"/>
            </p:cNvSpPr>
            <p:nvPr/>
          </p:nvSpPr>
          <p:spPr bwMode="auto">
            <a:xfrm>
              <a:off x="2721" y="762"/>
              <a:ext cx="834" cy="4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0000"/>
                </a:lnSpc>
                <a:spcBef>
                  <a:spcPct val="0"/>
                </a:spcBef>
                <a:buSzTx/>
                <a:buFontTx/>
                <a:buNone/>
                <a:defRPr/>
              </a:pPr>
              <a:r>
                <a:rPr lang="en-US" altLang="en-US" sz="2400"/>
                <a:t>From</a:t>
              </a:r>
            </a:p>
            <a:p>
              <a:pPr algn="ctr">
                <a:lnSpc>
                  <a:spcPct val="70000"/>
                </a:lnSpc>
                <a:spcBef>
                  <a:spcPct val="0"/>
                </a:spcBef>
                <a:buSzTx/>
                <a:buFontTx/>
                <a:buNone/>
                <a:defRPr/>
              </a:pPr>
              <a:r>
                <a:rPr lang="en-US" altLang="en-US" sz="2400"/>
                <a:t>Source</a:t>
              </a:r>
            </a:p>
          </p:txBody>
        </p:sp>
        <p:sp>
          <p:nvSpPr>
            <p:cNvPr id="32792" name="Rectangle 15">
              <a:extLst>
                <a:ext uri="{FF2B5EF4-FFF2-40B4-BE49-F238E27FC236}">
                  <a16:creationId xmlns:a16="http://schemas.microsoft.com/office/drawing/2014/main" id="{DAE10C93-3307-9243-BF50-FBA06A150CD7}"/>
                </a:ext>
              </a:extLst>
            </p:cNvPr>
            <p:cNvSpPr>
              <a:spLocks noChangeArrowheads="1"/>
            </p:cNvSpPr>
            <p:nvPr/>
          </p:nvSpPr>
          <p:spPr bwMode="auto">
            <a:xfrm>
              <a:off x="2490" y="3858"/>
              <a:ext cx="1332" cy="24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0000"/>
                </a:lnSpc>
                <a:spcBef>
                  <a:spcPct val="0"/>
                </a:spcBef>
                <a:buSzTx/>
                <a:buFontTx/>
                <a:buNone/>
                <a:defRPr/>
              </a:pPr>
              <a:r>
                <a:rPr lang="en-US" altLang="en-US" sz="2400"/>
                <a:t>To Detector</a:t>
              </a:r>
            </a:p>
          </p:txBody>
        </p:sp>
        <p:grpSp>
          <p:nvGrpSpPr>
            <p:cNvPr id="65560" name="Group 16">
              <a:extLst>
                <a:ext uri="{FF2B5EF4-FFF2-40B4-BE49-F238E27FC236}">
                  <a16:creationId xmlns:a16="http://schemas.microsoft.com/office/drawing/2014/main" id="{01A11644-1A71-1644-82F8-7B8497E2CB40}"/>
                </a:ext>
              </a:extLst>
            </p:cNvPr>
            <p:cNvGrpSpPr>
              <a:grpSpLocks/>
            </p:cNvGrpSpPr>
            <p:nvPr/>
          </p:nvGrpSpPr>
          <p:grpSpPr bwMode="auto">
            <a:xfrm>
              <a:off x="2908" y="1570"/>
              <a:ext cx="555" cy="1457"/>
              <a:chOff x="2908" y="1570"/>
              <a:chExt cx="555" cy="1457"/>
            </a:xfrm>
          </p:grpSpPr>
          <p:sp>
            <p:nvSpPr>
              <p:cNvPr id="32816" name="AutoShape 17">
                <a:extLst>
                  <a:ext uri="{FF2B5EF4-FFF2-40B4-BE49-F238E27FC236}">
                    <a16:creationId xmlns:a16="http://schemas.microsoft.com/office/drawing/2014/main" id="{18816AE3-F79B-9247-9E49-2067BCD5DA92}"/>
                  </a:ext>
                </a:extLst>
              </p:cNvPr>
              <p:cNvSpPr>
                <a:spLocks noChangeArrowheads="1"/>
              </p:cNvSpPr>
              <p:nvPr/>
            </p:nvSpPr>
            <p:spPr bwMode="auto">
              <a:xfrm>
                <a:off x="2911" y="2247"/>
                <a:ext cx="538" cy="430"/>
              </a:xfrm>
              <a:prstGeom prst="cube">
                <a:avLst>
                  <a:gd name="adj" fmla="val 24995"/>
                </a:avLst>
              </a:prstGeom>
              <a:gradFill rotWithShape="0">
                <a:gsLst>
                  <a:gs pos="0">
                    <a:srgbClr val="E5E5E5"/>
                  </a:gs>
                  <a:gs pos="50000">
                    <a:srgbClr val="FFFFFF"/>
                  </a:gs>
                  <a:gs pos="100000">
                    <a:srgbClr val="E5E5E5"/>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2817" name="Rectangle 18">
                <a:extLst>
                  <a:ext uri="{FF2B5EF4-FFF2-40B4-BE49-F238E27FC236}">
                    <a16:creationId xmlns:a16="http://schemas.microsoft.com/office/drawing/2014/main" id="{1CFB520B-58CB-5447-858C-EB135F04BBC9}"/>
                  </a:ext>
                </a:extLst>
              </p:cNvPr>
              <p:cNvSpPr>
                <a:spLocks noChangeArrowheads="1"/>
              </p:cNvSpPr>
              <p:nvPr/>
            </p:nvSpPr>
            <p:spPr bwMode="auto">
              <a:xfrm>
                <a:off x="2987" y="1570"/>
                <a:ext cx="476" cy="145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900"/>
                  <a:t>.</a:t>
                </a:r>
              </a:p>
            </p:txBody>
          </p:sp>
        </p:grpSp>
        <p:sp>
          <p:nvSpPr>
            <p:cNvPr id="32794" name="Rectangle 19">
              <a:extLst>
                <a:ext uri="{FF2B5EF4-FFF2-40B4-BE49-F238E27FC236}">
                  <a16:creationId xmlns:a16="http://schemas.microsoft.com/office/drawing/2014/main" id="{244E6622-90B7-474E-AF98-D70BE2392824}"/>
                </a:ext>
              </a:extLst>
            </p:cNvPr>
            <p:cNvSpPr>
              <a:spLocks noChangeArrowheads="1"/>
            </p:cNvSpPr>
            <p:nvPr/>
          </p:nvSpPr>
          <p:spPr bwMode="auto">
            <a:xfrm>
              <a:off x="3435" y="2520"/>
              <a:ext cx="627" cy="32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x,y,z</a:t>
              </a:r>
            </a:p>
          </p:txBody>
        </p:sp>
        <p:sp>
          <p:nvSpPr>
            <p:cNvPr id="32795" name="Rectangle 20">
              <a:extLst>
                <a:ext uri="{FF2B5EF4-FFF2-40B4-BE49-F238E27FC236}">
                  <a16:creationId xmlns:a16="http://schemas.microsoft.com/office/drawing/2014/main" id="{A37C1193-BDF0-F244-95A3-00E34B8C4AFD}"/>
                </a:ext>
              </a:extLst>
            </p:cNvPr>
            <p:cNvSpPr>
              <a:spLocks noChangeArrowheads="1"/>
            </p:cNvSpPr>
            <p:nvPr/>
          </p:nvSpPr>
          <p:spPr bwMode="auto">
            <a:xfrm>
              <a:off x="2794" y="2929"/>
              <a:ext cx="385" cy="32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latin typeface="Symbol" charset="2"/>
                </a:rPr>
                <a:t></a:t>
              </a:r>
              <a:r>
                <a:rPr lang="en-US" altLang="en-US" sz="2400" baseline="-25000"/>
                <a:t>2</a:t>
              </a:r>
            </a:p>
          </p:txBody>
        </p:sp>
        <p:sp>
          <p:nvSpPr>
            <p:cNvPr id="32796" name="Rectangle 21">
              <a:extLst>
                <a:ext uri="{FF2B5EF4-FFF2-40B4-BE49-F238E27FC236}">
                  <a16:creationId xmlns:a16="http://schemas.microsoft.com/office/drawing/2014/main" id="{E23D3B96-8516-1441-8E29-6EB82343FFB0}"/>
                </a:ext>
              </a:extLst>
            </p:cNvPr>
            <p:cNvSpPr>
              <a:spLocks noChangeArrowheads="1"/>
            </p:cNvSpPr>
            <p:nvPr/>
          </p:nvSpPr>
          <p:spPr bwMode="auto">
            <a:xfrm>
              <a:off x="3108" y="3454"/>
              <a:ext cx="704" cy="19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n</a:t>
              </a:r>
              <a:r>
                <a:rPr lang="en-US" altLang="en-US" sz="1200" b="1" baseline="-25000"/>
                <a:t>2</a:t>
              </a:r>
              <a:r>
                <a:rPr lang="en-US" altLang="en-US" sz="1200" b="1"/>
                <a:t> photons</a:t>
              </a:r>
            </a:p>
          </p:txBody>
        </p:sp>
        <p:sp>
          <p:nvSpPr>
            <p:cNvPr id="65564" name="Freeform 22">
              <a:extLst>
                <a:ext uri="{FF2B5EF4-FFF2-40B4-BE49-F238E27FC236}">
                  <a16:creationId xmlns:a16="http://schemas.microsoft.com/office/drawing/2014/main" id="{E5A3C8F4-BFAF-3746-A36F-88B7A60CFA52}"/>
                </a:ext>
              </a:extLst>
            </p:cNvPr>
            <p:cNvSpPr>
              <a:spLocks/>
            </p:cNvSpPr>
            <p:nvPr/>
          </p:nvSpPr>
          <p:spPr bwMode="auto">
            <a:xfrm>
              <a:off x="3224" y="2687"/>
              <a:ext cx="165" cy="771"/>
            </a:xfrm>
            <a:custGeom>
              <a:avLst/>
              <a:gdLst>
                <a:gd name="T0" fmla="*/ 0 w 165"/>
                <a:gd name="T1" fmla="*/ 0 h 771"/>
                <a:gd name="T2" fmla="*/ 112 w 165"/>
                <a:gd name="T3" fmla="*/ 204 h 771"/>
                <a:gd name="T4" fmla="*/ 98 w 165"/>
                <a:gd name="T5" fmla="*/ 228 h 771"/>
                <a:gd name="T6" fmla="*/ 33 w 165"/>
                <a:gd name="T7" fmla="*/ 309 h 771"/>
                <a:gd name="T8" fmla="*/ 138 w 165"/>
                <a:gd name="T9" fmla="*/ 461 h 771"/>
                <a:gd name="T10" fmla="*/ 131 w 165"/>
                <a:gd name="T11" fmla="*/ 484 h 771"/>
                <a:gd name="T12" fmla="*/ 79 w 165"/>
                <a:gd name="T13" fmla="*/ 671 h 771"/>
                <a:gd name="T14" fmla="*/ 164 w 165"/>
                <a:gd name="T15" fmla="*/ 770 h 7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 h="771">
                  <a:moveTo>
                    <a:pt x="0" y="0"/>
                  </a:moveTo>
                  <a:lnTo>
                    <a:pt x="112" y="204"/>
                  </a:lnTo>
                  <a:lnTo>
                    <a:pt x="98" y="228"/>
                  </a:lnTo>
                  <a:lnTo>
                    <a:pt x="33" y="309"/>
                  </a:lnTo>
                  <a:lnTo>
                    <a:pt x="138" y="461"/>
                  </a:lnTo>
                  <a:lnTo>
                    <a:pt x="131" y="484"/>
                  </a:lnTo>
                  <a:lnTo>
                    <a:pt x="79" y="671"/>
                  </a:lnTo>
                  <a:lnTo>
                    <a:pt x="164" y="77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Rectangle 23">
              <a:extLst>
                <a:ext uri="{FF2B5EF4-FFF2-40B4-BE49-F238E27FC236}">
                  <a16:creationId xmlns:a16="http://schemas.microsoft.com/office/drawing/2014/main" id="{FDE9DBE1-E718-494D-8A22-05495C2E3BC9}"/>
                </a:ext>
              </a:extLst>
            </p:cNvPr>
            <p:cNvSpPr>
              <a:spLocks noChangeArrowheads="1"/>
            </p:cNvSpPr>
            <p:nvPr/>
          </p:nvSpPr>
          <p:spPr bwMode="auto">
            <a:xfrm>
              <a:off x="3311" y="3525"/>
              <a:ext cx="292" cy="2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latin typeface="Symbol" charset="2"/>
                </a:rPr>
                <a:t></a:t>
              </a:r>
              <a:r>
                <a:rPr lang="en-US" altLang="en-US" sz="1600" b="1" baseline="-25000"/>
                <a:t>2</a:t>
              </a:r>
            </a:p>
          </p:txBody>
        </p:sp>
        <p:sp>
          <p:nvSpPr>
            <p:cNvPr id="32799" name="Rectangle 24">
              <a:extLst>
                <a:ext uri="{FF2B5EF4-FFF2-40B4-BE49-F238E27FC236}">
                  <a16:creationId xmlns:a16="http://schemas.microsoft.com/office/drawing/2014/main" id="{A27A42D9-4567-9149-AB8F-93B57A4B3020}"/>
                </a:ext>
              </a:extLst>
            </p:cNvPr>
            <p:cNvSpPr>
              <a:spLocks noChangeArrowheads="1"/>
            </p:cNvSpPr>
            <p:nvPr/>
          </p:nvSpPr>
          <p:spPr bwMode="auto">
            <a:xfrm>
              <a:off x="2820" y="1773"/>
              <a:ext cx="385" cy="32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latin typeface="Symbol" charset="2"/>
                </a:rPr>
                <a:t></a:t>
              </a:r>
              <a:r>
                <a:rPr lang="en-US" altLang="en-US" sz="2400" baseline="-25000"/>
                <a:t>1</a:t>
              </a:r>
            </a:p>
          </p:txBody>
        </p:sp>
        <p:sp>
          <p:nvSpPr>
            <p:cNvPr id="32800" name="Rectangle 25">
              <a:extLst>
                <a:ext uri="{FF2B5EF4-FFF2-40B4-BE49-F238E27FC236}">
                  <a16:creationId xmlns:a16="http://schemas.microsoft.com/office/drawing/2014/main" id="{0CA155C7-04F9-0E47-8726-A4E2A34510E1}"/>
                </a:ext>
              </a:extLst>
            </p:cNvPr>
            <p:cNvSpPr>
              <a:spLocks noChangeArrowheads="1"/>
            </p:cNvSpPr>
            <p:nvPr/>
          </p:nvSpPr>
          <p:spPr bwMode="auto">
            <a:xfrm>
              <a:off x="3121" y="1435"/>
              <a:ext cx="704" cy="19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n</a:t>
              </a:r>
              <a:r>
                <a:rPr lang="en-US" altLang="en-US" sz="1200" b="1" baseline="-25000"/>
                <a:t>1</a:t>
              </a:r>
              <a:r>
                <a:rPr lang="en-US" altLang="en-US" sz="1200" b="1"/>
                <a:t> photons</a:t>
              </a:r>
            </a:p>
          </p:txBody>
        </p:sp>
        <p:sp>
          <p:nvSpPr>
            <p:cNvPr id="32801" name="Rectangle 26">
              <a:extLst>
                <a:ext uri="{FF2B5EF4-FFF2-40B4-BE49-F238E27FC236}">
                  <a16:creationId xmlns:a16="http://schemas.microsoft.com/office/drawing/2014/main" id="{2EE23992-8FC9-6041-A374-61EAEDE79794}"/>
                </a:ext>
              </a:extLst>
            </p:cNvPr>
            <p:cNvSpPr>
              <a:spLocks noChangeArrowheads="1"/>
            </p:cNvSpPr>
            <p:nvPr/>
          </p:nvSpPr>
          <p:spPr bwMode="auto">
            <a:xfrm>
              <a:off x="3286" y="1620"/>
              <a:ext cx="293" cy="2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latin typeface="Symbol" charset="2"/>
                </a:rPr>
                <a:t></a:t>
              </a:r>
              <a:r>
                <a:rPr lang="en-US" altLang="en-US" sz="1600" b="1" baseline="-25000"/>
                <a:t>1</a:t>
              </a:r>
            </a:p>
          </p:txBody>
        </p:sp>
        <p:sp>
          <p:nvSpPr>
            <p:cNvPr id="65569" name="Freeform 27">
              <a:extLst>
                <a:ext uri="{FF2B5EF4-FFF2-40B4-BE49-F238E27FC236}">
                  <a16:creationId xmlns:a16="http://schemas.microsoft.com/office/drawing/2014/main" id="{B639A1CE-D075-FB44-AF97-7710437CFCB2}"/>
                </a:ext>
              </a:extLst>
            </p:cNvPr>
            <p:cNvSpPr>
              <a:spLocks/>
            </p:cNvSpPr>
            <p:nvPr/>
          </p:nvSpPr>
          <p:spPr bwMode="auto">
            <a:xfrm>
              <a:off x="3204" y="1606"/>
              <a:ext cx="132" cy="667"/>
            </a:xfrm>
            <a:custGeom>
              <a:avLst/>
              <a:gdLst>
                <a:gd name="T0" fmla="*/ 66 w 132"/>
                <a:gd name="T1" fmla="*/ 0 h 667"/>
                <a:gd name="T2" fmla="*/ 13 w 132"/>
                <a:gd name="T3" fmla="*/ 140 h 667"/>
                <a:gd name="T4" fmla="*/ 105 w 132"/>
                <a:gd name="T5" fmla="*/ 210 h 667"/>
                <a:gd name="T6" fmla="*/ 39 w 132"/>
                <a:gd name="T7" fmla="*/ 327 h 667"/>
                <a:gd name="T8" fmla="*/ 131 w 132"/>
                <a:gd name="T9" fmla="*/ 374 h 667"/>
                <a:gd name="T10" fmla="*/ 0 w 132"/>
                <a:gd name="T11" fmla="*/ 666 h 6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 h="667">
                  <a:moveTo>
                    <a:pt x="66" y="0"/>
                  </a:moveTo>
                  <a:lnTo>
                    <a:pt x="13" y="140"/>
                  </a:lnTo>
                  <a:lnTo>
                    <a:pt x="105" y="210"/>
                  </a:lnTo>
                  <a:lnTo>
                    <a:pt x="39" y="327"/>
                  </a:lnTo>
                  <a:lnTo>
                    <a:pt x="131" y="374"/>
                  </a:lnTo>
                  <a:lnTo>
                    <a:pt x="0" y="666"/>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Line 28">
              <a:extLst>
                <a:ext uri="{FF2B5EF4-FFF2-40B4-BE49-F238E27FC236}">
                  <a16:creationId xmlns:a16="http://schemas.microsoft.com/office/drawing/2014/main" id="{D0AFF293-1862-8F47-B11B-8407B5E44AA8}"/>
                </a:ext>
              </a:extLst>
            </p:cNvPr>
            <p:cNvSpPr>
              <a:spLocks noChangeShapeType="1"/>
            </p:cNvSpPr>
            <p:nvPr/>
          </p:nvSpPr>
          <p:spPr bwMode="auto">
            <a:xfrm flipV="1">
              <a:off x="2882" y="2046"/>
              <a:ext cx="359" cy="3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4" name="Line 29">
              <a:extLst>
                <a:ext uri="{FF2B5EF4-FFF2-40B4-BE49-F238E27FC236}">
                  <a16:creationId xmlns:a16="http://schemas.microsoft.com/office/drawing/2014/main" id="{FC7A39A4-28ED-3644-88F6-8474BE1D1A80}"/>
                </a:ext>
              </a:extLst>
            </p:cNvPr>
            <p:cNvSpPr>
              <a:spLocks noChangeShapeType="1"/>
            </p:cNvSpPr>
            <p:nvPr/>
          </p:nvSpPr>
          <p:spPr bwMode="auto">
            <a:xfrm flipV="1">
              <a:off x="3306" y="1976"/>
              <a:ext cx="398" cy="42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5" name="Line 30">
              <a:extLst>
                <a:ext uri="{FF2B5EF4-FFF2-40B4-BE49-F238E27FC236}">
                  <a16:creationId xmlns:a16="http://schemas.microsoft.com/office/drawing/2014/main" id="{17A91A82-3C87-034B-8DC9-DA2C292E631C}"/>
                </a:ext>
              </a:extLst>
            </p:cNvPr>
            <p:cNvSpPr>
              <a:spLocks noChangeShapeType="1"/>
            </p:cNvSpPr>
            <p:nvPr/>
          </p:nvSpPr>
          <p:spPr bwMode="auto">
            <a:xfrm flipV="1">
              <a:off x="2574" y="2023"/>
              <a:ext cx="319" cy="34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6" name="Line 31">
              <a:extLst>
                <a:ext uri="{FF2B5EF4-FFF2-40B4-BE49-F238E27FC236}">
                  <a16:creationId xmlns:a16="http://schemas.microsoft.com/office/drawing/2014/main" id="{E2A930B6-DA64-F44A-80D5-D9D214757EE3}"/>
                </a:ext>
              </a:extLst>
            </p:cNvPr>
            <p:cNvSpPr>
              <a:spLocks noChangeShapeType="1"/>
            </p:cNvSpPr>
            <p:nvPr/>
          </p:nvSpPr>
          <p:spPr bwMode="auto">
            <a:xfrm flipV="1">
              <a:off x="3620" y="1988"/>
              <a:ext cx="346" cy="4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7" name="Line 32">
              <a:extLst>
                <a:ext uri="{FF2B5EF4-FFF2-40B4-BE49-F238E27FC236}">
                  <a16:creationId xmlns:a16="http://schemas.microsoft.com/office/drawing/2014/main" id="{66F20B27-E5E8-5044-B45E-081FC7E99AA5}"/>
                </a:ext>
              </a:extLst>
            </p:cNvPr>
            <p:cNvSpPr>
              <a:spLocks noChangeShapeType="1"/>
            </p:cNvSpPr>
            <p:nvPr/>
          </p:nvSpPr>
          <p:spPr bwMode="auto">
            <a:xfrm flipV="1">
              <a:off x="2528" y="2344"/>
              <a:ext cx="1261" cy="1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5575" name="Freeform 33">
              <a:extLst>
                <a:ext uri="{FF2B5EF4-FFF2-40B4-BE49-F238E27FC236}">
                  <a16:creationId xmlns:a16="http://schemas.microsoft.com/office/drawing/2014/main" id="{8BB52FA7-5112-8B4B-90FD-6591CF2C37A4}"/>
                </a:ext>
              </a:extLst>
            </p:cNvPr>
            <p:cNvSpPr>
              <a:spLocks/>
            </p:cNvSpPr>
            <p:nvPr/>
          </p:nvSpPr>
          <p:spPr bwMode="auto">
            <a:xfrm>
              <a:off x="2904" y="2243"/>
              <a:ext cx="125" cy="439"/>
            </a:xfrm>
            <a:custGeom>
              <a:avLst/>
              <a:gdLst>
                <a:gd name="T0" fmla="*/ 124 w 125"/>
                <a:gd name="T1" fmla="*/ 0 h 439"/>
                <a:gd name="T2" fmla="*/ 124 w 125"/>
                <a:gd name="T3" fmla="*/ 29 h 439"/>
                <a:gd name="T4" fmla="*/ 124 w 125"/>
                <a:gd name="T5" fmla="*/ 310 h 439"/>
                <a:gd name="T6" fmla="*/ 0 w 125"/>
                <a:gd name="T7" fmla="*/ 438 h 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 h="439">
                  <a:moveTo>
                    <a:pt x="124" y="0"/>
                  </a:moveTo>
                  <a:lnTo>
                    <a:pt x="124" y="29"/>
                  </a:lnTo>
                  <a:lnTo>
                    <a:pt x="124" y="310"/>
                  </a:lnTo>
                  <a:lnTo>
                    <a:pt x="0" y="438"/>
                  </a:lnTo>
                </a:path>
              </a:pathLst>
            </a:custGeom>
            <a:noFill/>
            <a:ln w="12700" cap="rnd" cmpd="sng">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9" name="Line 34">
              <a:extLst>
                <a:ext uri="{FF2B5EF4-FFF2-40B4-BE49-F238E27FC236}">
                  <a16:creationId xmlns:a16="http://schemas.microsoft.com/office/drawing/2014/main" id="{76CC3828-4297-4E43-9DDC-1C877011D45D}"/>
                </a:ext>
              </a:extLst>
            </p:cNvPr>
            <p:cNvSpPr>
              <a:spLocks noChangeShapeType="1"/>
            </p:cNvSpPr>
            <p:nvPr/>
          </p:nvSpPr>
          <p:spPr bwMode="auto">
            <a:xfrm>
              <a:off x="3024" y="2564"/>
              <a:ext cx="1138"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0" name="Line 35">
              <a:extLst>
                <a:ext uri="{FF2B5EF4-FFF2-40B4-BE49-F238E27FC236}">
                  <a16:creationId xmlns:a16="http://schemas.microsoft.com/office/drawing/2014/main" id="{F1ECAA04-E98F-9E4B-8944-82F1EB70FDE7}"/>
                </a:ext>
              </a:extLst>
            </p:cNvPr>
            <p:cNvSpPr>
              <a:spLocks noChangeShapeType="1"/>
            </p:cNvSpPr>
            <p:nvPr/>
          </p:nvSpPr>
          <p:spPr bwMode="auto">
            <a:xfrm>
              <a:off x="2718" y="2114"/>
              <a:ext cx="1261"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1" name="Line 36">
              <a:extLst>
                <a:ext uri="{FF2B5EF4-FFF2-40B4-BE49-F238E27FC236}">
                  <a16:creationId xmlns:a16="http://schemas.microsoft.com/office/drawing/2014/main" id="{80D78BF5-E92B-B24B-9FBE-F5B81C09D738}"/>
                </a:ext>
              </a:extLst>
            </p:cNvPr>
            <p:cNvSpPr>
              <a:spLocks noChangeShapeType="1"/>
            </p:cNvSpPr>
            <p:nvPr/>
          </p:nvSpPr>
          <p:spPr bwMode="auto">
            <a:xfrm>
              <a:off x="2607" y="2243"/>
              <a:ext cx="1260"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2" name="Line 37">
              <a:extLst>
                <a:ext uri="{FF2B5EF4-FFF2-40B4-BE49-F238E27FC236}">
                  <a16:creationId xmlns:a16="http://schemas.microsoft.com/office/drawing/2014/main" id="{D9C5507D-F9A5-BE4D-9344-E29A0F5150FA}"/>
                </a:ext>
              </a:extLst>
            </p:cNvPr>
            <p:cNvSpPr>
              <a:spLocks noChangeShapeType="1"/>
            </p:cNvSpPr>
            <p:nvPr/>
          </p:nvSpPr>
          <p:spPr bwMode="auto">
            <a:xfrm>
              <a:off x="3865" y="2252"/>
              <a:ext cx="0" cy="305"/>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3" name="Rectangle 38">
              <a:extLst>
                <a:ext uri="{FF2B5EF4-FFF2-40B4-BE49-F238E27FC236}">
                  <a16:creationId xmlns:a16="http://schemas.microsoft.com/office/drawing/2014/main" id="{5176EE32-DBFA-D049-938E-04188B975B13}"/>
                </a:ext>
              </a:extLst>
            </p:cNvPr>
            <p:cNvSpPr>
              <a:spLocks noChangeArrowheads="1"/>
            </p:cNvSpPr>
            <p:nvPr/>
          </p:nvSpPr>
          <p:spPr bwMode="auto">
            <a:xfrm>
              <a:off x="3893" y="2290"/>
              <a:ext cx="293" cy="25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z</a:t>
              </a:r>
            </a:p>
          </p:txBody>
        </p:sp>
        <p:sp>
          <p:nvSpPr>
            <p:cNvPr id="32814" name="Rectangle 39">
              <a:extLst>
                <a:ext uri="{FF2B5EF4-FFF2-40B4-BE49-F238E27FC236}">
                  <a16:creationId xmlns:a16="http://schemas.microsoft.com/office/drawing/2014/main" id="{49B2E1F0-0EC6-1F4D-B16C-E06C90C782EF}"/>
                </a:ext>
              </a:extLst>
            </p:cNvPr>
            <p:cNvSpPr>
              <a:spLocks noChangeArrowheads="1"/>
            </p:cNvSpPr>
            <p:nvPr/>
          </p:nvSpPr>
          <p:spPr bwMode="auto">
            <a:xfrm>
              <a:off x="2272" y="2126"/>
              <a:ext cx="300" cy="25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y</a:t>
              </a:r>
            </a:p>
          </p:txBody>
        </p:sp>
        <p:sp>
          <p:nvSpPr>
            <p:cNvPr id="32815" name="Rectangle 40">
              <a:extLst>
                <a:ext uri="{FF2B5EF4-FFF2-40B4-BE49-F238E27FC236}">
                  <a16:creationId xmlns:a16="http://schemas.microsoft.com/office/drawing/2014/main" id="{B884E7BD-B2EE-0B46-AE66-432469A3E884}"/>
                </a:ext>
              </a:extLst>
            </p:cNvPr>
            <p:cNvSpPr>
              <a:spLocks noChangeArrowheads="1"/>
            </p:cNvSpPr>
            <p:nvPr/>
          </p:nvSpPr>
          <p:spPr bwMode="auto">
            <a:xfrm>
              <a:off x="2598" y="2371"/>
              <a:ext cx="300" cy="25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x</a:t>
              </a:r>
            </a:p>
          </p:txBody>
        </p:sp>
      </p:grpSp>
      <p:sp>
        <p:nvSpPr>
          <p:cNvPr id="32773" name="Rectangle 41">
            <a:extLst>
              <a:ext uri="{FF2B5EF4-FFF2-40B4-BE49-F238E27FC236}">
                <a16:creationId xmlns:a16="http://schemas.microsoft.com/office/drawing/2014/main" id="{D3BD114D-1E0E-C245-996A-499B54462921}"/>
              </a:ext>
            </a:extLst>
          </p:cNvPr>
          <p:cNvSpPr>
            <a:spLocks noChangeArrowheads="1"/>
          </p:cNvSpPr>
          <p:nvPr/>
        </p:nvSpPr>
        <p:spPr bwMode="auto">
          <a:xfrm>
            <a:off x="134938" y="3408363"/>
            <a:ext cx="1306512" cy="8191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VOXEL</a:t>
            </a:r>
          </a:p>
          <a:p>
            <a:pPr>
              <a:spcBef>
                <a:spcPct val="0"/>
              </a:spcBef>
              <a:buSzTx/>
              <a:buFontTx/>
              <a:buNone/>
              <a:defRPr/>
            </a:pPr>
            <a:r>
              <a:rPr lang="en-US" altLang="en-US" sz="2400"/>
              <a:t>3D space</a:t>
            </a:r>
          </a:p>
        </p:txBody>
      </p:sp>
      <p:sp>
        <p:nvSpPr>
          <p:cNvPr id="32774" name="Rectangle 42">
            <a:extLst>
              <a:ext uri="{FF2B5EF4-FFF2-40B4-BE49-F238E27FC236}">
                <a16:creationId xmlns:a16="http://schemas.microsoft.com/office/drawing/2014/main" id="{73F8C66A-F719-674E-9E84-2F1A5A03A896}"/>
              </a:ext>
            </a:extLst>
          </p:cNvPr>
          <p:cNvSpPr>
            <a:spLocks noChangeArrowheads="1"/>
          </p:cNvSpPr>
          <p:nvPr/>
        </p:nvSpPr>
        <p:spPr bwMode="auto">
          <a:xfrm>
            <a:off x="42863" y="1746250"/>
            <a:ext cx="1306512" cy="8191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PIXEL</a:t>
            </a:r>
          </a:p>
          <a:p>
            <a:pPr>
              <a:spcBef>
                <a:spcPct val="0"/>
              </a:spcBef>
              <a:buSzTx/>
              <a:buFontTx/>
              <a:buNone/>
              <a:defRPr/>
            </a:pPr>
            <a:r>
              <a:rPr lang="en-US" altLang="en-US" sz="2400"/>
              <a:t>2D space</a:t>
            </a:r>
          </a:p>
        </p:txBody>
      </p:sp>
      <p:sp>
        <p:nvSpPr>
          <p:cNvPr id="32775" name="Rectangle 43">
            <a:extLst>
              <a:ext uri="{FF2B5EF4-FFF2-40B4-BE49-F238E27FC236}">
                <a16:creationId xmlns:a16="http://schemas.microsoft.com/office/drawing/2014/main" id="{910330C9-503D-264F-AF3A-D6DBA056E50C}"/>
              </a:ext>
            </a:extLst>
          </p:cNvPr>
          <p:cNvSpPr>
            <a:spLocks noChangeArrowheads="1"/>
          </p:cNvSpPr>
          <p:nvPr/>
        </p:nvSpPr>
        <p:spPr bwMode="auto">
          <a:xfrm>
            <a:off x="5641975" y="6094413"/>
            <a:ext cx="2878138"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00" i="1" u="sng"/>
              <a:t>From: </a:t>
            </a:r>
            <a:r>
              <a:rPr lang="en-US" altLang="en-US" sz="1000" i="1"/>
              <a:t>Handbook of Biological Confocal Microscopy. J.B.Pawley, Plennum Press, 1989</a:t>
            </a:r>
          </a:p>
        </p:txBody>
      </p:sp>
      <p:sp>
        <p:nvSpPr>
          <p:cNvPr id="32776" name="Rectangle 45" descr="Small grid">
            <a:extLst>
              <a:ext uri="{FF2B5EF4-FFF2-40B4-BE49-F238E27FC236}">
                <a16:creationId xmlns:a16="http://schemas.microsoft.com/office/drawing/2014/main" id="{061129A9-5A3E-6144-AA3E-D8079A707312}"/>
              </a:ext>
            </a:extLst>
          </p:cNvPr>
          <p:cNvSpPr>
            <a:spLocks noChangeArrowheads="1"/>
          </p:cNvSpPr>
          <p:nvPr/>
        </p:nvSpPr>
        <p:spPr bwMode="auto">
          <a:xfrm>
            <a:off x="1371600" y="1508125"/>
            <a:ext cx="1350963" cy="1187450"/>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7" name="Rectangle 46" descr="Small grid">
            <a:extLst>
              <a:ext uri="{FF2B5EF4-FFF2-40B4-BE49-F238E27FC236}">
                <a16:creationId xmlns:a16="http://schemas.microsoft.com/office/drawing/2014/main" id="{87DEBA27-9292-5C43-9A9B-85BFA60A2572}"/>
              </a:ext>
            </a:extLst>
          </p:cNvPr>
          <p:cNvSpPr>
            <a:spLocks noChangeArrowheads="1"/>
          </p:cNvSpPr>
          <p:nvPr/>
        </p:nvSpPr>
        <p:spPr bwMode="auto">
          <a:xfrm>
            <a:off x="1625600" y="3894138"/>
            <a:ext cx="649288" cy="446087"/>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8" name="AutoShape 48" descr="Small grid">
            <a:extLst>
              <a:ext uri="{FF2B5EF4-FFF2-40B4-BE49-F238E27FC236}">
                <a16:creationId xmlns:a16="http://schemas.microsoft.com/office/drawing/2014/main" id="{57465B36-0AD5-E54A-BD7E-811EC90E2841}"/>
              </a:ext>
            </a:extLst>
          </p:cNvPr>
          <p:cNvSpPr>
            <a:spLocks noChangeArrowheads="1"/>
          </p:cNvSpPr>
          <p:nvPr/>
        </p:nvSpPr>
        <p:spPr bwMode="auto">
          <a:xfrm>
            <a:off x="1617663" y="3762375"/>
            <a:ext cx="844550" cy="131763"/>
          </a:xfrm>
          <a:prstGeom prst="parallelogram">
            <a:avLst>
              <a:gd name="adj" fmla="val 160240"/>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65546" name="Freeform 50" descr="Small grid">
            <a:extLst>
              <a:ext uri="{FF2B5EF4-FFF2-40B4-BE49-F238E27FC236}">
                <a16:creationId xmlns:a16="http://schemas.microsoft.com/office/drawing/2014/main" id="{CC53B39C-5592-B148-B52F-A2284D847C2B}"/>
              </a:ext>
            </a:extLst>
          </p:cNvPr>
          <p:cNvSpPr>
            <a:spLocks/>
          </p:cNvSpPr>
          <p:nvPr/>
        </p:nvSpPr>
        <p:spPr bwMode="auto">
          <a:xfrm>
            <a:off x="2257425" y="3751263"/>
            <a:ext cx="182563" cy="569912"/>
          </a:xfrm>
          <a:custGeom>
            <a:avLst/>
            <a:gdLst>
              <a:gd name="T0" fmla="*/ 0 w 115"/>
              <a:gd name="T1" fmla="*/ 2147483646 h 359"/>
              <a:gd name="T2" fmla="*/ 2147483646 w 115"/>
              <a:gd name="T3" fmla="*/ 2147483646 h 359"/>
              <a:gd name="T4" fmla="*/ 2147483646 w 115"/>
              <a:gd name="T5" fmla="*/ 0 h 359"/>
              <a:gd name="T6" fmla="*/ 2147483646 w 115"/>
              <a:gd name="T7" fmla="*/ 2147483646 h 359"/>
              <a:gd name="T8" fmla="*/ 0 w 115"/>
              <a:gd name="T9" fmla="*/ 2147483646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359">
                <a:moveTo>
                  <a:pt x="0" y="359"/>
                </a:moveTo>
                <a:lnTo>
                  <a:pt x="6" y="77"/>
                </a:lnTo>
                <a:lnTo>
                  <a:pt x="115" y="0"/>
                </a:lnTo>
                <a:lnTo>
                  <a:pt x="115" y="301"/>
                </a:lnTo>
                <a:lnTo>
                  <a:pt x="0" y="359"/>
                </a:ln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0" name="Line 51">
            <a:extLst>
              <a:ext uri="{FF2B5EF4-FFF2-40B4-BE49-F238E27FC236}">
                <a16:creationId xmlns:a16="http://schemas.microsoft.com/office/drawing/2014/main" id="{CF09A16E-B9FA-594B-88AB-9E8D119A5FD3}"/>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65548" name="Rectangle 1">
            <a:extLst>
              <a:ext uri="{FF2B5EF4-FFF2-40B4-BE49-F238E27FC236}">
                <a16:creationId xmlns:a16="http://schemas.microsoft.com/office/drawing/2014/main" id="{7F316433-00D1-2341-B7F5-D8AEEB366D13}"/>
              </a:ext>
            </a:extLst>
          </p:cNvPr>
          <p:cNvSpPr>
            <a:spLocks noChangeArrowheads="1"/>
          </p:cNvSpPr>
          <p:nvPr/>
        </p:nvSpPr>
        <p:spPr bwMode="auto">
          <a:xfrm>
            <a:off x="4730750" y="164465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000"/>
              <a:t>Resolution</a:t>
            </a:r>
            <a:r>
              <a:rPr lang="en-US" altLang="en-US" sz="2000" baseline="-25000"/>
              <a:t>x,y</a:t>
            </a:r>
            <a:r>
              <a:rPr lang="en-US" altLang="en-US" sz="2000"/>
              <a:t> = </a:t>
            </a:r>
            <a:r>
              <a:rPr lang="el-GR" altLang="en-US" sz="2000"/>
              <a:t>λ / 2[η • </a:t>
            </a:r>
            <a:r>
              <a:rPr lang="en-US" altLang="en-US" sz="2000"/>
              <a:t>sin(</a:t>
            </a:r>
            <a:r>
              <a:rPr lang="el-GR" altLang="en-US" sz="2000"/>
              <a:t>α)]</a:t>
            </a:r>
            <a:endParaRPr lang="en-US" altLang="en-US" sz="2000"/>
          </a:p>
          <a:p>
            <a:pPr algn="ctr">
              <a:spcBef>
                <a:spcPct val="0"/>
              </a:spcBef>
              <a:buSzTx/>
              <a:buFontTx/>
              <a:buNone/>
            </a:pPr>
            <a:r>
              <a:rPr lang="el-GR" altLang="en-US" sz="2000"/>
              <a:t> </a:t>
            </a:r>
            <a:r>
              <a:rPr lang="en-US" altLang="en-US" sz="2000"/>
              <a:t>Resolution</a:t>
            </a:r>
            <a:r>
              <a:rPr lang="en-US" altLang="en-US" sz="2000" baseline="-25000"/>
              <a:t>z</a:t>
            </a:r>
            <a:r>
              <a:rPr lang="en-US" altLang="en-US" sz="2000"/>
              <a:t> = 2</a:t>
            </a:r>
            <a:r>
              <a:rPr lang="el-GR" altLang="en-US" sz="2000"/>
              <a:t>λ / [η • </a:t>
            </a:r>
            <a:r>
              <a:rPr lang="en-US" altLang="en-US" sz="2000"/>
              <a:t>sin(</a:t>
            </a:r>
            <a:r>
              <a:rPr lang="el-GR" altLang="en-US" sz="2000"/>
              <a:t>α)]</a:t>
            </a:r>
            <a:r>
              <a:rPr lang="el-GR" altLang="en-US" sz="2000" baseline="30000"/>
              <a:t>2</a:t>
            </a:r>
            <a:endParaRPr lang="el-GR" altLang="en-US" sz="2000"/>
          </a:p>
        </p:txBody>
      </p:sp>
      <p:sp>
        <p:nvSpPr>
          <p:cNvPr id="65549" name="TextBox 2">
            <a:extLst>
              <a:ext uri="{FF2B5EF4-FFF2-40B4-BE49-F238E27FC236}">
                <a16:creationId xmlns:a16="http://schemas.microsoft.com/office/drawing/2014/main" id="{F9F4B67B-0BA6-EE4B-8F14-2FC21BA746F9}"/>
              </a:ext>
            </a:extLst>
          </p:cNvPr>
          <p:cNvSpPr txBox="1">
            <a:spLocks noChangeArrowheads="1"/>
          </p:cNvSpPr>
          <p:nvPr/>
        </p:nvSpPr>
        <p:spPr bwMode="auto">
          <a:xfrm>
            <a:off x="7632700" y="2344738"/>
            <a:ext cx="617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a:t>(NA)</a:t>
            </a:r>
          </a:p>
        </p:txBody>
      </p:sp>
      <p:sp>
        <p:nvSpPr>
          <p:cNvPr id="65550" name="TextBox 3">
            <a:extLst>
              <a:ext uri="{FF2B5EF4-FFF2-40B4-BE49-F238E27FC236}">
                <a16:creationId xmlns:a16="http://schemas.microsoft.com/office/drawing/2014/main" id="{479B91E6-3327-F049-B68B-1D1A7421A075}"/>
              </a:ext>
            </a:extLst>
          </p:cNvPr>
          <p:cNvSpPr txBox="1">
            <a:spLocks noChangeArrowheads="1"/>
          </p:cNvSpPr>
          <p:nvPr/>
        </p:nvSpPr>
        <p:spPr bwMode="auto">
          <a:xfrm>
            <a:off x="5416550" y="2695575"/>
            <a:ext cx="3492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a:t>Is around 150 nanometers in the lateral dimension and approaching 400 nanometers in the axial dimension </a:t>
            </a:r>
          </a:p>
        </p:txBody>
      </p:sp>
    </p:spTree>
  </p:cSld>
  <p:clrMapOvr>
    <a:masterClrMapping/>
  </p:clrMapOvr>
  <p:transition advTm="1208"/>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C36A838-6A79-604E-A7E1-1A3B663DC6AE}"/>
              </a:ext>
            </a:extLst>
          </p:cNvPr>
          <p:cNvSpPr>
            <a:spLocks noGrp="1"/>
          </p:cNvSpPr>
          <p:nvPr>
            <p:ph type="title"/>
          </p:nvPr>
        </p:nvSpPr>
        <p:spPr/>
        <p:txBody>
          <a:bodyPr/>
          <a:lstStyle/>
          <a:p>
            <a:pPr>
              <a:defRPr/>
            </a:pPr>
            <a:r>
              <a:rPr lang="en-US" altLang="en-US"/>
              <a:t>Super Resolution Microscopy</a:t>
            </a:r>
          </a:p>
        </p:txBody>
      </p:sp>
      <p:sp>
        <p:nvSpPr>
          <p:cNvPr id="33795" name="Content Placeholder 2">
            <a:extLst>
              <a:ext uri="{FF2B5EF4-FFF2-40B4-BE49-F238E27FC236}">
                <a16:creationId xmlns:a16="http://schemas.microsoft.com/office/drawing/2014/main" id="{DDAA6EA5-2D28-B644-983F-B7B64A81FA71}"/>
              </a:ext>
            </a:extLst>
          </p:cNvPr>
          <p:cNvSpPr>
            <a:spLocks noGrp="1"/>
          </p:cNvSpPr>
          <p:nvPr>
            <p:ph idx="1"/>
          </p:nvPr>
        </p:nvSpPr>
        <p:spPr>
          <a:xfrm>
            <a:off x="200025" y="1268540"/>
            <a:ext cx="8743950" cy="4114800"/>
          </a:xfrm>
        </p:spPr>
        <p:txBody>
          <a:bodyPr/>
          <a:lstStyle/>
          <a:p>
            <a:pPr>
              <a:defRPr/>
            </a:pPr>
            <a:r>
              <a:rPr lang="en-US" altLang="en-US" sz="2400" b="1" dirty="0"/>
              <a:t>In super-resolution</a:t>
            </a:r>
            <a:r>
              <a:rPr lang="en-US" altLang="en-US" sz="2400" dirty="0"/>
              <a:t> microscopy both lateral and axial resolution can be measured in the tens of nanometers. Thus they are able to resolve features beneath the diffraction limit by switching fluorophores on and off sequentially in time so that the signals can be recorded consecutively.</a:t>
            </a:r>
          </a:p>
          <a:p>
            <a:pPr>
              <a:defRPr/>
            </a:pPr>
            <a:r>
              <a:rPr lang="en-US" altLang="en-US" sz="2400" b="1" dirty="0"/>
              <a:t>STED</a:t>
            </a:r>
            <a:r>
              <a:rPr lang="en-US" altLang="en-US" sz="2400" dirty="0"/>
              <a:t> (</a:t>
            </a:r>
            <a:r>
              <a:rPr lang="en-US" altLang="en-US" sz="2400" b="1" dirty="0">
                <a:solidFill>
                  <a:srgbClr val="FF0000"/>
                </a:solidFill>
              </a:rPr>
              <a:t>S</a:t>
            </a:r>
            <a:r>
              <a:rPr lang="en-US" altLang="en-US" sz="2400" dirty="0">
                <a:solidFill>
                  <a:srgbClr val="FF0000"/>
                </a:solidFill>
              </a:rPr>
              <a:t>timulated </a:t>
            </a:r>
            <a:r>
              <a:rPr lang="en-US" altLang="en-US" sz="2400" b="1" dirty="0">
                <a:solidFill>
                  <a:srgbClr val="FF0000"/>
                </a:solidFill>
              </a:rPr>
              <a:t>E</a:t>
            </a:r>
            <a:r>
              <a:rPr lang="en-US" altLang="en-US" sz="2400" dirty="0">
                <a:solidFill>
                  <a:srgbClr val="FF0000"/>
                </a:solidFill>
              </a:rPr>
              <a:t>mission </a:t>
            </a:r>
            <a:r>
              <a:rPr lang="en-US" altLang="en-US" sz="2400" b="1" dirty="0">
                <a:solidFill>
                  <a:srgbClr val="FF0000"/>
                </a:solidFill>
              </a:rPr>
              <a:t>D</a:t>
            </a:r>
            <a:r>
              <a:rPr lang="en-US" altLang="en-US" sz="2400" dirty="0">
                <a:solidFill>
                  <a:srgbClr val="FF0000"/>
                </a:solidFill>
              </a:rPr>
              <a:t>epletion</a:t>
            </a:r>
            <a:r>
              <a:rPr lang="en-US" altLang="en-US" sz="2400" dirty="0"/>
              <a:t>; from the Stefan Hell laboratory) </a:t>
            </a:r>
          </a:p>
          <a:p>
            <a:pPr>
              <a:defRPr/>
            </a:pPr>
            <a:r>
              <a:rPr lang="en-US" altLang="en-US" sz="2400" b="1" dirty="0"/>
              <a:t>SSIM</a:t>
            </a:r>
            <a:r>
              <a:rPr lang="en-US" altLang="en-US" sz="2400" dirty="0"/>
              <a:t> (</a:t>
            </a:r>
            <a:r>
              <a:rPr lang="en-US" altLang="en-US" sz="2400" b="1" dirty="0">
                <a:solidFill>
                  <a:srgbClr val="FF0000"/>
                </a:solidFill>
              </a:rPr>
              <a:t>S</a:t>
            </a:r>
            <a:r>
              <a:rPr lang="en-US" altLang="en-US" sz="2400" dirty="0">
                <a:solidFill>
                  <a:srgbClr val="FF0000"/>
                </a:solidFill>
              </a:rPr>
              <a:t>aturated </a:t>
            </a:r>
            <a:r>
              <a:rPr lang="en-US" altLang="en-US" sz="2400" b="1" dirty="0">
                <a:solidFill>
                  <a:srgbClr val="FF0000"/>
                </a:solidFill>
              </a:rPr>
              <a:t>S</a:t>
            </a:r>
            <a:r>
              <a:rPr lang="en-US" altLang="en-US" sz="2400" dirty="0">
                <a:solidFill>
                  <a:srgbClr val="FF0000"/>
                </a:solidFill>
              </a:rPr>
              <a:t>tructured </a:t>
            </a:r>
            <a:r>
              <a:rPr lang="en-US" altLang="en-US" sz="2400" b="1" dirty="0">
                <a:solidFill>
                  <a:srgbClr val="FF0000"/>
                </a:solidFill>
              </a:rPr>
              <a:t>I</a:t>
            </a:r>
            <a:r>
              <a:rPr lang="en-US" altLang="en-US" sz="2400" dirty="0">
                <a:solidFill>
                  <a:srgbClr val="FF0000"/>
                </a:solidFill>
              </a:rPr>
              <a:t>llumination </a:t>
            </a:r>
            <a:r>
              <a:rPr lang="en-US" altLang="en-US" sz="2400" b="1" dirty="0">
                <a:solidFill>
                  <a:srgbClr val="FF0000"/>
                </a:solidFill>
              </a:rPr>
              <a:t>M</a:t>
            </a:r>
            <a:r>
              <a:rPr lang="en-US" altLang="en-US" sz="2400" dirty="0">
                <a:solidFill>
                  <a:srgbClr val="FF0000"/>
                </a:solidFill>
              </a:rPr>
              <a:t>icroscopy</a:t>
            </a:r>
            <a:r>
              <a:rPr lang="en-US" altLang="en-US" sz="2400" dirty="0"/>
              <a:t>; pioneered by Mats </a:t>
            </a:r>
            <a:r>
              <a:rPr lang="en-US" altLang="en-US" sz="2400" dirty="0" err="1"/>
              <a:t>Gustafsson</a:t>
            </a:r>
            <a:r>
              <a:rPr lang="en-US" altLang="en-US" sz="2400" dirty="0"/>
              <a:t>).</a:t>
            </a:r>
          </a:p>
          <a:p>
            <a:pPr>
              <a:defRPr/>
            </a:pPr>
            <a:r>
              <a:rPr lang="en-US" altLang="en-US" sz="2400" b="1" dirty="0"/>
              <a:t>PALM</a:t>
            </a:r>
            <a:r>
              <a:rPr lang="en-US" altLang="en-US" sz="2400" dirty="0"/>
              <a:t> (</a:t>
            </a:r>
            <a:r>
              <a:rPr lang="en-US" altLang="en-US" sz="2400" b="1" dirty="0" err="1">
                <a:solidFill>
                  <a:srgbClr val="FF0000"/>
                </a:solidFill>
              </a:rPr>
              <a:t>P</a:t>
            </a:r>
            <a:r>
              <a:rPr lang="en-US" altLang="en-US" sz="2400" dirty="0" err="1">
                <a:solidFill>
                  <a:srgbClr val="FF0000"/>
                </a:solidFill>
              </a:rPr>
              <a:t>hoto</a:t>
            </a:r>
            <a:r>
              <a:rPr lang="en-US" altLang="en-US" sz="2400" b="1" dirty="0" err="1">
                <a:solidFill>
                  <a:srgbClr val="FF0000"/>
                </a:solidFill>
              </a:rPr>
              <a:t>A</a:t>
            </a:r>
            <a:r>
              <a:rPr lang="en-US" altLang="en-US" sz="2400" dirty="0" err="1">
                <a:solidFill>
                  <a:srgbClr val="FF0000"/>
                </a:solidFill>
              </a:rPr>
              <a:t>ctivated</a:t>
            </a:r>
            <a:r>
              <a:rPr lang="en-US" altLang="en-US" sz="2400" dirty="0">
                <a:solidFill>
                  <a:srgbClr val="FF0000"/>
                </a:solidFill>
              </a:rPr>
              <a:t> </a:t>
            </a:r>
            <a:r>
              <a:rPr lang="en-US" altLang="en-US" sz="2400" b="1" dirty="0">
                <a:solidFill>
                  <a:srgbClr val="FF0000"/>
                </a:solidFill>
              </a:rPr>
              <a:t>l</a:t>
            </a:r>
            <a:r>
              <a:rPr lang="en-US" altLang="en-US" sz="2400" dirty="0">
                <a:solidFill>
                  <a:srgbClr val="FF0000"/>
                </a:solidFill>
              </a:rPr>
              <a:t>ocalization </a:t>
            </a:r>
            <a:r>
              <a:rPr lang="en-US" altLang="en-US" sz="2400" b="1" dirty="0">
                <a:solidFill>
                  <a:srgbClr val="FF0000"/>
                </a:solidFill>
              </a:rPr>
              <a:t>M</a:t>
            </a:r>
            <a:r>
              <a:rPr lang="en-US" altLang="en-US" sz="2400" dirty="0">
                <a:solidFill>
                  <a:srgbClr val="FF0000"/>
                </a:solidFill>
              </a:rPr>
              <a:t>icroscopy</a:t>
            </a:r>
            <a:r>
              <a:rPr lang="en-US" altLang="en-US" sz="2400" dirty="0"/>
              <a:t>; introduced by Eric Betzig and Harald Hess)</a:t>
            </a:r>
          </a:p>
          <a:p>
            <a:pPr>
              <a:defRPr/>
            </a:pPr>
            <a:r>
              <a:rPr lang="en-US" altLang="en-US" sz="2400" b="1" dirty="0"/>
              <a:t>STORM</a:t>
            </a:r>
            <a:r>
              <a:rPr lang="en-US" altLang="en-US" sz="2400" dirty="0"/>
              <a:t> (</a:t>
            </a:r>
            <a:r>
              <a:rPr lang="en-US" altLang="en-US" sz="2400" b="1" dirty="0">
                <a:solidFill>
                  <a:srgbClr val="FF0000"/>
                </a:solidFill>
              </a:rPr>
              <a:t>S</a:t>
            </a:r>
            <a:r>
              <a:rPr lang="en-US" altLang="en-US" sz="2400" dirty="0">
                <a:solidFill>
                  <a:srgbClr val="FF0000"/>
                </a:solidFill>
              </a:rPr>
              <a:t>tochastic </a:t>
            </a:r>
            <a:r>
              <a:rPr lang="en-US" altLang="en-US" sz="2400" b="1" dirty="0">
                <a:solidFill>
                  <a:srgbClr val="FF0000"/>
                </a:solidFill>
              </a:rPr>
              <a:t>O</a:t>
            </a:r>
            <a:r>
              <a:rPr lang="en-US" altLang="en-US" sz="2400" dirty="0">
                <a:solidFill>
                  <a:srgbClr val="FF0000"/>
                </a:solidFill>
              </a:rPr>
              <a:t>ptical </a:t>
            </a:r>
            <a:r>
              <a:rPr lang="en-US" altLang="en-US" sz="2400" b="1" dirty="0">
                <a:solidFill>
                  <a:srgbClr val="FF0000"/>
                </a:solidFill>
              </a:rPr>
              <a:t>R</a:t>
            </a:r>
            <a:r>
              <a:rPr lang="en-US" altLang="en-US" sz="2400" dirty="0">
                <a:solidFill>
                  <a:srgbClr val="FF0000"/>
                </a:solidFill>
              </a:rPr>
              <a:t>econstruction </a:t>
            </a:r>
            <a:r>
              <a:rPr lang="en-US" altLang="en-US" sz="2400" b="1" dirty="0">
                <a:solidFill>
                  <a:srgbClr val="FF0000"/>
                </a:solidFill>
              </a:rPr>
              <a:t>M</a:t>
            </a:r>
            <a:r>
              <a:rPr lang="en-US" altLang="en-US" sz="2400" dirty="0">
                <a:solidFill>
                  <a:srgbClr val="FF0000"/>
                </a:solidFill>
              </a:rPr>
              <a:t>icroscopy</a:t>
            </a:r>
            <a:r>
              <a:rPr lang="en-US" altLang="en-US" sz="2400" dirty="0"/>
              <a:t>; first reported by </a:t>
            </a:r>
            <a:r>
              <a:rPr lang="en-US" altLang="en-US" sz="2400" dirty="0" err="1"/>
              <a:t>Xiaowei</a:t>
            </a:r>
            <a:r>
              <a:rPr lang="en-US" altLang="en-US" sz="2400" dirty="0"/>
              <a:t> Zhang).</a:t>
            </a:r>
          </a:p>
        </p:txBody>
      </p:sp>
      <p:sp>
        <p:nvSpPr>
          <p:cNvPr id="2" name="TextBox 1">
            <a:extLst>
              <a:ext uri="{FF2B5EF4-FFF2-40B4-BE49-F238E27FC236}">
                <a16:creationId xmlns:a16="http://schemas.microsoft.com/office/drawing/2014/main" id="{D60E744E-FA1A-3B4A-8570-5B4F9AA9BC6C}"/>
              </a:ext>
            </a:extLst>
          </p:cNvPr>
          <p:cNvSpPr txBox="1"/>
          <p:nvPr/>
        </p:nvSpPr>
        <p:spPr>
          <a:xfrm>
            <a:off x="1659636" y="707136"/>
            <a:ext cx="5466368" cy="461665"/>
          </a:xfrm>
          <a:prstGeom prst="rect">
            <a:avLst/>
          </a:prstGeom>
          <a:noFill/>
        </p:spPr>
        <p:txBody>
          <a:bodyPr wrap="none" rtlCol="0">
            <a:spAutoFit/>
          </a:bodyPr>
          <a:lstStyle/>
          <a:p>
            <a:r>
              <a:rPr lang="en-US" i="1" dirty="0"/>
              <a:t>(to be discussed in a later lecture in detail)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7B09F4A-078E-FE43-BE35-BB0CFD89838D}"/>
              </a:ext>
            </a:extLst>
          </p:cNvPr>
          <p:cNvSpPr>
            <a:spLocks noGrp="1"/>
          </p:cNvSpPr>
          <p:nvPr>
            <p:ph type="title"/>
          </p:nvPr>
        </p:nvSpPr>
        <p:spPr/>
        <p:txBody>
          <a:bodyPr/>
          <a:lstStyle/>
          <a:p>
            <a:pPr>
              <a:defRPr/>
            </a:pPr>
            <a:r>
              <a:rPr lang="en-US" altLang="en-US"/>
              <a:t>Microscopy Definitions</a:t>
            </a:r>
          </a:p>
        </p:txBody>
      </p:sp>
      <p:sp>
        <p:nvSpPr>
          <p:cNvPr id="34819" name="Content Placeholder 2">
            <a:extLst>
              <a:ext uri="{FF2B5EF4-FFF2-40B4-BE49-F238E27FC236}">
                <a16:creationId xmlns:a16="http://schemas.microsoft.com/office/drawing/2014/main" id="{677B9893-1298-A441-9F35-D12AFEE2D855}"/>
              </a:ext>
            </a:extLst>
          </p:cNvPr>
          <p:cNvSpPr>
            <a:spLocks noGrp="1"/>
          </p:cNvSpPr>
          <p:nvPr>
            <p:ph idx="1"/>
          </p:nvPr>
        </p:nvSpPr>
        <p:spPr>
          <a:xfrm>
            <a:off x="336550" y="1135063"/>
            <a:ext cx="8470900" cy="4114800"/>
          </a:xfrm>
        </p:spPr>
        <p:txBody>
          <a:bodyPr/>
          <a:lstStyle/>
          <a:p>
            <a:pPr>
              <a:defRPr/>
            </a:pPr>
            <a:r>
              <a:rPr lang="en-US" altLang="en-US" sz="2600" b="1" dirty="0"/>
              <a:t>Near-field</a:t>
            </a:r>
            <a:r>
              <a:rPr lang="en-US" altLang="en-US" sz="2600" dirty="0"/>
              <a:t>, (NSOM) the specimen is imaged within a region having a radius much shorter than the illumination wavelength. </a:t>
            </a:r>
          </a:p>
          <a:p>
            <a:pPr>
              <a:defRPr/>
            </a:pPr>
            <a:endParaRPr lang="en-US" altLang="en-US" sz="2600" dirty="0"/>
          </a:p>
          <a:p>
            <a:pPr>
              <a:defRPr/>
            </a:pPr>
            <a:r>
              <a:rPr lang="en-US" altLang="en-US" sz="2600" b="1" dirty="0"/>
              <a:t>Far-field</a:t>
            </a:r>
            <a:r>
              <a:rPr lang="en-US" altLang="en-US" sz="2600" dirty="0"/>
              <a:t>,  the specimen many thousands of wavelengths away from the objective (often a millimeter or more) and is limited in resolution by diffraction of the optical wave-fronts as they pass through the objective rear aperture (this would include </a:t>
            </a:r>
            <a:r>
              <a:rPr lang="en-US" altLang="en-US" sz="2600" dirty="0" err="1"/>
              <a:t>brightfield</a:t>
            </a:r>
            <a:r>
              <a:rPr lang="en-US" altLang="en-US" sz="2600" dirty="0"/>
              <a:t>, DIC, and phase contrast, </a:t>
            </a:r>
            <a:r>
              <a:rPr lang="en-US" altLang="en-US" sz="2600" dirty="0" err="1"/>
              <a:t>widefield</a:t>
            </a:r>
            <a:r>
              <a:rPr lang="en-US" altLang="en-US" sz="2600" dirty="0"/>
              <a:t> fluorescence, confocal, and </a:t>
            </a:r>
            <a:r>
              <a:rPr lang="en-US" altLang="en-US" sz="2600" dirty="0" err="1"/>
              <a:t>multiphoton</a:t>
            </a:r>
            <a:r>
              <a:rPr lang="en-US" altLang="en-US" sz="2600" dirty="0"/>
              <a:t> are considered far-field, diffraction-limited instruments.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BBCDA9E-1D00-644A-9840-2D6B705FD982}"/>
              </a:ext>
            </a:extLst>
          </p:cNvPr>
          <p:cNvSpPr>
            <a:spLocks noGrp="1"/>
          </p:cNvSpPr>
          <p:nvPr>
            <p:ph type="title"/>
          </p:nvPr>
        </p:nvSpPr>
        <p:spPr>
          <a:xfrm>
            <a:off x="581025" y="0"/>
            <a:ext cx="7772400" cy="803275"/>
          </a:xfrm>
        </p:spPr>
        <p:txBody>
          <a:bodyPr/>
          <a:lstStyle/>
          <a:p>
            <a:pPr>
              <a:defRPr/>
            </a:pPr>
            <a:r>
              <a:rPr lang="en-US" altLang="en-US"/>
              <a:t>I</a:t>
            </a:r>
            <a:r>
              <a:rPr lang="en-US" altLang="en-US" baseline="30000"/>
              <a:t>5</a:t>
            </a:r>
            <a:r>
              <a:rPr lang="en-US" altLang="en-US"/>
              <a:t>M and 4Pi Microscopy</a:t>
            </a:r>
          </a:p>
        </p:txBody>
      </p:sp>
      <p:sp>
        <p:nvSpPr>
          <p:cNvPr id="35843" name="Content Placeholder 2">
            <a:extLst>
              <a:ext uri="{FF2B5EF4-FFF2-40B4-BE49-F238E27FC236}">
                <a16:creationId xmlns:a16="http://schemas.microsoft.com/office/drawing/2014/main" id="{0D3B6B9B-A408-B846-8A31-107F6D3B2043}"/>
              </a:ext>
            </a:extLst>
          </p:cNvPr>
          <p:cNvSpPr>
            <a:spLocks noGrp="1"/>
          </p:cNvSpPr>
          <p:nvPr>
            <p:ph idx="1"/>
          </p:nvPr>
        </p:nvSpPr>
        <p:spPr/>
        <p:txBody>
          <a:bodyPr/>
          <a:lstStyle/>
          <a:p>
            <a:pPr>
              <a:defRPr/>
            </a:pPr>
            <a:endParaRPr lang="en-US" altLang="en-US"/>
          </a:p>
        </p:txBody>
      </p:sp>
      <p:pic>
        <p:nvPicPr>
          <p:cNvPr id="35844" name="Picture 2">
            <a:extLst>
              <a:ext uri="{FF2B5EF4-FFF2-40B4-BE49-F238E27FC236}">
                <a16:creationId xmlns:a16="http://schemas.microsoft.com/office/drawing/2014/main" id="{255AC1C2-FBA9-454F-9B54-E4050D877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915988"/>
            <a:ext cx="7672388" cy="521176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684" name="TextBox 3">
            <a:extLst>
              <a:ext uri="{FF2B5EF4-FFF2-40B4-BE49-F238E27FC236}">
                <a16:creationId xmlns:a16="http://schemas.microsoft.com/office/drawing/2014/main" id="{98ECD8FE-708B-7549-91C6-C942CB7FF15E}"/>
              </a:ext>
            </a:extLst>
          </p:cNvPr>
          <p:cNvSpPr txBox="1">
            <a:spLocks noChangeArrowheads="1"/>
          </p:cNvSpPr>
          <p:nvPr/>
        </p:nvSpPr>
        <p:spPr bwMode="auto">
          <a:xfrm>
            <a:off x="4173538" y="6275388"/>
            <a:ext cx="4964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200">
                <a:solidFill>
                  <a:srgbClr val="0070C0"/>
                </a:solidFill>
              </a:rPr>
              <a:t>http://zeiss-campus.magnet.fsu.edu/articles/superresolution/introduction.html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092-1BA6-3A49-8F90-7FF27247D43D}"/>
              </a:ext>
            </a:extLst>
          </p:cNvPr>
          <p:cNvSpPr>
            <a:spLocks noGrp="1"/>
          </p:cNvSpPr>
          <p:nvPr>
            <p:ph type="title"/>
          </p:nvPr>
        </p:nvSpPr>
        <p:spPr/>
        <p:txBody>
          <a:bodyPr/>
          <a:lstStyle/>
          <a:p>
            <a:r>
              <a:rPr lang="en-US" dirty="0"/>
              <a:t>Light Sheet Microscopy</a:t>
            </a:r>
          </a:p>
        </p:txBody>
      </p:sp>
      <p:sp>
        <p:nvSpPr>
          <p:cNvPr id="3" name="Content Placeholder 2">
            <a:extLst>
              <a:ext uri="{FF2B5EF4-FFF2-40B4-BE49-F238E27FC236}">
                <a16:creationId xmlns:a16="http://schemas.microsoft.com/office/drawing/2014/main" id="{30DF1DA9-F79A-3647-9460-3DA85424DB0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07D1F1C-6429-3242-813B-2903C303DDFA}"/>
              </a:ext>
            </a:extLst>
          </p:cNvPr>
          <p:cNvPicPr>
            <a:picLocks noChangeAspect="1"/>
          </p:cNvPicPr>
          <p:nvPr/>
        </p:nvPicPr>
        <p:blipFill>
          <a:blip r:embed="rId2"/>
          <a:stretch>
            <a:fillRect/>
          </a:stretch>
        </p:blipFill>
        <p:spPr>
          <a:xfrm>
            <a:off x="4929119" y="1668364"/>
            <a:ext cx="4105110" cy="3521272"/>
          </a:xfrm>
          <a:prstGeom prst="rect">
            <a:avLst/>
          </a:prstGeom>
        </p:spPr>
      </p:pic>
      <p:sp>
        <p:nvSpPr>
          <p:cNvPr id="5" name="TextBox 4">
            <a:extLst>
              <a:ext uri="{FF2B5EF4-FFF2-40B4-BE49-F238E27FC236}">
                <a16:creationId xmlns:a16="http://schemas.microsoft.com/office/drawing/2014/main" id="{93480FB0-232A-CF43-B945-D170D10C1458}"/>
              </a:ext>
            </a:extLst>
          </p:cNvPr>
          <p:cNvSpPr txBox="1"/>
          <p:nvPr/>
        </p:nvSpPr>
        <p:spPr>
          <a:xfrm>
            <a:off x="3762532" y="6141572"/>
            <a:ext cx="8128416" cy="430887"/>
          </a:xfrm>
          <a:prstGeom prst="rect">
            <a:avLst/>
          </a:prstGeom>
          <a:noFill/>
        </p:spPr>
        <p:txBody>
          <a:bodyPr wrap="square" rtlCol="0">
            <a:spAutoFit/>
          </a:bodyPr>
          <a:lstStyle/>
          <a:p>
            <a:r>
              <a:rPr lang="en-US" sz="1050" dirty="0">
                <a:solidFill>
                  <a:srgbClr val="FF0000"/>
                </a:solidFill>
              </a:rPr>
              <a:t>https://</a:t>
            </a:r>
            <a:r>
              <a:rPr lang="en-US" sz="1050" dirty="0" err="1">
                <a:solidFill>
                  <a:srgbClr val="FF0000"/>
                </a:solidFill>
              </a:rPr>
              <a:t>www.researchgate.net</a:t>
            </a:r>
            <a:r>
              <a:rPr lang="en-US" sz="1050" dirty="0">
                <a:solidFill>
                  <a:srgbClr val="FF0000"/>
                </a:solidFill>
              </a:rPr>
              <a:t>/publication/306283216_New_Methods_to_Improve_Large-Scale_Microscopy_Image_Analysis_with_Prior_Knowledge_and_Uncertainty/</a:t>
            </a:r>
            <a:r>
              <a:rPr lang="en-US" sz="1050" dirty="0" err="1">
                <a:solidFill>
                  <a:srgbClr val="FF0000"/>
                </a:solidFill>
              </a:rPr>
              <a:t>figures?lo</a:t>
            </a:r>
            <a:r>
              <a:rPr lang="en-US" sz="1050" dirty="0">
                <a:solidFill>
                  <a:srgbClr val="FF0000"/>
                </a:solidFill>
              </a:rPr>
              <a:t>=1</a:t>
            </a:r>
          </a:p>
        </p:txBody>
      </p:sp>
      <p:pic>
        <p:nvPicPr>
          <p:cNvPr id="6" name="Picture 5">
            <a:extLst>
              <a:ext uri="{FF2B5EF4-FFF2-40B4-BE49-F238E27FC236}">
                <a16:creationId xmlns:a16="http://schemas.microsoft.com/office/drawing/2014/main" id="{A03991B0-2963-A647-AA6B-E27F524EE902}"/>
              </a:ext>
            </a:extLst>
          </p:cNvPr>
          <p:cNvPicPr>
            <a:picLocks noChangeAspect="1"/>
          </p:cNvPicPr>
          <p:nvPr/>
        </p:nvPicPr>
        <p:blipFill>
          <a:blip r:embed="rId3"/>
          <a:stretch>
            <a:fillRect/>
          </a:stretch>
        </p:blipFill>
        <p:spPr>
          <a:xfrm>
            <a:off x="469900" y="1892300"/>
            <a:ext cx="4064000" cy="2146300"/>
          </a:xfrm>
          <a:prstGeom prst="rect">
            <a:avLst/>
          </a:prstGeom>
        </p:spPr>
      </p:pic>
      <p:sp>
        <p:nvSpPr>
          <p:cNvPr id="7" name="TextBox 6">
            <a:extLst>
              <a:ext uri="{FF2B5EF4-FFF2-40B4-BE49-F238E27FC236}">
                <a16:creationId xmlns:a16="http://schemas.microsoft.com/office/drawing/2014/main" id="{938CE291-5B37-7341-A2BB-4F698D16B3E3}"/>
              </a:ext>
            </a:extLst>
          </p:cNvPr>
          <p:cNvSpPr txBox="1"/>
          <p:nvPr/>
        </p:nvSpPr>
        <p:spPr>
          <a:xfrm>
            <a:off x="109771" y="4579058"/>
            <a:ext cx="4956904" cy="369332"/>
          </a:xfrm>
          <a:prstGeom prst="rect">
            <a:avLst/>
          </a:prstGeom>
          <a:noFill/>
        </p:spPr>
        <p:txBody>
          <a:bodyPr wrap="square" rtlCol="0">
            <a:spAutoFit/>
          </a:bodyPr>
          <a:lstStyle/>
          <a:p>
            <a:r>
              <a:rPr lang="en-US" sz="1800" dirty="0" err="1">
                <a:solidFill>
                  <a:srgbClr val="FF0000"/>
                </a:solidFill>
              </a:rPr>
              <a:t>Gualda</a:t>
            </a:r>
            <a:r>
              <a:rPr lang="en-US" sz="1800" dirty="0">
                <a:solidFill>
                  <a:srgbClr val="FF0000"/>
                </a:solidFill>
              </a:rPr>
              <a:t> et al, Cytometry Part A  91A: 144151, 2017</a:t>
            </a:r>
          </a:p>
        </p:txBody>
      </p:sp>
      <p:sp>
        <p:nvSpPr>
          <p:cNvPr id="8" name="TextBox 7">
            <a:extLst>
              <a:ext uri="{FF2B5EF4-FFF2-40B4-BE49-F238E27FC236}">
                <a16:creationId xmlns:a16="http://schemas.microsoft.com/office/drawing/2014/main" id="{5B0BB0CF-CFEA-5F42-920A-1132633D7224}"/>
              </a:ext>
            </a:extLst>
          </p:cNvPr>
          <p:cNvSpPr txBox="1"/>
          <p:nvPr/>
        </p:nvSpPr>
        <p:spPr>
          <a:xfrm>
            <a:off x="469900" y="1383143"/>
            <a:ext cx="3522118" cy="461665"/>
          </a:xfrm>
          <a:prstGeom prst="rect">
            <a:avLst/>
          </a:prstGeom>
          <a:noFill/>
        </p:spPr>
        <p:txBody>
          <a:bodyPr wrap="none" rtlCol="0">
            <a:spAutoFit/>
          </a:bodyPr>
          <a:lstStyle/>
          <a:p>
            <a:r>
              <a:rPr lang="en-US" dirty="0"/>
              <a:t>Light sheet flow cytometry</a:t>
            </a:r>
          </a:p>
        </p:txBody>
      </p:sp>
    </p:spTree>
    <p:extLst>
      <p:ext uri="{BB962C8B-B14F-4D97-AF65-F5344CB8AC3E}">
        <p14:creationId xmlns:p14="http://schemas.microsoft.com/office/powerpoint/2010/main" val="3389113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C4ACFBE-68FC-6246-85BA-5EC80F13776A}"/>
              </a:ext>
            </a:extLst>
          </p:cNvPr>
          <p:cNvSpPr>
            <a:spLocks noGrp="1" noChangeArrowheads="1"/>
          </p:cNvSpPr>
          <p:nvPr>
            <p:ph type="title"/>
          </p:nvPr>
        </p:nvSpPr>
        <p:spPr>
          <a:xfrm>
            <a:off x="657225" y="122238"/>
            <a:ext cx="7772400" cy="768350"/>
          </a:xfrm>
        </p:spPr>
        <p:txBody>
          <a:bodyPr/>
          <a:lstStyle/>
          <a:p>
            <a:pPr>
              <a:defRPr/>
            </a:pPr>
            <a:r>
              <a:rPr lang="en-US" altLang="en-US" dirty="0"/>
              <a:t>Gray Level &amp; </a:t>
            </a:r>
            <a:r>
              <a:rPr lang="en-US" altLang="en-US" dirty="0" err="1"/>
              <a:t>Pixelation</a:t>
            </a:r>
            <a:r>
              <a:rPr lang="en-US" altLang="en-US" dirty="0"/>
              <a:t> (reminder) </a:t>
            </a:r>
          </a:p>
        </p:txBody>
      </p:sp>
      <p:sp>
        <p:nvSpPr>
          <p:cNvPr id="36867" name="Rectangle 3">
            <a:extLst>
              <a:ext uri="{FF2B5EF4-FFF2-40B4-BE49-F238E27FC236}">
                <a16:creationId xmlns:a16="http://schemas.microsoft.com/office/drawing/2014/main" id="{294BA6FE-309C-5C40-AB35-BBBBFB32A0F2}"/>
              </a:ext>
            </a:extLst>
          </p:cNvPr>
          <p:cNvSpPr>
            <a:spLocks noGrp="1" noChangeArrowheads="1"/>
          </p:cNvSpPr>
          <p:nvPr>
            <p:ph type="body" idx="1"/>
          </p:nvPr>
        </p:nvSpPr>
        <p:spPr>
          <a:xfrm>
            <a:off x="520700" y="1211263"/>
            <a:ext cx="7772400" cy="876300"/>
          </a:xfrm>
        </p:spPr>
        <p:txBody>
          <a:bodyPr/>
          <a:lstStyle/>
          <a:p>
            <a:pPr>
              <a:lnSpc>
                <a:spcPct val="90000"/>
              </a:lnSpc>
              <a:defRPr/>
            </a:pPr>
            <a:r>
              <a:rPr lang="en-US" altLang="en-US" b="1"/>
              <a:t>Analogous to intensity range</a:t>
            </a:r>
          </a:p>
          <a:p>
            <a:pPr>
              <a:lnSpc>
                <a:spcPct val="90000"/>
              </a:lnSpc>
              <a:spcBef>
                <a:spcPct val="50000"/>
              </a:spcBef>
              <a:buFontTx/>
              <a:buNone/>
              <a:defRPr/>
            </a:pPr>
            <a:r>
              <a:rPr lang="en-US" altLang="en-US" sz="2400"/>
              <a:t>	For computer images each pixel is assigned a value. If the image is </a:t>
            </a:r>
            <a:r>
              <a:rPr lang="en-US" altLang="en-US" sz="2400">
                <a:solidFill>
                  <a:schemeClr val="hlink"/>
                </a:solidFill>
              </a:rPr>
              <a:t>8 bit</a:t>
            </a:r>
            <a:r>
              <a:rPr lang="en-US" altLang="en-US" sz="2400"/>
              <a:t>, there are </a:t>
            </a:r>
            <a:r>
              <a:rPr lang="en-US" altLang="en-US" sz="2400">
                <a:solidFill>
                  <a:schemeClr val="hlink"/>
                </a:solidFill>
              </a:rPr>
              <a:t>2</a:t>
            </a:r>
            <a:r>
              <a:rPr lang="en-US" altLang="en-US" sz="2400" baseline="30000">
                <a:solidFill>
                  <a:schemeClr val="hlink"/>
                </a:solidFill>
              </a:rPr>
              <a:t>8</a:t>
            </a:r>
            <a:r>
              <a:rPr lang="en-US" altLang="en-US" sz="2400">
                <a:solidFill>
                  <a:schemeClr val="hlink"/>
                </a:solidFill>
              </a:rPr>
              <a:t> or 256 levels</a:t>
            </a:r>
            <a:r>
              <a:rPr lang="en-US" altLang="en-US" sz="2400"/>
              <a:t> of intensity If the image is 10 bit there are 1024 levels, 12 bit 4096 levels etc.</a:t>
            </a:r>
          </a:p>
          <a:p>
            <a:pPr>
              <a:lnSpc>
                <a:spcPct val="90000"/>
              </a:lnSpc>
              <a:spcBef>
                <a:spcPct val="50000"/>
              </a:spcBef>
              <a:defRPr/>
            </a:pPr>
            <a:r>
              <a:rPr lang="en-US" altLang="en-US" sz="2400"/>
              <a:t>The intensity analogue of a pixel is </a:t>
            </a:r>
            <a:r>
              <a:rPr lang="en-US" altLang="en-US" sz="2400">
                <a:solidFill>
                  <a:schemeClr val="hlink"/>
                </a:solidFill>
              </a:rPr>
              <a:t>its grey level</a:t>
            </a:r>
            <a:r>
              <a:rPr lang="en-US" altLang="en-US" sz="2400"/>
              <a:t> which shows up as brightness.</a:t>
            </a:r>
          </a:p>
          <a:p>
            <a:pPr>
              <a:lnSpc>
                <a:spcPct val="90000"/>
              </a:lnSpc>
              <a:spcBef>
                <a:spcPct val="50000"/>
              </a:spcBef>
              <a:defRPr/>
            </a:pPr>
            <a:r>
              <a:rPr lang="en-US" altLang="en-US" sz="2400"/>
              <a:t>The display will determine the possible resolution since on a TV screen, the image can only be displayed based upon the number of elements in the display. Of course, it is not possible to increase the resolution of an image by attributing more “pixels” to it than were collected in the original collection!</a:t>
            </a:r>
          </a:p>
        </p:txBody>
      </p:sp>
      <p:sp>
        <p:nvSpPr>
          <p:cNvPr id="36868" name="Rectangle 4">
            <a:extLst>
              <a:ext uri="{FF2B5EF4-FFF2-40B4-BE49-F238E27FC236}">
                <a16:creationId xmlns:a16="http://schemas.microsoft.com/office/drawing/2014/main" id="{4AE454AB-4CFC-4F41-88CC-949E6CE1722A}"/>
              </a:ext>
            </a:extLst>
          </p:cNvPr>
          <p:cNvSpPr>
            <a:spLocks noChangeArrowheads="1"/>
          </p:cNvSpPr>
          <p:nvPr/>
        </p:nvSpPr>
        <p:spPr bwMode="auto">
          <a:xfrm>
            <a:off x="1219200" y="4125913"/>
            <a:ext cx="7488238" cy="15494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endParaRPr lang="en-US" altLang="en-US" sz="2400"/>
          </a:p>
          <a:p>
            <a:pPr>
              <a:spcBef>
                <a:spcPct val="50000"/>
              </a:spcBef>
              <a:buSzTx/>
              <a:buFontTx/>
              <a:buNone/>
              <a:defRPr/>
            </a:pPr>
            <a:endParaRPr lang="en-US" altLang="en-US" sz="2400"/>
          </a:p>
          <a:p>
            <a:pPr latinLnBrk="1">
              <a:spcBef>
                <a:spcPct val="50000"/>
              </a:spcBef>
              <a:buSzTx/>
              <a:buFontTx/>
              <a:buNone/>
              <a:defRPr/>
            </a:pPr>
            <a:endParaRPr lang="en-US" altLang="en-US" sz="2400"/>
          </a:p>
        </p:txBody>
      </p:sp>
      <p:sp>
        <p:nvSpPr>
          <p:cNvPr id="36869" name="Line 5">
            <a:extLst>
              <a:ext uri="{FF2B5EF4-FFF2-40B4-BE49-F238E27FC236}">
                <a16:creationId xmlns:a16="http://schemas.microsoft.com/office/drawing/2014/main" id="{CF0BDC84-95EB-5847-A638-7D41F40FEDD6}"/>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769"/>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F4BE64E-72DE-3F46-819B-737A9B1F96B6}"/>
              </a:ext>
            </a:extLst>
          </p:cNvPr>
          <p:cNvSpPr>
            <a:spLocks noGrp="1" noChangeArrowheads="1"/>
          </p:cNvSpPr>
          <p:nvPr>
            <p:ph type="title"/>
          </p:nvPr>
        </p:nvSpPr>
        <p:spPr>
          <a:xfrm>
            <a:off x="666750" y="0"/>
            <a:ext cx="7772400" cy="873125"/>
          </a:xfrm>
        </p:spPr>
        <p:txBody>
          <a:bodyPr/>
          <a:lstStyle/>
          <a:p>
            <a:pPr>
              <a:defRPr/>
            </a:pPr>
            <a:r>
              <a:rPr lang="en-US" altLang="en-US" dirty="0"/>
              <a:t>Sampling Theory (Reminder)</a:t>
            </a:r>
          </a:p>
        </p:txBody>
      </p:sp>
      <p:sp>
        <p:nvSpPr>
          <p:cNvPr id="44035" name="Rectangle 3">
            <a:extLst>
              <a:ext uri="{FF2B5EF4-FFF2-40B4-BE49-F238E27FC236}">
                <a16:creationId xmlns:a16="http://schemas.microsoft.com/office/drawing/2014/main" id="{F39084E8-D824-2846-995F-308CE085367A}"/>
              </a:ext>
            </a:extLst>
          </p:cNvPr>
          <p:cNvSpPr>
            <a:spLocks noGrp="1" noChangeArrowheads="1"/>
          </p:cNvSpPr>
          <p:nvPr>
            <p:ph type="body" idx="1"/>
          </p:nvPr>
        </p:nvSpPr>
        <p:spPr>
          <a:xfrm>
            <a:off x="444500" y="1041400"/>
            <a:ext cx="7772400" cy="4114800"/>
          </a:xfrm>
        </p:spPr>
        <p:txBody>
          <a:bodyPr/>
          <a:lstStyle/>
          <a:p>
            <a:pPr>
              <a:lnSpc>
                <a:spcPct val="90000"/>
              </a:lnSpc>
              <a:defRPr/>
            </a:pPr>
            <a:r>
              <a:rPr lang="en-US" altLang="en-US" sz="2400"/>
              <a:t>The Nyquist Theorem</a:t>
            </a:r>
          </a:p>
          <a:p>
            <a:pPr lvl="1">
              <a:lnSpc>
                <a:spcPct val="90000"/>
              </a:lnSpc>
              <a:defRPr/>
            </a:pPr>
            <a:r>
              <a:rPr lang="en-US" altLang="en-US" sz="2000"/>
              <a:t>Nyquest theory describes the </a:t>
            </a:r>
            <a:r>
              <a:rPr lang="en-US" altLang="en-US" sz="2000">
                <a:solidFill>
                  <a:schemeClr val="hlink"/>
                </a:solidFill>
              </a:rPr>
              <a:t>sampling frequency (</a:t>
            </a:r>
            <a:r>
              <a:rPr lang="en-US" altLang="en-US" sz="2000" i="1">
                <a:solidFill>
                  <a:schemeClr val="hlink"/>
                </a:solidFill>
              </a:rPr>
              <a:t>f</a:t>
            </a:r>
            <a:r>
              <a:rPr lang="en-US" altLang="en-US" sz="2000">
                <a:solidFill>
                  <a:schemeClr val="hlink"/>
                </a:solidFill>
              </a:rPr>
              <a:t>)</a:t>
            </a:r>
            <a:r>
              <a:rPr lang="en-US" altLang="en-US" sz="2000"/>
              <a:t> required to represent the true identity of the sample.</a:t>
            </a:r>
          </a:p>
          <a:p>
            <a:pPr lvl="1">
              <a:lnSpc>
                <a:spcPct val="90000"/>
              </a:lnSpc>
              <a:defRPr/>
            </a:pPr>
            <a:r>
              <a:rPr lang="en-US" altLang="en-US" sz="2000" i="1"/>
              <a:t>i.e.,</a:t>
            </a:r>
            <a:r>
              <a:rPr lang="en-US" altLang="en-US" sz="2000"/>
              <a:t> how many times must you sample an image to know that your sample truly represents the image?</a:t>
            </a:r>
          </a:p>
          <a:p>
            <a:pPr lvl="1">
              <a:lnSpc>
                <a:spcPct val="90000"/>
              </a:lnSpc>
              <a:defRPr/>
            </a:pPr>
            <a:r>
              <a:rPr lang="en-US" altLang="en-US" sz="2000"/>
              <a:t>In other words to capture the periodic components of frequency </a:t>
            </a:r>
            <a:r>
              <a:rPr lang="en-US" altLang="en-US" sz="2000" i="1"/>
              <a:t>f</a:t>
            </a:r>
            <a:r>
              <a:rPr lang="en-US" altLang="en-US" sz="2000"/>
              <a:t> in a signal we need to sample at least 2</a:t>
            </a:r>
            <a:r>
              <a:rPr lang="en-US" altLang="en-US" sz="2000" i="1"/>
              <a:t>f</a:t>
            </a:r>
            <a:r>
              <a:rPr lang="en-US" altLang="en-US" sz="2000"/>
              <a:t>  times</a:t>
            </a:r>
          </a:p>
          <a:p>
            <a:pPr>
              <a:lnSpc>
                <a:spcPct val="90000"/>
              </a:lnSpc>
              <a:defRPr/>
            </a:pPr>
            <a:r>
              <a:rPr lang="en-US" altLang="en-US" sz="2400"/>
              <a:t>Nyquist claimed that the rate was 2</a:t>
            </a:r>
            <a:r>
              <a:rPr lang="en-US" altLang="en-US" sz="2400" i="1"/>
              <a:t>f</a:t>
            </a:r>
            <a:r>
              <a:rPr lang="en-US" altLang="en-US" sz="2400"/>
              <a:t>. It has been determined that in reality the rate is 2.3</a:t>
            </a:r>
            <a:r>
              <a:rPr lang="en-US" altLang="en-US" sz="2400" i="1"/>
              <a:t>f</a:t>
            </a:r>
            <a:r>
              <a:rPr lang="en-US" altLang="en-US" sz="2400"/>
              <a:t> - in essence you must sample at least </a:t>
            </a:r>
            <a:r>
              <a:rPr lang="en-US" altLang="en-US" sz="2400">
                <a:solidFill>
                  <a:schemeClr val="hlink"/>
                </a:solidFill>
              </a:rPr>
              <a:t>2 times the highest frequency</a:t>
            </a:r>
            <a:r>
              <a:rPr lang="en-US" altLang="en-US" sz="2400"/>
              <a:t>.</a:t>
            </a:r>
          </a:p>
          <a:p>
            <a:pPr>
              <a:lnSpc>
                <a:spcPct val="90000"/>
              </a:lnSpc>
              <a:defRPr/>
            </a:pPr>
            <a:r>
              <a:rPr lang="en-US" altLang="en-US" sz="2400"/>
              <a:t>For example in audio, to capture the 22 kHz in the digitized signal, we need to sample at least 44.1 kHz (unless of course you can’t hear 22k Hz and then you don’t need 44.1 kHz!!!!)</a:t>
            </a:r>
          </a:p>
          <a:p>
            <a:pPr>
              <a:lnSpc>
                <a:spcPct val="90000"/>
              </a:lnSpc>
              <a:defRPr/>
            </a:pPr>
            <a:r>
              <a:rPr lang="en-US" altLang="en-US" sz="2400"/>
              <a:t>(See previous lecture on Nyquist Theorem)</a:t>
            </a:r>
          </a:p>
        </p:txBody>
      </p:sp>
      <p:sp>
        <p:nvSpPr>
          <p:cNvPr id="44036" name="Line 4">
            <a:extLst>
              <a:ext uri="{FF2B5EF4-FFF2-40B4-BE49-F238E27FC236}">
                <a16:creationId xmlns:a16="http://schemas.microsoft.com/office/drawing/2014/main" id="{17756A2B-5F1F-CE4D-B25F-8873BD4A2551}"/>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C074A2A-BF87-7C4E-81E4-DC78D4970244}"/>
              </a:ext>
            </a:extLst>
          </p:cNvPr>
          <p:cNvSpPr>
            <a:spLocks noGrp="1" noChangeArrowheads="1"/>
          </p:cNvSpPr>
          <p:nvPr>
            <p:ph type="title"/>
          </p:nvPr>
        </p:nvSpPr>
        <p:spPr>
          <a:xfrm>
            <a:off x="630238" y="0"/>
            <a:ext cx="7772400" cy="1143000"/>
          </a:xfrm>
        </p:spPr>
        <p:txBody>
          <a:bodyPr/>
          <a:lstStyle/>
          <a:p>
            <a:pPr>
              <a:defRPr/>
            </a:pPr>
            <a:r>
              <a:rPr lang="en-US" altLang="en-US"/>
              <a:t>Digital Zoom</a:t>
            </a:r>
          </a:p>
        </p:txBody>
      </p:sp>
      <p:grpSp>
        <p:nvGrpSpPr>
          <p:cNvPr id="90114" name="Group 32">
            <a:extLst>
              <a:ext uri="{FF2B5EF4-FFF2-40B4-BE49-F238E27FC236}">
                <a16:creationId xmlns:a16="http://schemas.microsoft.com/office/drawing/2014/main" id="{58C9BC63-F8C0-6C45-A7AB-7440DA8E69F2}"/>
              </a:ext>
            </a:extLst>
          </p:cNvPr>
          <p:cNvGrpSpPr>
            <a:grpSpLocks/>
          </p:cNvGrpSpPr>
          <p:nvPr/>
        </p:nvGrpSpPr>
        <p:grpSpPr bwMode="auto">
          <a:xfrm>
            <a:off x="1060450" y="1092200"/>
            <a:ext cx="6918325" cy="4624388"/>
            <a:chOff x="165" y="443"/>
            <a:chExt cx="6027" cy="3517"/>
          </a:xfrm>
        </p:grpSpPr>
        <p:sp>
          <p:nvSpPr>
            <p:cNvPr id="45062" name="AutoShape 18">
              <a:extLst>
                <a:ext uri="{FF2B5EF4-FFF2-40B4-BE49-F238E27FC236}">
                  <a16:creationId xmlns:a16="http://schemas.microsoft.com/office/drawing/2014/main" id="{B08DDDBB-F11D-624C-BCEC-8BA17670D237}"/>
                </a:ext>
              </a:extLst>
            </p:cNvPr>
            <p:cNvSpPr>
              <a:spLocks noChangeArrowheads="1"/>
            </p:cNvSpPr>
            <p:nvPr/>
          </p:nvSpPr>
          <p:spPr bwMode="auto">
            <a:xfrm>
              <a:off x="4093" y="443"/>
              <a:ext cx="2099" cy="3517"/>
            </a:xfrm>
            <a:prstGeom prst="upDownArrow">
              <a:avLst>
                <a:gd name="adj1" fmla="val 50000"/>
                <a:gd name="adj2" fmla="val 33495"/>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p:txBody>
        </p:sp>
        <p:sp>
          <p:nvSpPr>
            <p:cNvPr id="45063" name="Rectangle 3">
              <a:extLst>
                <a:ext uri="{FF2B5EF4-FFF2-40B4-BE49-F238E27FC236}">
                  <a16:creationId xmlns:a16="http://schemas.microsoft.com/office/drawing/2014/main" id="{A5C4413A-8EF6-D747-AFFE-85A3D1A0CB42}"/>
                </a:ext>
              </a:extLst>
            </p:cNvPr>
            <p:cNvSpPr>
              <a:spLocks noChangeArrowheads="1"/>
            </p:cNvSpPr>
            <p:nvPr/>
          </p:nvSpPr>
          <p:spPr bwMode="auto">
            <a:xfrm>
              <a:off x="165" y="1278"/>
              <a:ext cx="1689" cy="177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4" name="AutoShape 4">
              <a:extLst>
                <a:ext uri="{FF2B5EF4-FFF2-40B4-BE49-F238E27FC236}">
                  <a16:creationId xmlns:a16="http://schemas.microsoft.com/office/drawing/2014/main" id="{0723D8D9-81F1-2548-87AE-7EBCC0EC82A9}"/>
                </a:ext>
              </a:extLst>
            </p:cNvPr>
            <p:cNvSpPr>
              <a:spLocks noChangeArrowheads="1"/>
            </p:cNvSpPr>
            <p:nvPr/>
          </p:nvSpPr>
          <p:spPr bwMode="auto">
            <a:xfrm>
              <a:off x="764" y="1761"/>
              <a:ext cx="455" cy="746"/>
            </a:xfrm>
            <a:prstGeom prst="upDownArrow">
              <a:avLst>
                <a:gd name="adj1" fmla="val 50000"/>
                <a:gd name="adj2" fmla="val 32791"/>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5" name="Rectangle 6">
              <a:extLst>
                <a:ext uri="{FF2B5EF4-FFF2-40B4-BE49-F238E27FC236}">
                  <a16:creationId xmlns:a16="http://schemas.microsoft.com/office/drawing/2014/main" id="{6CCC2AAF-3529-4840-850B-69FFA7AA03C7}"/>
                </a:ext>
              </a:extLst>
            </p:cNvPr>
            <p:cNvSpPr>
              <a:spLocks noChangeArrowheads="1"/>
            </p:cNvSpPr>
            <p:nvPr/>
          </p:nvSpPr>
          <p:spPr bwMode="auto">
            <a:xfrm>
              <a:off x="2375" y="1309"/>
              <a:ext cx="1689" cy="1769"/>
            </a:xfrm>
            <a:prstGeom prst="rect">
              <a:avLst/>
            </a:prstGeom>
            <a:solidFill>
              <a:srgbClr val="919191"/>
            </a:solidFill>
            <a:ln w="381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6" name="Rectangle 7">
              <a:extLst>
                <a:ext uri="{FF2B5EF4-FFF2-40B4-BE49-F238E27FC236}">
                  <a16:creationId xmlns:a16="http://schemas.microsoft.com/office/drawing/2014/main" id="{829EB320-419A-C34E-96EF-B481F76AFF62}"/>
                </a:ext>
              </a:extLst>
            </p:cNvPr>
            <p:cNvSpPr>
              <a:spLocks noChangeArrowheads="1"/>
            </p:cNvSpPr>
            <p:nvPr/>
          </p:nvSpPr>
          <p:spPr bwMode="auto">
            <a:xfrm>
              <a:off x="561" y="1725"/>
              <a:ext cx="838" cy="854"/>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7" name="Line 8">
              <a:extLst>
                <a:ext uri="{FF2B5EF4-FFF2-40B4-BE49-F238E27FC236}">
                  <a16:creationId xmlns:a16="http://schemas.microsoft.com/office/drawing/2014/main" id="{21F12942-AD46-424A-BD85-3582569953F0}"/>
                </a:ext>
              </a:extLst>
            </p:cNvPr>
            <p:cNvSpPr>
              <a:spLocks noChangeShapeType="1"/>
            </p:cNvSpPr>
            <p:nvPr/>
          </p:nvSpPr>
          <p:spPr bwMode="auto">
            <a:xfrm flipV="1">
              <a:off x="1411" y="1328"/>
              <a:ext cx="934" cy="384"/>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68" name="Line 9">
              <a:extLst>
                <a:ext uri="{FF2B5EF4-FFF2-40B4-BE49-F238E27FC236}">
                  <a16:creationId xmlns:a16="http://schemas.microsoft.com/office/drawing/2014/main" id="{04937E84-FC82-FA47-8FB1-7D4A2063D3BA}"/>
                </a:ext>
              </a:extLst>
            </p:cNvPr>
            <p:cNvSpPr>
              <a:spLocks noChangeShapeType="1"/>
            </p:cNvSpPr>
            <p:nvPr/>
          </p:nvSpPr>
          <p:spPr bwMode="auto">
            <a:xfrm>
              <a:off x="1411" y="2579"/>
              <a:ext cx="934" cy="482"/>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69" name="AutoShape 10">
              <a:extLst>
                <a:ext uri="{FF2B5EF4-FFF2-40B4-BE49-F238E27FC236}">
                  <a16:creationId xmlns:a16="http://schemas.microsoft.com/office/drawing/2014/main" id="{157E1737-3DB2-1948-9F61-D5EAFCC48F62}"/>
                </a:ext>
              </a:extLst>
            </p:cNvPr>
            <p:cNvSpPr>
              <a:spLocks noChangeArrowheads="1"/>
            </p:cNvSpPr>
            <p:nvPr/>
          </p:nvSpPr>
          <p:spPr bwMode="auto">
            <a:xfrm>
              <a:off x="2793" y="1346"/>
              <a:ext cx="922" cy="1661"/>
            </a:xfrm>
            <a:prstGeom prst="upDownArrow">
              <a:avLst>
                <a:gd name="adj1" fmla="val 50000"/>
                <a:gd name="adj2" fmla="val 36030"/>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p:txBody>
        </p:sp>
        <p:sp>
          <p:nvSpPr>
            <p:cNvPr id="45070" name="Rectangle 12">
              <a:extLst>
                <a:ext uri="{FF2B5EF4-FFF2-40B4-BE49-F238E27FC236}">
                  <a16:creationId xmlns:a16="http://schemas.microsoft.com/office/drawing/2014/main" id="{E0D81A68-624D-0C4F-A4FE-8E8B79AF026C}"/>
                </a:ext>
              </a:extLst>
            </p:cNvPr>
            <p:cNvSpPr>
              <a:spLocks noChangeArrowheads="1"/>
            </p:cNvSpPr>
            <p:nvPr/>
          </p:nvSpPr>
          <p:spPr bwMode="auto">
            <a:xfrm>
              <a:off x="4337" y="1301"/>
              <a:ext cx="1689" cy="1770"/>
            </a:xfrm>
            <a:prstGeom prst="rect">
              <a:avLst/>
            </a:prstGeom>
            <a:solidFill>
              <a:srgbClr val="919191"/>
            </a:solidFill>
            <a:ln w="38100">
              <a:solidFill>
                <a:srgbClr val="3399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1" name="Rectangle 16">
              <a:extLst>
                <a:ext uri="{FF2B5EF4-FFF2-40B4-BE49-F238E27FC236}">
                  <a16:creationId xmlns:a16="http://schemas.microsoft.com/office/drawing/2014/main" id="{DD14CB76-D6F0-684B-878E-73D87F89DCC5}"/>
                </a:ext>
              </a:extLst>
            </p:cNvPr>
            <p:cNvSpPr>
              <a:spLocks noChangeArrowheads="1"/>
            </p:cNvSpPr>
            <p:nvPr/>
          </p:nvSpPr>
          <p:spPr bwMode="auto">
            <a:xfrm>
              <a:off x="2833" y="1757"/>
              <a:ext cx="838" cy="856"/>
            </a:xfrm>
            <a:prstGeom prst="rect">
              <a:avLst/>
            </a:prstGeom>
            <a:noFill/>
            <a:ln w="28575">
              <a:solidFill>
                <a:srgbClr val="3399FF"/>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2" name="Rectangle 17">
              <a:extLst>
                <a:ext uri="{FF2B5EF4-FFF2-40B4-BE49-F238E27FC236}">
                  <a16:creationId xmlns:a16="http://schemas.microsoft.com/office/drawing/2014/main" id="{54C1E224-EF8E-D241-8F73-9BB14AFA4F92}"/>
                </a:ext>
              </a:extLst>
            </p:cNvPr>
            <p:cNvSpPr>
              <a:spLocks noChangeArrowheads="1"/>
            </p:cNvSpPr>
            <p:nvPr/>
          </p:nvSpPr>
          <p:spPr bwMode="auto">
            <a:xfrm>
              <a:off x="4608" y="1330"/>
              <a:ext cx="1062" cy="1701"/>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3" name="Line 20">
              <a:extLst>
                <a:ext uri="{FF2B5EF4-FFF2-40B4-BE49-F238E27FC236}">
                  <a16:creationId xmlns:a16="http://schemas.microsoft.com/office/drawing/2014/main" id="{E8CA2D6D-522D-7B4B-89C9-394A02E613B2}"/>
                </a:ext>
              </a:extLst>
            </p:cNvPr>
            <p:cNvSpPr>
              <a:spLocks noChangeShapeType="1"/>
            </p:cNvSpPr>
            <p:nvPr/>
          </p:nvSpPr>
          <p:spPr bwMode="auto">
            <a:xfrm flipV="1">
              <a:off x="3698" y="1330"/>
              <a:ext cx="602" cy="408"/>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74" name="Line 21">
              <a:extLst>
                <a:ext uri="{FF2B5EF4-FFF2-40B4-BE49-F238E27FC236}">
                  <a16:creationId xmlns:a16="http://schemas.microsoft.com/office/drawing/2014/main" id="{A238D033-BD15-1040-976C-7D030A76FAC7}"/>
                </a:ext>
              </a:extLst>
            </p:cNvPr>
            <p:cNvSpPr>
              <a:spLocks noChangeShapeType="1"/>
            </p:cNvSpPr>
            <p:nvPr/>
          </p:nvSpPr>
          <p:spPr bwMode="auto">
            <a:xfrm>
              <a:off x="3712" y="2598"/>
              <a:ext cx="575" cy="448"/>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75" name="AutoShape 15">
              <a:extLst>
                <a:ext uri="{FF2B5EF4-FFF2-40B4-BE49-F238E27FC236}">
                  <a16:creationId xmlns:a16="http://schemas.microsoft.com/office/drawing/2014/main" id="{3C2D9720-2F3A-7E47-8C85-0932799D5CAB}"/>
                </a:ext>
              </a:extLst>
            </p:cNvPr>
            <p:cNvSpPr>
              <a:spLocks noChangeArrowheads="1"/>
            </p:cNvSpPr>
            <p:nvPr/>
          </p:nvSpPr>
          <p:spPr bwMode="auto">
            <a:xfrm>
              <a:off x="4633" y="1549"/>
              <a:ext cx="1011" cy="1228"/>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6" name="AutoShape 22">
              <a:extLst>
                <a:ext uri="{FF2B5EF4-FFF2-40B4-BE49-F238E27FC236}">
                  <a16:creationId xmlns:a16="http://schemas.microsoft.com/office/drawing/2014/main" id="{55D39871-9204-C242-864A-06E341A0D1E5}"/>
                </a:ext>
              </a:extLst>
            </p:cNvPr>
            <p:cNvSpPr>
              <a:spLocks noChangeArrowheads="1"/>
            </p:cNvSpPr>
            <p:nvPr/>
          </p:nvSpPr>
          <p:spPr bwMode="auto">
            <a:xfrm>
              <a:off x="3043" y="1992"/>
              <a:ext cx="409" cy="409"/>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7" name="AutoShape 23">
              <a:extLst>
                <a:ext uri="{FF2B5EF4-FFF2-40B4-BE49-F238E27FC236}">
                  <a16:creationId xmlns:a16="http://schemas.microsoft.com/office/drawing/2014/main" id="{21EA9AF0-321A-B443-B134-37E19123152E}"/>
                </a:ext>
              </a:extLst>
            </p:cNvPr>
            <p:cNvSpPr>
              <a:spLocks noChangeArrowheads="1"/>
            </p:cNvSpPr>
            <p:nvPr/>
          </p:nvSpPr>
          <p:spPr bwMode="auto">
            <a:xfrm>
              <a:off x="910" y="2029"/>
              <a:ext cx="166" cy="227"/>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8" name="Text Box 24">
              <a:extLst>
                <a:ext uri="{FF2B5EF4-FFF2-40B4-BE49-F238E27FC236}">
                  <a16:creationId xmlns:a16="http://schemas.microsoft.com/office/drawing/2014/main" id="{19308939-9D43-D144-A728-7F79067FE3A5}"/>
                </a:ext>
              </a:extLst>
            </p:cNvPr>
            <p:cNvSpPr txBox="1">
              <a:spLocks noChangeArrowheads="1"/>
            </p:cNvSpPr>
            <p:nvPr/>
          </p:nvSpPr>
          <p:spPr bwMode="auto">
            <a:xfrm>
              <a:off x="449" y="845"/>
              <a:ext cx="1278" cy="4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60000"/>
                </a:lnSpc>
                <a:spcBef>
                  <a:spcPct val="50000"/>
                </a:spcBef>
                <a:buSzTx/>
                <a:buFontTx/>
                <a:buNone/>
                <a:defRPr/>
              </a:pPr>
              <a:r>
                <a:rPr lang="en-US" altLang="en-US" sz="1800"/>
                <a:t>1 x</a:t>
              </a:r>
            </a:p>
            <a:p>
              <a:pPr algn="ctr">
                <a:lnSpc>
                  <a:spcPct val="60000"/>
                </a:lnSpc>
                <a:spcBef>
                  <a:spcPct val="50000"/>
                </a:spcBef>
                <a:buSzTx/>
                <a:buFontTx/>
                <a:buNone/>
                <a:defRPr/>
              </a:pPr>
              <a:r>
                <a:rPr lang="en-US" altLang="en-US" sz="1800"/>
                <a:t>1024 points</a:t>
              </a:r>
            </a:p>
          </p:txBody>
        </p:sp>
        <p:sp>
          <p:nvSpPr>
            <p:cNvPr id="45079" name="Text Box 25">
              <a:extLst>
                <a:ext uri="{FF2B5EF4-FFF2-40B4-BE49-F238E27FC236}">
                  <a16:creationId xmlns:a16="http://schemas.microsoft.com/office/drawing/2014/main" id="{21C8B9E1-A5DA-EA46-9D26-9E73D27B42A9}"/>
                </a:ext>
              </a:extLst>
            </p:cNvPr>
            <p:cNvSpPr txBox="1">
              <a:spLocks noChangeArrowheads="1"/>
            </p:cNvSpPr>
            <p:nvPr/>
          </p:nvSpPr>
          <p:spPr bwMode="auto">
            <a:xfrm>
              <a:off x="2592" y="876"/>
              <a:ext cx="1317" cy="38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50000"/>
                </a:lnSpc>
                <a:spcBef>
                  <a:spcPct val="50000"/>
                </a:spcBef>
                <a:buSzTx/>
                <a:buFontTx/>
                <a:buNone/>
                <a:defRPr/>
              </a:pPr>
              <a:r>
                <a:rPr lang="en-US" altLang="en-US" sz="1800"/>
                <a:t>2 x</a:t>
              </a:r>
            </a:p>
            <a:p>
              <a:pPr algn="ctr">
                <a:lnSpc>
                  <a:spcPct val="50000"/>
                </a:lnSpc>
                <a:spcBef>
                  <a:spcPct val="50000"/>
                </a:spcBef>
                <a:buSzTx/>
                <a:buFontTx/>
                <a:buNone/>
                <a:defRPr/>
              </a:pPr>
              <a:r>
                <a:rPr lang="en-US" altLang="en-US" sz="1800"/>
                <a:t>1024 points</a:t>
              </a:r>
            </a:p>
          </p:txBody>
        </p:sp>
        <p:sp>
          <p:nvSpPr>
            <p:cNvPr id="45080" name="Text Box 27">
              <a:extLst>
                <a:ext uri="{FF2B5EF4-FFF2-40B4-BE49-F238E27FC236}">
                  <a16:creationId xmlns:a16="http://schemas.microsoft.com/office/drawing/2014/main" id="{3C2402CF-F65C-CC46-967E-743BC5392443}"/>
                </a:ext>
              </a:extLst>
            </p:cNvPr>
            <p:cNvSpPr txBox="1">
              <a:spLocks noChangeArrowheads="1"/>
            </p:cNvSpPr>
            <p:nvPr/>
          </p:nvSpPr>
          <p:spPr bwMode="auto">
            <a:xfrm>
              <a:off x="4454" y="844"/>
              <a:ext cx="1318" cy="38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50000"/>
                </a:lnSpc>
                <a:spcBef>
                  <a:spcPct val="50000"/>
                </a:spcBef>
                <a:buSzTx/>
                <a:buFontTx/>
                <a:buNone/>
                <a:defRPr/>
              </a:pPr>
              <a:r>
                <a:rPr lang="en-US" altLang="en-US" sz="1800"/>
                <a:t>4 x</a:t>
              </a:r>
            </a:p>
            <a:p>
              <a:pPr algn="ctr">
                <a:lnSpc>
                  <a:spcPct val="50000"/>
                </a:lnSpc>
                <a:spcBef>
                  <a:spcPct val="50000"/>
                </a:spcBef>
                <a:buSzTx/>
                <a:buFontTx/>
                <a:buNone/>
                <a:defRPr/>
              </a:pPr>
              <a:r>
                <a:rPr lang="en-US" altLang="en-US" sz="1800"/>
                <a:t>1024 points</a:t>
              </a:r>
            </a:p>
          </p:txBody>
        </p:sp>
        <p:sp>
          <p:nvSpPr>
            <p:cNvPr id="45081" name="Line 28">
              <a:extLst>
                <a:ext uri="{FF2B5EF4-FFF2-40B4-BE49-F238E27FC236}">
                  <a16:creationId xmlns:a16="http://schemas.microsoft.com/office/drawing/2014/main" id="{2D2B6768-6EF1-1143-9471-9957F992964D}"/>
                </a:ext>
              </a:extLst>
            </p:cNvPr>
            <p:cNvSpPr>
              <a:spLocks noChangeShapeType="1"/>
            </p:cNvSpPr>
            <p:nvPr/>
          </p:nvSpPr>
          <p:spPr bwMode="auto">
            <a:xfrm>
              <a:off x="563"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2" name="Line 29">
              <a:extLst>
                <a:ext uri="{FF2B5EF4-FFF2-40B4-BE49-F238E27FC236}">
                  <a16:creationId xmlns:a16="http://schemas.microsoft.com/office/drawing/2014/main" id="{B12E0D33-B5F8-3844-95FA-F59519F756B9}"/>
                </a:ext>
              </a:extLst>
            </p:cNvPr>
            <p:cNvSpPr>
              <a:spLocks noChangeShapeType="1"/>
            </p:cNvSpPr>
            <p:nvPr/>
          </p:nvSpPr>
          <p:spPr bwMode="auto">
            <a:xfrm>
              <a:off x="977"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3" name="Line 30">
              <a:extLst>
                <a:ext uri="{FF2B5EF4-FFF2-40B4-BE49-F238E27FC236}">
                  <a16:creationId xmlns:a16="http://schemas.microsoft.com/office/drawing/2014/main" id="{540160F5-4EA7-2443-B2EA-C5A814FF60D4}"/>
                </a:ext>
              </a:extLst>
            </p:cNvPr>
            <p:cNvSpPr>
              <a:spLocks noChangeShapeType="1"/>
            </p:cNvSpPr>
            <p:nvPr/>
          </p:nvSpPr>
          <p:spPr bwMode="auto">
            <a:xfrm>
              <a:off x="1410"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4" name="Text Box 31">
              <a:extLst>
                <a:ext uri="{FF2B5EF4-FFF2-40B4-BE49-F238E27FC236}">
                  <a16:creationId xmlns:a16="http://schemas.microsoft.com/office/drawing/2014/main" id="{0C968DDC-C076-2E45-B378-63502CA7F88C}"/>
                </a:ext>
              </a:extLst>
            </p:cNvPr>
            <p:cNvSpPr txBox="1">
              <a:spLocks noChangeArrowheads="1"/>
            </p:cNvSpPr>
            <p:nvPr/>
          </p:nvSpPr>
          <p:spPr bwMode="auto">
            <a:xfrm>
              <a:off x="1356" y="3372"/>
              <a:ext cx="2944" cy="53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Note that we have reduced the field of view of the sample</a:t>
              </a:r>
            </a:p>
          </p:txBody>
        </p:sp>
      </p:grpSp>
      <p:sp>
        <p:nvSpPr>
          <p:cNvPr id="45060" name="Text Box 33">
            <a:extLst>
              <a:ext uri="{FF2B5EF4-FFF2-40B4-BE49-F238E27FC236}">
                <a16:creationId xmlns:a16="http://schemas.microsoft.com/office/drawing/2014/main" id="{C5CD52C2-9114-CB47-AF89-F0B2DDD7D9EB}"/>
              </a:ext>
            </a:extLst>
          </p:cNvPr>
          <p:cNvSpPr txBox="1">
            <a:spLocks noChangeArrowheads="1"/>
          </p:cNvSpPr>
          <p:nvPr/>
        </p:nvSpPr>
        <p:spPr bwMode="auto">
          <a:xfrm>
            <a:off x="790575" y="5686425"/>
            <a:ext cx="5327650" cy="6413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solidFill>
                  <a:srgbClr val="0066FF"/>
                </a:solidFill>
              </a:rPr>
              <a:t>Note #2: There will only be  a single zoom value where </a:t>
            </a:r>
          </a:p>
          <a:p>
            <a:pPr>
              <a:spcBef>
                <a:spcPct val="0"/>
              </a:spcBef>
              <a:buSzTx/>
              <a:buFontTx/>
              <a:buNone/>
              <a:defRPr/>
            </a:pPr>
            <a:r>
              <a:rPr lang="en-US" altLang="en-US" sz="1800">
                <a:solidFill>
                  <a:srgbClr val="0066FF"/>
                </a:solidFill>
              </a:rPr>
              <a:t>optimal resolution can be collected.</a:t>
            </a:r>
          </a:p>
        </p:txBody>
      </p:sp>
      <p:sp>
        <p:nvSpPr>
          <p:cNvPr id="45061" name="Line 34">
            <a:extLst>
              <a:ext uri="{FF2B5EF4-FFF2-40B4-BE49-F238E27FC236}">
                <a16:creationId xmlns:a16="http://schemas.microsoft.com/office/drawing/2014/main" id="{9A88E2AB-C00A-6B48-AA60-6FE8EF45BEE7}"/>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BB05FFF-5B08-5D47-9759-E2A255DD04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5041936"/>
            <a:ext cx="1912938" cy="173986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3" name="Picture 3">
            <a:extLst>
              <a:ext uri="{FF2B5EF4-FFF2-40B4-BE49-F238E27FC236}">
                <a16:creationId xmlns:a16="http://schemas.microsoft.com/office/drawing/2014/main" id="{17AD0A5B-C482-A441-A9DD-4E58E877AF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3429000"/>
            <a:ext cx="3200400" cy="313213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4" name="Picture 4">
            <a:extLst>
              <a:ext uri="{FF2B5EF4-FFF2-40B4-BE49-F238E27FC236}">
                <a16:creationId xmlns:a16="http://schemas.microsoft.com/office/drawing/2014/main" id="{50EC3735-A0C8-C044-A48D-2A50D23FEE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1800" y="2057400"/>
            <a:ext cx="3629025" cy="31988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5" name="Picture 5">
            <a:extLst>
              <a:ext uri="{FF2B5EF4-FFF2-40B4-BE49-F238E27FC236}">
                <a16:creationId xmlns:a16="http://schemas.microsoft.com/office/drawing/2014/main" id="{02A47EC6-A307-4D4B-BDAD-5C66D92B80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1" y="2797493"/>
            <a:ext cx="2282952" cy="246824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6" name="Picture 6">
            <a:extLst>
              <a:ext uri="{FF2B5EF4-FFF2-40B4-BE49-F238E27FC236}">
                <a16:creationId xmlns:a16="http://schemas.microsoft.com/office/drawing/2014/main" id="{DBCF2E2F-F244-9346-B31F-61C3A19987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8400" y="687388"/>
            <a:ext cx="2452688" cy="24320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087" name="Rectangle 7">
            <a:extLst>
              <a:ext uri="{FF2B5EF4-FFF2-40B4-BE49-F238E27FC236}">
                <a16:creationId xmlns:a16="http://schemas.microsoft.com/office/drawing/2014/main" id="{8EA1C96B-821F-8540-97F3-DFFB795B8D82}"/>
              </a:ext>
            </a:extLst>
          </p:cNvPr>
          <p:cNvSpPr>
            <a:spLocks noGrp="1" noChangeArrowheads="1"/>
          </p:cNvSpPr>
          <p:nvPr>
            <p:ph type="title"/>
          </p:nvPr>
        </p:nvSpPr>
        <p:spPr>
          <a:xfrm>
            <a:off x="-963168" y="-379809"/>
            <a:ext cx="5943600" cy="1143000"/>
          </a:xfrm>
        </p:spPr>
        <p:txBody>
          <a:bodyPr/>
          <a:lstStyle/>
          <a:p>
            <a:pPr>
              <a:defRPr/>
            </a:pPr>
            <a:r>
              <a:rPr lang="en-US" altLang="en-US" sz="2400" dirty="0"/>
              <a:t>3D imaging using CLSM</a:t>
            </a:r>
          </a:p>
        </p:txBody>
      </p:sp>
      <p:pic>
        <p:nvPicPr>
          <p:cNvPr id="2" name="Robapo (Converted).mov">
            <a:hlinkClick r:id="" action="ppaction://media"/>
            <a:extLst>
              <a:ext uri="{FF2B5EF4-FFF2-40B4-BE49-F238E27FC236}">
                <a16:creationId xmlns:a16="http://schemas.microsoft.com/office/drawing/2014/main" id="{7FEC56A9-F51C-C848-A9FB-34D4F6FB28C5}"/>
              </a:ext>
            </a:extLst>
          </p:cNvPr>
          <p:cNvPicPr>
            <a:picLocks noChangeAspect="1"/>
          </p:cNvPicPr>
          <p:nvPr>
            <a:videoFile r:link="rId2"/>
            <p:extLst>
              <p:ext uri="{DAA4B4D4-6D71-4841-9C94-3DE7FCFB9230}">
                <p14:media xmlns:p14="http://schemas.microsoft.com/office/powerpoint/2010/main" r:link="rId1"/>
              </p:ext>
            </p:extLst>
          </p:nvPr>
        </p:nvPicPr>
        <p:blipFill>
          <a:blip r:embed="rId14">
            <a:extLst>
              <a:ext uri="{28A0092B-C50C-407E-A947-70E740481C1C}">
                <a14:useLocalDpi xmlns:a14="http://schemas.microsoft.com/office/drawing/2010/main" val="0"/>
              </a:ext>
            </a:extLst>
          </a:blip>
          <a:srcRect/>
          <a:stretch>
            <a:fillRect/>
          </a:stretch>
        </p:blipFill>
        <p:spPr bwMode="auto">
          <a:xfrm>
            <a:off x="228601" y="485081"/>
            <a:ext cx="3430461" cy="257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otation (Converted).mov">
            <a:hlinkClick r:id="" action="ppaction://media"/>
            <a:extLst>
              <a:ext uri="{FF2B5EF4-FFF2-40B4-BE49-F238E27FC236}">
                <a16:creationId xmlns:a16="http://schemas.microsoft.com/office/drawing/2014/main" id="{D9B4CC46-EABC-E544-A750-18A3EC4FB716}"/>
              </a:ext>
            </a:extLst>
          </p:cNvPr>
          <p:cNvPicPr>
            <a:picLocks noChangeAspect="1"/>
          </p:cNvPicPr>
          <p:nvPr>
            <a:videoFile r:link="rId4"/>
            <p:extLst>
              <p:ext uri="{DAA4B4D4-6D71-4841-9C94-3DE7FCFB9230}">
                <p14:media xmlns:p14="http://schemas.microsoft.com/office/powerpoint/2010/main" r:link="rId3"/>
              </p:ext>
            </p:extLst>
          </p:nvPr>
        </p:nvPicPr>
        <p:blipFill>
          <a:blip r:embed="rId15">
            <a:extLst>
              <a:ext uri="{28A0092B-C50C-407E-A947-70E740481C1C}">
                <a14:useLocalDpi xmlns:a14="http://schemas.microsoft.com/office/drawing/2010/main" val="0"/>
              </a:ext>
            </a:extLst>
          </a:blip>
          <a:srcRect/>
          <a:stretch>
            <a:fillRect/>
          </a:stretch>
        </p:blipFill>
        <p:spPr bwMode="auto">
          <a:xfrm>
            <a:off x="3398043" y="4598988"/>
            <a:ext cx="2906713"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stam 20x movie A compressed (Converted).mov">
            <a:hlinkClick r:id="" action="ppaction://media"/>
            <a:extLst>
              <a:ext uri="{FF2B5EF4-FFF2-40B4-BE49-F238E27FC236}">
                <a16:creationId xmlns:a16="http://schemas.microsoft.com/office/drawing/2014/main" id="{6151A502-681F-1B45-827A-10DCCB65870E}"/>
              </a:ext>
            </a:extLst>
          </p:cNvPr>
          <p:cNvPicPr>
            <a:picLocks noChangeAspect="1"/>
          </p:cNvPicPr>
          <p:nvPr>
            <a:videoFile r:link="rId6"/>
            <p:extLst>
              <p:ext uri="{DAA4B4D4-6D71-4841-9C94-3DE7FCFB9230}">
                <p14:media xmlns:p14="http://schemas.microsoft.com/office/powerpoint/2010/main" r:link="rId5"/>
              </p:ext>
            </p:extLst>
          </p:nvPr>
        </p:nvPicPr>
        <p:blipFill>
          <a:blip r:embed="rId16">
            <a:extLst>
              <a:ext uri="{28A0092B-C50C-407E-A947-70E740481C1C}">
                <a14:useLocalDpi xmlns:a14="http://schemas.microsoft.com/office/drawing/2010/main" val="0"/>
              </a:ext>
            </a:extLst>
          </a:blip>
          <a:srcRect/>
          <a:stretch>
            <a:fillRect/>
          </a:stretch>
        </p:blipFill>
        <p:spPr bwMode="auto">
          <a:xfrm>
            <a:off x="4303713" y="4891"/>
            <a:ext cx="1646237"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par>
                                <p:cTn id="7" presetID="1" presetClass="mediacall" presetSubtype="0" fill="hold" nodeType="withEffect">
                                  <p:stCondLst>
                                    <p:cond delay="0"/>
                                  </p:stCondLst>
                                  <p:childTnLst>
                                    <p:cmd type="call" cmd="playFrom(0.0)">
                                      <p:cBhvr>
                                        <p:cTn id="8" dur="2300" fill="hold"/>
                                        <p:tgtEl>
                                          <p:spTgt spid="3"/>
                                        </p:tgtEl>
                                      </p:cBhvr>
                                    </p:cmd>
                                  </p:childTnLst>
                                </p:cTn>
                              </p:par>
                              <p:par>
                                <p:cTn id="9" presetID="1" presetClass="mediacall" presetSubtype="0" fill="hold" nodeType="withEffect">
                                  <p:stCondLst>
                                    <p:cond delay="0"/>
                                  </p:stCondLst>
                                  <p:childTnLst>
                                    <p:cmd type="call" cmd="playFrom(0.0)">
                                      <p:cBhvr>
                                        <p:cTn id="10" dur="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with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indefinite"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with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repeatCount="indefinite"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FDE686-3910-B247-BC60-333885352FA2}"/>
              </a:ext>
            </a:extLst>
          </p:cNvPr>
          <p:cNvSpPr>
            <a:spLocks noGrp="1" noChangeArrowheads="1"/>
          </p:cNvSpPr>
          <p:nvPr>
            <p:ph type="ctrTitle"/>
          </p:nvPr>
        </p:nvSpPr>
        <p:spPr>
          <a:xfrm>
            <a:off x="534988" y="204788"/>
            <a:ext cx="8131175" cy="823912"/>
          </a:xfrm>
        </p:spPr>
        <p:txBody>
          <a:bodyPr/>
          <a:lstStyle/>
          <a:p>
            <a:pPr>
              <a:defRPr/>
            </a:pPr>
            <a:r>
              <a:rPr lang="en-US" altLang="en-US" sz="2800"/>
              <a:t>Benefits of Confocal Microscopy</a:t>
            </a:r>
          </a:p>
        </p:txBody>
      </p:sp>
      <p:sp>
        <p:nvSpPr>
          <p:cNvPr id="5123" name="Rectangle 3">
            <a:extLst>
              <a:ext uri="{FF2B5EF4-FFF2-40B4-BE49-F238E27FC236}">
                <a16:creationId xmlns:a16="http://schemas.microsoft.com/office/drawing/2014/main" id="{109512BF-2BD7-FC4A-8AD2-9C3F27C187DB}"/>
              </a:ext>
            </a:extLst>
          </p:cNvPr>
          <p:cNvSpPr>
            <a:spLocks noGrp="1" noChangeArrowheads="1"/>
          </p:cNvSpPr>
          <p:nvPr>
            <p:ph type="subTitle" idx="1"/>
          </p:nvPr>
        </p:nvSpPr>
        <p:spPr>
          <a:xfrm>
            <a:off x="990600" y="1600200"/>
            <a:ext cx="7315200" cy="1752600"/>
          </a:xfrm>
        </p:spPr>
        <p:txBody>
          <a:bodyPr/>
          <a:lstStyle/>
          <a:p>
            <a:pPr marL="342900" indent="-342900" algn="l">
              <a:buFontTx/>
              <a:buChar char="•"/>
              <a:defRPr/>
            </a:pPr>
            <a:r>
              <a:rPr lang="en-US" altLang="en-US" sz="2800"/>
              <a:t>Reduced blurring of the image from light scattering</a:t>
            </a:r>
          </a:p>
          <a:p>
            <a:pPr marL="342900" indent="-342900" algn="l">
              <a:buFontTx/>
              <a:buChar char="•"/>
              <a:defRPr/>
            </a:pPr>
            <a:r>
              <a:rPr lang="en-US" altLang="en-US" sz="2800"/>
              <a:t>Increased effective resolution</a:t>
            </a:r>
          </a:p>
          <a:p>
            <a:pPr marL="342900" indent="-342900" algn="l">
              <a:buFontTx/>
              <a:buChar char="•"/>
              <a:defRPr/>
            </a:pPr>
            <a:r>
              <a:rPr lang="en-US" altLang="en-US" sz="2800"/>
              <a:t>Improved signal to noise ratio</a:t>
            </a:r>
          </a:p>
          <a:p>
            <a:pPr marL="342900" indent="-342900" algn="l">
              <a:buFontTx/>
              <a:buChar char="•"/>
              <a:defRPr/>
            </a:pPr>
            <a:r>
              <a:rPr lang="en-US" altLang="en-US" sz="2800"/>
              <a:t>Clear examination of thick specimens</a:t>
            </a:r>
          </a:p>
          <a:p>
            <a:pPr marL="342900" indent="-342900" algn="l">
              <a:buFontTx/>
              <a:buChar char="•"/>
              <a:defRPr/>
            </a:pPr>
            <a:r>
              <a:rPr lang="en-US" altLang="en-US" sz="2800"/>
              <a:t>Z-axis scanning</a:t>
            </a:r>
          </a:p>
          <a:p>
            <a:pPr marL="342900" indent="-342900" algn="l">
              <a:buFontTx/>
              <a:buChar char="•"/>
              <a:defRPr/>
            </a:pPr>
            <a:r>
              <a:rPr lang="en-US" altLang="en-US" sz="2800"/>
              <a:t>Depth perception in Z-sectioned images</a:t>
            </a:r>
          </a:p>
          <a:p>
            <a:pPr marL="342900" indent="-342900" algn="l">
              <a:buFontTx/>
              <a:buChar char="•"/>
              <a:defRPr/>
            </a:pPr>
            <a:r>
              <a:rPr lang="en-US" altLang="en-US" sz="2800"/>
              <a:t>Magnification can be adjusted electronically</a:t>
            </a:r>
          </a:p>
        </p:txBody>
      </p:sp>
      <p:sp>
        <p:nvSpPr>
          <p:cNvPr id="5124" name="Line 4">
            <a:extLst>
              <a:ext uri="{FF2B5EF4-FFF2-40B4-BE49-F238E27FC236}">
                <a16:creationId xmlns:a16="http://schemas.microsoft.com/office/drawing/2014/main" id="{48220C7A-25D2-6844-BC6C-AF5B2A7EA6A4}"/>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2032"/>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D3A01 animation 2 (Converted)">
            <a:hlinkClick r:id="" action="ppaction://media"/>
            <a:extLst>
              <a:ext uri="{FF2B5EF4-FFF2-40B4-BE49-F238E27FC236}">
                <a16:creationId xmlns:a16="http://schemas.microsoft.com/office/drawing/2014/main" id="{AB9AAED2-8971-0B47-AAE6-0ABFA84FB3B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508121" y="567500"/>
            <a:ext cx="5062855" cy="3616325"/>
          </a:xfrm>
          <a:prstGeom prst="rect">
            <a:avLst/>
          </a:prstGeom>
        </p:spPr>
      </p:pic>
      <p:sp>
        <p:nvSpPr>
          <p:cNvPr id="47106" name="Title 1">
            <a:extLst>
              <a:ext uri="{FF2B5EF4-FFF2-40B4-BE49-F238E27FC236}">
                <a16:creationId xmlns:a16="http://schemas.microsoft.com/office/drawing/2014/main" id="{442E8262-3A25-154B-B663-827766BB0F27}"/>
              </a:ext>
            </a:extLst>
          </p:cNvPr>
          <p:cNvSpPr>
            <a:spLocks noGrp="1"/>
          </p:cNvSpPr>
          <p:nvPr>
            <p:ph type="title"/>
          </p:nvPr>
        </p:nvSpPr>
        <p:spPr>
          <a:xfrm>
            <a:off x="331788" y="0"/>
            <a:ext cx="4876800" cy="803275"/>
          </a:xfrm>
        </p:spPr>
        <p:txBody>
          <a:bodyPr/>
          <a:lstStyle/>
          <a:p>
            <a:pPr>
              <a:defRPr/>
            </a:pPr>
            <a:r>
              <a:rPr lang="en-US" altLang="en-US" dirty="0"/>
              <a:t>Live Human Neutrophils</a:t>
            </a:r>
          </a:p>
        </p:txBody>
      </p:sp>
      <p:pic>
        <p:nvPicPr>
          <p:cNvPr id="4" name="ppzd3a.mp4">
            <a:hlinkClick r:id="" action="ppaction://media"/>
            <a:extLst>
              <a:ext uri="{FF2B5EF4-FFF2-40B4-BE49-F238E27FC236}">
                <a16:creationId xmlns:a16="http://schemas.microsoft.com/office/drawing/2014/main" id="{542608FA-F7F0-8840-9020-0B3AFFE20911}"/>
              </a:ext>
            </a:extLst>
          </p:cNvPr>
          <p:cNvPicPr>
            <a:picLocks noRot="1" noChangeAspect="1"/>
          </p:cNvPicPr>
          <p:nvPr>
            <a:videoFile r:link="rId4"/>
            <p:extLst>
              <p:ext uri="{DAA4B4D4-6D71-4841-9C94-3DE7FCFB9230}">
                <p14:media xmlns:p14="http://schemas.microsoft.com/office/powerpoint/2010/main" r:link="rId3"/>
              </p:ext>
            </p:extLst>
          </p:nvPr>
        </p:nvPicPr>
        <p:blipFill>
          <a:blip r:embed="rId10">
            <a:extLst>
              <a:ext uri="{28A0092B-C50C-407E-A947-70E740481C1C}">
                <a14:useLocalDpi xmlns:a14="http://schemas.microsoft.com/office/drawing/2010/main" val="0"/>
              </a:ext>
            </a:extLst>
          </a:blip>
          <a:srcRect/>
          <a:stretch>
            <a:fillRect/>
          </a:stretch>
        </p:blipFill>
        <p:spPr bwMode="auto">
          <a:xfrm>
            <a:off x="196850" y="715201"/>
            <a:ext cx="3930587" cy="39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4">
            <a:extLst>
              <a:ext uri="{FF2B5EF4-FFF2-40B4-BE49-F238E27FC236}">
                <a16:creationId xmlns:a16="http://schemas.microsoft.com/office/drawing/2014/main" id="{2185EE4F-9F5D-E54F-980D-BB77A7023D4F}"/>
              </a:ext>
            </a:extLst>
          </p:cNvPr>
          <p:cNvSpPr txBox="1">
            <a:spLocks noChangeArrowheads="1"/>
          </p:cNvSpPr>
          <p:nvPr/>
        </p:nvSpPr>
        <p:spPr bwMode="auto">
          <a:xfrm>
            <a:off x="525590" y="5213509"/>
            <a:ext cx="2703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dirty="0"/>
              <a:t>Phagocytosing yeast</a:t>
            </a:r>
          </a:p>
        </p:txBody>
      </p:sp>
      <p:sp>
        <p:nvSpPr>
          <p:cNvPr id="94212" name="TextBox 5">
            <a:extLst>
              <a:ext uri="{FF2B5EF4-FFF2-40B4-BE49-F238E27FC236}">
                <a16:creationId xmlns:a16="http://schemas.microsoft.com/office/drawing/2014/main" id="{9A854741-3AEE-1349-B07F-A432A37BEA26}"/>
              </a:ext>
            </a:extLst>
          </p:cNvPr>
          <p:cNvSpPr txBox="1">
            <a:spLocks noChangeArrowheads="1"/>
          </p:cNvSpPr>
          <p:nvPr/>
        </p:nvSpPr>
        <p:spPr bwMode="auto">
          <a:xfrm>
            <a:off x="87313" y="6030913"/>
            <a:ext cx="9056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400" b="1" i="1"/>
              <a:t>Reference: </a:t>
            </a:r>
            <a:r>
              <a:rPr lang="en-US" altLang="en-US" sz="1400" i="1"/>
              <a:t>Bassoe-C-F, Nianyu Li, Kathy Ragheb, Gretchen Lawler, Jennie Sturgis, </a:t>
            </a:r>
            <a:r>
              <a:rPr lang="en-US" altLang="en-US" sz="1400" b="1" i="1"/>
              <a:t>J. Paul Robinson</a:t>
            </a:r>
            <a:r>
              <a:rPr lang="en-US" altLang="en-US" sz="1400" i="1"/>
              <a:t>, Cytometric Investigations of Phagosomes, Mitochondria and Acidic Granules in Human neutrophils. Cytometry 2003:51B:21-29. </a:t>
            </a:r>
          </a:p>
        </p:txBody>
      </p:sp>
      <p:pic>
        <p:nvPicPr>
          <p:cNvPr id="3" name="js-cheek epithelial  cell movie (Converted)">
            <a:hlinkClick r:id="" action="ppaction://media"/>
            <a:extLst>
              <a:ext uri="{FF2B5EF4-FFF2-40B4-BE49-F238E27FC236}">
                <a16:creationId xmlns:a16="http://schemas.microsoft.com/office/drawing/2014/main" id="{2D46AA83-F9A0-8349-8DAB-5E9EE0221696}"/>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378004" y="3284047"/>
            <a:ext cx="2569146" cy="25691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4" fill="hold"/>
                                        <p:tgtEl>
                                          <p:spTgt spid="4"/>
                                        </p:tgtEl>
                                      </p:cBhvr>
                                    </p:cmd>
                                  </p:childTnLst>
                                </p:cTn>
                              </p:par>
                              <p:par>
                                <p:cTn id="7" presetID="1" presetClass="mediacall" presetSubtype="0" fill="hold" nodeType="withEffect">
                                  <p:stCondLst>
                                    <p:cond delay="0"/>
                                  </p:stCondLst>
                                  <p:childTnLst>
                                    <p:cmd type="call" cmd="playFrom(0.0)">
                                      <p:cBhvr>
                                        <p:cTn id="8" dur="12800" fill="hold"/>
                                        <p:tgtEl>
                                          <p:spTgt spid="7"/>
                                        </p:tgtEl>
                                      </p:cBhvr>
                                    </p:cmd>
                                  </p:childTnLst>
                                </p:cTn>
                              </p:par>
                            </p:childTnLst>
                          </p:cTn>
                        </p:par>
                        <p:par>
                          <p:cTn id="9" fill="hold">
                            <p:stCondLst>
                              <p:cond delay="12800"/>
                            </p:stCondLst>
                            <p:childTnLst>
                              <p:par>
                                <p:cTn id="10" presetID="1" presetClass="mediacall" presetSubtype="0" fill="hold" nodeType="afterEffect">
                                  <p:stCondLst>
                                    <p:cond delay="0"/>
                                  </p:stCondLst>
                                  <p:childTnLst>
                                    <p:cmd type="call" cmd="playFrom(0.0)">
                                      <p:cBhvr>
                                        <p:cTn id="11" dur="3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repeatCount="indefinite" fill="hold" display="0">
                  <p:stCondLst>
                    <p:cond delay="indefinite"/>
                  </p:stCondLst>
                </p:cTn>
                <p:tgtEl>
                  <p:spTgt spid="7"/>
                </p:tgtEl>
              </p:cMediaNode>
            </p:video>
            <p:video>
              <p:cMediaNode vol="80000">
                <p:cTn id="24" repeatCount="indefinite" fill="hold"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with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1F9D73B-0F18-744B-A490-3E43D03BC057}"/>
              </a:ext>
            </a:extLst>
          </p:cNvPr>
          <p:cNvSpPr>
            <a:spLocks noGrp="1"/>
          </p:cNvSpPr>
          <p:nvPr>
            <p:ph type="title"/>
          </p:nvPr>
        </p:nvSpPr>
        <p:spPr>
          <a:xfrm>
            <a:off x="581025" y="0"/>
            <a:ext cx="7772400" cy="803275"/>
          </a:xfrm>
        </p:spPr>
        <p:txBody>
          <a:bodyPr/>
          <a:lstStyle/>
          <a:p>
            <a:pPr>
              <a:defRPr/>
            </a:pPr>
            <a:r>
              <a:rPr lang="en-US" altLang="en-US"/>
              <a:t>Cells in ECM</a:t>
            </a:r>
          </a:p>
        </p:txBody>
      </p:sp>
      <p:pic>
        <p:nvPicPr>
          <p:cNvPr id="3" name="movie008.mpg">
            <a:hlinkClick r:id="" action="ppaction://media"/>
            <a:extLst>
              <a:ext uri="{FF2B5EF4-FFF2-40B4-BE49-F238E27FC236}">
                <a16:creationId xmlns:a16="http://schemas.microsoft.com/office/drawing/2014/main" id="{F1DF9EE3-ABF9-0A4E-B741-62BE44565C30}"/>
              </a:ext>
            </a:extLst>
          </p:cNvPr>
          <p:cNvPicPr>
            <a:picLocks noRot="1"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91770" y="986155"/>
            <a:ext cx="3537077" cy="353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L_HOECHST">
            <a:hlinkClick r:id="" action="ppaction://media"/>
            <a:extLst>
              <a:ext uri="{FF2B5EF4-FFF2-40B4-BE49-F238E27FC236}">
                <a16:creationId xmlns:a16="http://schemas.microsoft.com/office/drawing/2014/main" id="{49547034-24AA-C949-858C-2FC3183A7B1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846001" y="803275"/>
            <a:ext cx="5232474" cy="4414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48" fill="hold"/>
                                        <p:tgtEl>
                                          <p:spTgt spid="3"/>
                                        </p:tgtEl>
                                      </p:cBhvr>
                                    </p:cmd>
                                  </p:childTnLst>
                                </p:cTn>
                              </p:par>
                              <p:par>
                                <p:cTn id="7" presetID="1" presetClass="mediacall" presetSubtype="0" fill="hold" nodeType="withEffect">
                                  <p:stCondLst>
                                    <p:cond delay="0"/>
                                  </p:stCondLst>
                                  <p:childTnLst>
                                    <p:cmd type="call" cmd="playFrom(0.0)">
                                      <p:cBhvr>
                                        <p:cTn id="8" dur="52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repeatCount="indefinite"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9A79025-A70D-E94D-B81B-C92CEEDAEA50}"/>
              </a:ext>
            </a:extLst>
          </p:cNvPr>
          <p:cNvSpPr>
            <a:spLocks noGrp="1" noChangeArrowheads="1"/>
          </p:cNvSpPr>
          <p:nvPr>
            <p:ph type="title"/>
          </p:nvPr>
        </p:nvSpPr>
        <p:spPr>
          <a:xfrm>
            <a:off x="685800" y="0"/>
            <a:ext cx="7772400" cy="1143000"/>
          </a:xfrm>
        </p:spPr>
        <p:txBody>
          <a:bodyPr/>
          <a:lstStyle/>
          <a:p>
            <a:pPr>
              <a:defRPr/>
            </a:pPr>
            <a:r>
              <a:rPr lang="en-US" altLang="en-US"/>
              <a:t>Reflection Imaging</a:t>
            </a:r>
          </a:p>
        </p:txBody>
      </p:sp>
      <p:sp>
        <p:nvSpPr>
          <p:cNvPr id="49155" name="Rectangle 3">
            <a:extLst>
              <a:ext uri="{FF2B5EF4-FFF2-40B4-BE49-F238E27FC236}">
                <a16:creationId xmlns:a16="http://schemas.microsoft.com/office/drawing/2014/main" id="{653A0250-DB8C-7B43-BC59-1C266809CF9D}"/>
              </a:ext>
            </a:extLst>
          </p:cNvPr>
          <p:cNvSpPr>
            <a:spLocks noGrp="1" noChangeArrowheads="1"/>
          </p:cNvSpPr>
          <p:nvPr>
            <p:ph type="body" idx="1"/>
          </p:nvPr>
        </p:nvSpPr>
        <p:spPr>
          <a:xfrm>
            <a:off x="611188" y="1524000"/>
            <a:ext cx="7772400" cy="4114800"/>
          </a:xfrm>
        </p:spPr>
        <p:txBody>
          <a:bodyPr/>
          <a:lstStyle/>
          <a:p>
            <a:pPr>
              <a:buFontTx/>
              <a:buNone/>
              <a:defRPr/>
            </a:pPr>
            <a:r>
              <a:rPr lang="en-US" altLang="en-US" sz="2800" b="1"/>
              <a:t>Backscattered light imaging</a:t>
            </a:r>
            <a:endParaRPr lang="en-US" altLang="en-US" sz="2800"/>
          </a:p>
          <a:p>
            <a:pPr>
              <a:buFontTx/>
              <a:buNone/>
              <a:defRPr/>
            </a:pPr>
            <a:r>
              <a:rPr lang="en-US" altLang="en-US" sz="2800"/>
              <a:t>Same wavelength as excitation</a:t>
            </a:r>
          </a:p>
          <a:p>
            <a:pPr>
              <a:buFontTx/>
              <a:buNone/>
              <a:defRPr/>
            </a:pPr>
            <a:r>
              <a:rPr lang="en-US" altLang="en-US" sz="2800" u="sng"/>
              <a:t>Advantages</a:t>
            </a:r>
            <a:r>
              <a:rPr lang="en-US" altLang="en-US" sz="2800"/>
              <a:t>: </a:t>
            </a:r>
            <a:r>
              <a:rPr lang="en-US" altLang="en-US" sz="2400">
                <a:solidFill>
                  <a:schemeClr val="hlink"/>
                </a:solidFill>
              </a:rPr>
              <a:t>no photobleaching</a:t>
            </a:r>
            <a:r>
              <a:rPr lang="en-US" altLang="en-US" sz="2800"/>
              <a:t> since not using a photo-probe (</a:t>
            </a:r>
            <a:r>
              <a:rPr lang="en-US" altLang="en-US" sz="2800" u="sng"/>
              <a:t>note</a:t>
            </a:r>
            <a:r>
              <a:rPr lang="en-US" altLang="en-US" sz="2800"/>
              <a:t>: does not mean no possible damage to specimen)</a:t>
            </a:r>
          </a:p>
          <a:p>
            <a:pPr>
              <a:buFontTx/>
              <a:buNone/>
              <a:defRPr/>
            </a:pPr>
            <a:r>
              <a:rPr lang="en-US" altLang="en-US" sz="2800" u="sng"/>
              <a:t>Problems</a:t>
            </a:r>
            <a:r>
              <a:rPr lang="en-US" altLang="en-US" sz="2800"/>
              <a:t>: optical reflections from components of microscope</a:t>
            </a:r>
          </a:p>
        </p:txBody>
      </p:sp>
      <p:sp>
        <p:nvSpPr>
          <p:cNvPr id="49156" name="Line 4">
            <a:extLst>
              <a:ext uri="{FF2B5EF4-FFF2-40B4-BE49-F238E27FC236}">
                <a16:creationId xmlns:a16="http://schemas.microsoft.com/office/drawing/2014/main" id="{7527D80B-BE78-0446-8DAC-431C6DE19D18}"/>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25CF724-7017-0142-9E31-98208167DB5B}"/>
              </a:ext>
            </a:extLst>
          </p:cNvPr>
          <p:cNvSpPr>
            <a:spLocks noGrp="1" noChangeArrowheads="1"/>
          </p:cNvSpPr>
          <p:nvPr>
            <p:ph type="title"/>
          </p:nvPr>
        </p:nvSpPr>
        <p:spPr>
          <a:xfrm>
            <a:off x="0" y="342900"/>
            <a:ext cx="9144000" cy="1143000"/>
          </a:xfrm>
        </p:spPr>
        <p:txBody>
          <a:bodyPr/>
          <a:lstStyle/>
          <a:p>
            <a:pPr>
              <a:defRPr/>
            </a:pPr>
            <a:r>
              <a:rPr lang="en-US" altLang="en-US" sz="2800"/>
              <a:t>CLSM can utilize </a:t>
            </a:r>
            <a:r>
              <a:rPr lang="pl-PL" altLang="en-US" sz="2800"/>
              <a:t>autofluorescence</a:t>
            </a:r>
            <a:r>
              <a:rPr lang="en-US" altLang="en-US" sz="2800"/>
              <a:t>:</a:t>
            </a:r>
            <a:br>
              <a:rPr lang="en-US" altLang="en-US" sz="2800"/>
            </a:br>
            <a:br>
              <a:rPr lang="en-US" altLang="en-US" sz="2800"/>
            </a:br>
            <a:r>
              <a:rPr lang="en-US" altLang="en-US" sz="2800"/>
              <a:t> Example - topography of SIS</a:t>
            </a:r>
          </a:p>
        </p:txBody>
      </p:sp>
      <p:sp>
        <p:nvSpPr>
          <p:cNvPr id="50179" name="Text Box 3">
            <a:extLst>
              <a:ext uri="{FF2B5EF4-FFF2-40B4-BE49-F238E27FC236}">
                <a16:creationId xmlns:a16="http://schemas.microsoft.com/office/drawing/2014/main" id="{78D9ADF7-6FA2-1346-B983-B072A74B0725}"/>
              </a:ext>
            </a:extLst>
          </p:cNvPr>
          <p:cNvSpPr txBox="1">
            <a:spLocks noChangeArrowheads="1"/>
          </p:cNvSpPr>
          <p:nvPr/>
        </p:nvSpPr>
        <p:spPr bwMode="auto">
          <a:xfrm>
            <a:off x="2209800" y="5462588"/>
            <a:ext cx="1917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pl-PL" altLang="en-US" sz="2800">
                <a:latin typeface="Tahoma" charset="0"/>
              </a:rPr>
              <a:t>Raw image</a:t>
            </a:r>
            <a:endParaRPr lang="en-US" altLang="en-US" sz="2800">
              <a:latin typeface="Tahoma" charset="0"/>
            </a:endParaRPr>
          </a:p>
        </p:txBody>
      </p:sp>
      <p:sp>
        <p:nvSpPr>
          <p:cNvPr id="50180" name="Text Box 4">
            <a:extLst>
              <a:ext uri="{FF2B5EF4-FFF2-40B4-BE49-F238E27FC236}">
                <a16:creationId xmlns:a16="http://schemas.microsoft.com/office/drawing/2014/main" id="{0385F981-CB75-D346-9065-E78089C24850}"/>
              </a:ext>
            </a:extLst>
          </p:cNvPr>
          <p:cNvSpPr txBox="1">
            <a:spLocks noChangeArrowheads="1"/>
          </p:cNvSpPr>
          <p:nvPr/>
        </p:nvSpPr>
        <p:spPr bwMode="auto">
          <a:xfrm>
            <a:off x="4419600" y="5473700"/>
            <a:ext cx="3244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pl-PL" altLang="en-US" sz="2800">
                <a:latin typeface="Tahoma" charset="0"/>
              </a:rPr>
              <a:t>Deconvolved image</a:t>
            </a:r>
            <a:endParaRPr lang="en-US" altLang="en-US" sz="2800">
              <a:latin typeface="Tahoma" charset="0"/>
            </a:endParaRPr>
          </a:p>
        </p:txBody>
      </p:sp>
      <p:sp>
        <p:nvSpPr>
          <p:cNvPr id="50181" name="Line 7">
            <a:extLst>
              <a:ext uri="{FF2B5EF4-FFF2-40B4-BE49-F238E27FC236}">
                <a16:creationId xmlns:a16="http://schemas.microsoft.com/office/drawing/2014/main" id="{C95E52B9-1DD8-FD4E-AF02-E8A66133D1EE}"/>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pic>
        <p:nvPicPr>
          <p:cNvPr id="85000" name="sis_af_02.mp4">
            <a:hlinkClick r:id="" action="ppaction://media"/>
            <a:extLst>
              <a:ext uri="{FF2B5EF4-FFF2-40B4-BE49-F238E27FC236}">
                <a16:creationId xmlns:a16="http://schemas.microsoft.com/office/drawing/2014/main" id="{B74FF351-15FD-7D4E-96F5-662C61CE2D07}"/>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33438" y="1631950"/>
            <a:ext cx="350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sis_af_02.mp4">
            <a:hlinkClick r:id="" action="ppaction://media"/>
            <a:extLst>
              <a:ext uri="{FF2B5EF4-FFF2-40B4-BE49-F238E27FC236}">
                <a16:creationId xmlns:a16="http://schemas.microsoft.com/office/drawing/2014/main" id="{99027D80-2914-BF47-8EE4-13981E04B4D2}"/>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587875" y="1644650"/>
            <a:ext cx="350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570667-4A0B-004E-8A37-E718FA9229A8}"/>
              </a:ext>
            </a:extLst>
          </p:cNvPr>
          <p:cNvSpPr txBox="1"/>
          <p:nvPr/>
        </p:nvSpPr>
        <p:spPr>
          <a:xfrm>
            <a:off x="4895596" y="6011863"/>
            <a:ext cx="3916457" cy="369332"/>
          </a:xfrm>
          <a:prstGeom prst="rect">
            <a:avLst/>
          </a:prstGeom>
          <a:noFill/>
        </p:spPr>
        <p:txBody>
          <a:bodyPr wrap="none" rtlCol="0">
            <a:spAutoFit/>
          </a:bodyPr>
          <a:lstStyle/>
          <a:p>
            <a:r>
              <a:rPr lang="en-US" sz="900" b="1" dirty="0"/>
              <a:t>/Users/wombat/Syncplicity/PI4D image symposium materials/sis_af_02.mp4</a:t>
            </a:r>
            <a:endParaRPr lang="en-US" sz="900" dirty="0"/>
          </a:p>
          <a:p>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8267" fill="hold"/>
                                        <p:tgtEl>
                                          <p:spTgt spid="85002"/>
                                        </p:tgtEl>
                                      </p:cBhvr>
                                    </p:cmd>
                                  </p:childTnLst>
                                </p:cTn>
                              </p:par>
                              <p:par>
                                <p:cTn id="7" presetID="1" presetClass="mediacall" presetSubtype="0" fill="hold" nodeType="withEffect">
                                  <p:stCondLst>
                                    <p:cond delay="0"/>
                                  </p:stCondLst>
                                  <p:childTnLst>
                                    <p:cmd type="call" cmd="playFrom(0.0)">
                                      <p:cBhvr>
                                        <p:cTn id="8" dur="18267" fill="hold"/>
                                        <p:tgtEl>
                                          <p:spTgt spid="850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cTn>
                <p:tgtEl>
                  <p:spTgt spid="85002"/>
                </p:tgtEl>
              </p:cMediaNode>
            </p:video>
            <p:seq concurrent="1" nextAc="seek">
              <p:cTn id="10" restart="whenNotActive" fill="hold" evtFilter="cancelBubble" nodeType="interactiveSeq">
                <p:stCondLst>
                  <p:cond evt="onClick" delay="0">
                    <p:tgtEl>
                      <p:spTgt spid="8500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85002"/>
                                        </p:tgtEl>
                                      </p:cBhvr>
                                    </p:cmd>
                                  </p:childTnLst>
                                </p:cTn>
                              </p:par>
                            </p:childTnLst>
                          </p:cTn>
                        </p:par>
                      </p:childTnLst>
                    </p:cTn>
                  </p:par>
                </p:childTnLst>
              </p:cTn>
              <p:nextCondLst>
                <p:cond evt="onClick" delay="0">
                  <p:tgtEl>
                    <p:spTgt spid="85002"/>
                  </p:tgtEl>
                </p:cond>
              </p:nextCondLst>
            </p:seq>
            <p:video>
              <p:cMediaNode>
                <p:cTn id="15" repeatCount="indefinite" fill="hold" display="0">
                  <p:stCondLst>
                    <p:cond delay="indefinite"/>
                  </p:stCondLst>
                </p:cTn>
                <p:tgtEl>
                  <p:spTgt spid="85000"/>
                </p:tgtEl>
              </p:cMediaNode>
            </p:video>
            <p:seq concurrent="1" nextAc="seek">
              <p:cTn id="16" restart="whenNotActive" fill="hold" evtFilter="cancelBubble" nodeType="interactiveSeq">
                <p:stCondLst>
                  <p:cond evt="onClick" delay="0">
                    <p:tgtEl>
                      <p:spTgt spid="8500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85000"/>
                                        </p:tgtEl>
                                      </p:cBhvr>
                                    </p:cmd>
                                  </p:childTnLst>
                                </p:cTn>
                              </p:par>
                            </p:childTnLst>
                          </p:cTn>
                        </p:par>
                      </p:childTnLst>
                    </p:cTn>
                  </p:par>
                </p:childTnLst>
              </p:cTn>
              <p:nextCondLst>
                <p:cond evt="onClick" delay="0">
                  <p:tgtEl>
                    <p:spTgt spid="8500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2B01C82-31C7-9941-AAFD-CDA8D3D5C2BA}"/>
              </a:ext>
            </a:extLst>
          </p:cNvPr>
          <p:cNvSpPr>
            <a:spLocks noGrp="1" noChangeArrowheads="1"/>
          </p:cNvSpPr>
          <p:nvPr>
            <p:ph type="title"/>
          </p:nvPr>
        </p:nvSpPr>
        <p:spPr>
          <a:xfrm>
            <a:off x="0" y="347663"/>
            <a:ext cx="9144000" cy="733425"/>
          </a:xfrm>
          <a:extLst>
            <a:ext uri="{909E8E84-426E-40DD-AFC4-6F175D3DCCD1}">
              <a14:hiddenFill xmlns:a14="http://schemas.microsoft.com/office/drawing/2010/main">
                <a:solidFill>
                  <a:schemeClr val="accent1"/>
                </a:solidFill>
              </a14:hiddenFill>
            </a:ext>
          </a:extLst>
        </p:spPr>
        <p:txBody>
          <a:bodyPr lIns="91440" tIns="45720" rIns="91440" bIns="45720"/>
          <a:lstStyle/>
          <a:p>
            <a:pPr>
              <a:defRPr/>
            </a:pPr>
            <a:r>
              <a:rPr lang="en-US" altLang="en-US" sz="2500"/>
              <a:t>Backscattered light imaging – another CLSM modality</a:t>
            </a:r>
          </a:p>
        </p:txBody>
      </p:sp>
      <p:sp>
        <p:nvSpPr>
          <p:cNvPr id="51203" name="Text Box 4">
            <a:extLst>
              <a:ext uri="{FF2B5EF4-FFF2-40B4-BE49-F238E27FC236}">
                <a16:creationId xmlns:a16="http://schemas.microsoft.com/office/drawing/2014/main" id="{395C9051-96B9-9147-A24C-F6A8D034696D}"/>
              </a:ext>
            </a:extLst>
          </p:cNvPr>
          <p:cNvSpPr txBox="1">
            <a:spLocks noChangeArrowheads="1"/>
          </p:cNvSpPr>
          <p:nvPr/>
        </p:nvSpPr>
        <p:spPr bwMode="auto">
          <a:xfrm>
            <a:off x="3200400" y="4724400"/>
            <a:ext cx="55245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2400">
                <a:latin typeface="Tahoma" charset="0"/>
              </a:rPr>
              <a:t>Collagen gel (ECM model) visualized by BSL-confocal microscopy. Volume- (left) and surface-rendering (right) of a confocal dataset.</a:t>
            </a:r>
          </a:p>
        </p:txBody>
      </p:sp>
      <p:pic>
        <p:nvPicPr>
          <p:cNvPr id="102403" name="Picture 5" descr="REF05">
            <a:extLst>
              <a:ext uri="{FF2B5EF4-FFF2-40B4-BE49-F238E27FC236}">
                <a16:creationId xmlns:a16="http://schemas.microsoft.com/office/drawing/2014/main" id="{CEB13E5B-FF76-9F43-8FE1-299956F62A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743200"/>
            <a:ext cx="2179638"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6">
            <a:extLst>
              <a:ext uri="{FF2B5EF4-FFF2-40B4-BE49-F238E27FC236}">
                <a16:creationId xmlns:a16="http://schemas.microsoft.com/office/drawing/2014/main" id="{8ABA020E-0E68-0A43-9992-6A59246AC738}"/>
              </a:ext>
            </a:extLst>
          </p:cNvPr>
          <p:cNvSpPr txBox="1">
            <a:spLocks noChangeArrowheads="1"/>
          </p:cNvSpPr>
          <p:nvPr/>
        </p:nvSpPr>
        <p:spPr bwMode="auto">
          <a:xfrm>
            <a:off x="533400" y="502920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1800">
                <a:latin typeface="Tahoma" charset="0"/>
              </a:rPr>
              <a:t>Collagen gel – an optical section</a:t>
            </a:r>
          </a:p>
        </p:txBody>
      </p:sp>
      <p:sp>
        <p:nvSpPr>
          <p:cNvPr id="102405" name="AutoShape 7">
            <a:extLst>
              <a:ext uri="{FF2B5EF4-FFF2-40B4-BE49-F238E27FC236}">
                <a16:creationId xmlns:a16="http://schemas.microsoft.com/office/drawing/2014/main" id="{EAE258D0-3FC1-7E4F-B087-0A27AB0E4D52}"/>
              </a:ext>
            </a:extLst>
          </p:cNvPr>
          <p:cNvSpPr>
            <a:spLocks noChangeArrowheads="1"/>
          </p:cNvSpPr>
          <p:nvPr/>
        </p:nvSpPr>
        <p:spPr bwMode="auto">
          <a:xfrm>
            <a:off x="1295400" y="1600200"/>
            <a:ext cx="1143000" cy="10668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 name="Line 9">
            <a:extLst>
              <a:ext uri="{FF2B5EF4-FFF2-40B4-BE49-F238E27FC236}">
                <a16:creationId xmlns:a16="http://schemas.microsoft.com/office/drawing/2014/main" id="{87A51890-24C9-9645-B31C-C1B826985C15}"/>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pic>
        <p:nvPicPr>
          <p:cNvPr id="87050" name="gel_bsl_02.avi">
            <a:hlinkClick r:id="" action="ppaction://media"/>
            <a:extLst>
              <a:ext uri="{FF2B5EF4-FFF2-40B4-BE49-F238E27FC236}">
                <a16:creationId xmlns:a16="http://schemas.microsoft.com/office/drawing/2014/main" id="{7F5A5277-D7AB-584B-94C7-7D59FAA5C6C7}"/>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5730875" y="1563688"/>
            <a:ext cx="27717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Gel_bs2.mpg">
            <a:hlinkClick r:id="" action="ppaction://media"/>
            <a:extLst>
              <a:ext uri="{FF2B5EF4-FFF2-40B4-BE49-F238E27FC236}">
                <a16:creationId xmlns:a16="http://schemas.microsoft.com/office/drawing/2014/main" id="{DE66D327-6A38-C04B-BED0-8DBFE1383107}"/>
              </a:ext>
            </a:extLst>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2976563" y="1565275"/>
            <a:ext cx="27686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85CD44-6ADA-FD4E-ADF3-EB80ABE9DFEB}"/>
              </a:ext>
            </a:extLst>
          </p:cNvPr>
          <p:cNvSpPr txBox="1"/>
          <p:nvPr/>
        </p:nvSpPr>
        <p:spPr>
          <a:xfrm>
            <a:off x="6830252" y="1302078"/>
            <a:ext cx="1492716" cy="261610"/>
          </a:xfrm>
          <a:prstGeom prst="rect">
            <a:avLst/>
          </a:prstGeom>
          <a:noFill/>
        </p:spPr>
        <p:txBody>
          <a:bodyPr wrap="none" rtlCol="0">
            <a:spAutoFit/>
          </a:bodyPr>
          <a:lstStyle/>
          <a:p>
            <a:r>
              <a:rPr lang="en-US" sz="1100" b="1" dirty="0"/>
              <a:t>Movies/gel_bsl_02.avi</a:t>
            </a:r>
            <a:endParaRPr lang="en-US" sz="1100" dirty="0"/>
          </a:p>
        </p:txBody>
      </p:sp>
      <p:sp>
        <p:nvSpPr>
          <p:cNvPr id="3" name="TextBox 2">
            <a:extLst>
              <a:ext uri="{FF2B5EF4-FFF2-40B4-BE49-F238E27FC236}">
                <a16:creationId xmlns:a16="http://schemas.microsoft.com/office/drawing/2014/main" id="{7F0FE45B-F11D-7A4E-80E1-D511B8781195}"/>
              </a:ext>
            </a:extLst>
          </p:cNvPr>
          <p:cNvSpPr txBox="1"/>
          <p:nvPr/>
        </p:nvSpPr>
        <p:spPr>
          <a:xfrm>
            <a:off x="3742973" y="1338590"/>
            <a:ext cx="1438214" cy="261610"/>
          </a:xfrm>
          <a:prstGeom prst="rect">
            <a:avLst/>
          </a:prstGeom>
          <a:noFill/>
        </p:spPr>
        <p:txBody>
          <a:bodyPr wrap="none" rtlCol="0">
            <a:spAutoFit/>
          </a:bodyPr>
          <a:lstStyle/>
          <a:p>
            <a:r>
              <a:rPr lang="en-US" sz="1050" b="1" dirty="0"/>
              <a:t>Movies/Gel_bs2.mpg</a:t>
            </a:r>
            <a:endParaRPr lang="en-US" sz="10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266" fill="hold"/>
                                        <p:tgtEl>
                                          <p:spTgt spid="87050"/>
                                        </p:tgtEl>
                                      </p:cBhvr>
                                    </p:cmd>
                                  </p:childTnLst>
                                </p:cTn>
                              </p:par>
                              <p:par>
                                <p:cTn id="7" presetID="1" presetClass="mediacall" presetSubtype="0" fill="hold" nodeType="withEffect">
                                  <p:stCondLst>
                                    <p:cond delay="0"/>
                                  </p:stCondLst>
                                  <p:childTnLst>
                                    <p:cmd type="call" cmd="playFrom(0.0)">
                                      <p:cBhvr>
                                        <p:cTn id="8" dur="21266" fill="hold"/>
                                        <p:tgtEl>
                                          <p:spTgt spid="870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87050"/>
                </p:tgtEl>
              </p:cMediaNode>
            </p:video>
            <p:seq concurrent="1" nextAc="seek">
              <p:cTn id="10" restart="whenNotActive" fill="hold" evtFilter="cancelBubble" nodeType="interactiveSeq">
                <p:stCondLst>
                  <p:cond evt="onClick" delay="0">
                    <p:tgtEl>
                      <p:spTgt spid="87050"/>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87050"/>
                                        </p:tgtEl>
                                      </p:cBhvr>
                                    </p:cmd>
                                  </p:childTnLst>
                                </p:cTn>
                              </p:par>
                            </p:childTnLst>
                          </p:cTn>
                        </p:par>
                      </p:childTnLst>
                    </p:cTn>
                  </p:par>
                </p:childTnLst>
              </p:cTn>
              <p:nextCondLst>
                <p:cond evt="onClick" delay="0">
                  <p:tgtEl>
                    <p:spTgt spid="87050"/>
                  </p:tgtEl>
                </p:cond>
              </p:nextCondLst>
            </p:seq>
            <p:video>
              <p:cMediaNode>
                <p:cTn id="15" fill="hold" display="0">
                  <p:stCondLst>
                    <p:cond delay="indefinite"/>
                  </p:stCondLst>
                  <p:endCondLst>
                    <p:cond evt="onNext" delay="0">
                      <p:tgtEl>
                        <p:sldTgt/>
                      </p:tgtEl>
                    </p:cond>
                    <p:cond evt="onPrev" delay="0">
                      <p:tgtEl>
                        <p:sldTgt/>
                      </p:tgtEl>
                    </p:cond>
                  </p:endCondLst>
                </p:cTn>
                <p:tgtEl>
                  <p:spTgt spid="87052"/>
                </p:tgtEl>
              </p:cMediaNode>
            </p:video>
            <p:seq concurrent="1" nextAc="seek">
              <p:cTn id="16" restart="whenNotActive" fill="hold" evtFilter="cancelBubble" nodeType="interactiveSeq">
                <p:stCondLst>
                  <p:cond evt="onClick" delay="0">
                    <p:tgtEl>
                      <p:spTgt spid="8705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87052"/>
                                        </p:tgtEl>
                                      </p:cBhvr>
                                    </p:cmd>
                                  </p:childTnLst>
                                </p:cTn>
                              </p:par>
                            </p:childTnLst>
                          </p:cTn>
                        </p:par>
                      </p:childTnLst>
                    </p:cTn>
                  </p:par>
                </p:childTnLst>
              </p:cTn>
              <p:nextCondLst>
                <p:cond evt="onClick" delay="0">
                  <p:tgtEl>
                    <p:spTgt spid="8705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D9E78D4-5ECE-6842-BB87-7ED7A10E6F34}"/>
              </a:ext>
            </a:extLst>
          </p:cNvPr>
          <p:cNvSpPr>
            <a:spLocks noGrp="1" noChangeArrowheads="1"/>
          </p:cNvSpPr>
          <p:nvPr>
            <p:ph type="title"/>
          </p:nvPr>
        </p:nvSpPr>
        <p:spPr>
          <a:xfrm>
            <a:off x="457200" y="304800"/>
            <a:ext cx="8229600" cy="685800"/>
          </a:xfrm>
        </p:spPr>
        <p:txBody>
          <a:bodyPr/>
          <a:lstStyle/>
          <a:p>
            <a:pPr>
              <a:defRPr/>
            </a:pPr>
            <a:r>
              <a:rPr lang="en-US" altLang="en-US" sz="2800"/>
              <a:t>Backscattered light: tissue imaging</a:t>
            </a:r>
          </a:p>
        </p:txBody>
      </p:sp>
      <p:pic>
        <p:nvPicPr>
          <p:cNvPr id="104450" name="Picture 3" descr="bsl_sis_03">
            <a:extLst>
              <a:ext uri="{FF2B5EF4-FFF2-40B4-BE49-F238E27FC236}">
                <a16:creationId xmlns:a16="http://schemas.microsoft.com/office/drawing/2014/main" id="{B34CD800-67E5-8642-B904-49D8C6112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1295400"/>
            <a:ext cx="3913187"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descr="bsl_sis_03a">
            <a:extLst>
              <a:ext uri="{FF2B5EF4-FFF2-40B4-BE49-F238E27FC236}">
                <a16:creationId xmlns:a16="http://schemas.microsoft.com/office/drawing/2014/main" id="{213F345E-887C-5B44-A9F0-552666EE5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743200"/>
            <a:ext cx="3838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a:extLst>
              <a:ext uri="{FF2B5EF4-FFF2-40B4-BE49-F238E27FC236}">
                <a16:creationId xmlns:a16="http://schemas.microsoft.com/office/drawing/2014/main" id="{1E1006E0-FEB4-C643-A291-C58202245F44}"/>
              </a:ext>
            </a:extLst>
          </p:cNvPr>
          <p:cNvSpPr txBox="1">
            <a:spLocks noChangeArrowheads="1"/>
          </p:cNvSpPr>
          <p:nvPr/>
        </p:nvSpPr>
        <p:spPr bwMode="auto">
          <a:xfrm>
            <a:off x="4876800" y="1143000"/>
            <a:ext cx="3810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1800">
                <a:latin typeface="Tahoma" charset="0"/>
              </a:rPr>
              <a:t>Left: Optical sections of SIS visualized with BSL-confocal technique. Bottom: color-coded height map revealing the topography of height map of SIS</a:t>
            </a:r>
          </a:p>
        </p:txBody>
      </p:sp>
      <p:sp>
        <p:nvSpPr>
          <p:cNvPr id="52230" name="Line 6">
            <a:extLst>
              <a:ext uri="{FF2B5EF4-FFF2-40B4-BE49-F238E27FC236}">
                <a16:creationId xmlns:a16="http://schemas.microsoft.com/office/drawing/2014/main" id="{3D6DAB05-9A74-1D4E-895A-6245522CC9B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649C8E8-A01D-A745-95E6-37932BE1EC8C}"/>
              </a:ext>
            </a:extLst>
          </p:cNvPr>
          <p:cNvSpPr>
            <a:spLocks noGrp="1" noChangeArrowheads="1"/>
          </p:cNvSpPr>
          <p:nvPr>
            <p:ph type="title"/>
          </p:nvPr>
        </p:nvSpPr>
        <p:spPr>
          <a:xfrm>
            <a:off x="0" y="9525"/>
            <a:ext cx="9144000" cy="1143000"/>
          </a:xfrm>
        </p:spPr>
        <p:txBody>
          <a:bodyPr/>
          <a:lstStyle/>
          <a:p>
            <a:pPr>
              <a:defRPr/>
            </a:pPr>
            <a:r>
              <a:rPr lang="en-US" altLang="en-US" sz="2400"/>
              <a:t>Example: BSL and AF signals combined</a:t>
            </a:r>
          </a:p>
        </p:txBody>
      </p:sp>
      <p:pic>
        <p:nvPicPr>
          <p:cNvPr id="91139" name="Picture 3" descr="fl_bsl_15">
            <a:extLst>
              <a:ext uri="{FF2B5EF4-FFF2-40B4-BE49-F238E27FC236}">
                <a16:creationId xmlns:a16="http://schemas.microsoft.com/office/drawing/2014/main" id="{0F8842D9-B22D-2644-B1C3-D7D0A2C261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286000"/>
            <a:ext cx="206533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fl_bsl_14">
            <a:extLst>
              <a:ext uri="{FF2B5EF4-FFF2-40B4-BE49-F238E27FC236}">
                <a16:creationId xmlns:a16="http://schemas.microsoft.com/office/drawing/2014/main" id="{AEC3D762-1C1A-EE42-80F1-AA827A84C4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286000"/>
            <a:ext cx="206533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fl_bsl_16">
            <a:extLst>
              <a:ext uri="{FF2B5EF4-FFF2-40B4-BE49-F238E27FC236}">
                <a16:creationId xmlns:a16="http://schemas.microsoft.com/office/drawing/2014/main" id="{5165A639-FAF9-CE48-858C-05BDC4B90F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191000"/>
            <a:ext cx="2065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descr="fl_bsl_17">
            <a:extLst>
              <a:ext uri="{FF2B5EF4-FFF2-40B4-BE49-F238E27FC236}">
                <a16:creationId xmlns:a16="http://schemas.microsoft.com/office/drawing/2014/main" id="{A77FD7ED-A60C-3C42-8D06-E56E614A2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4191000"/>
            <a:ext cx="2065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8">
            <a:extLst>
              <a:ext uri="{FF2B5EF4-FFF2-40B4-BE49-F238E27FC236}">
                <a16:creationId xmlns:a16="http://schemas.microsoft.com/office/drawing/2014/main" id="{B7F2EE19-ACEE-2D46-982C-2D569BBD0C78}"/>
              </a:ext>
            </a:extLst>
          </p:cNvPr>
          <p:cNvSpPr txBox="1">
            <a:spLocks noChangeArrowheads="1"/>
          </p:cNvSpPr>
          <p:nvPr/>
        </p:nvSpPr>
        <p:spPr bwMode="auto">
          <a:xfrm>
            <a:off x="533400" y="5318125"/>
            <a:ext cx="3505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2000">
                <a:latin typeface="Tahoma" charset="0"/>
              </a:rPr>
              <a:t>HepG2 cells grow embedded within a collagen matrix (animation)</a:t>
            </a:r>
          </a:p>
        </p:txBody>
      </p:sp>
      <p:sp>
        <p:nvSpPr>
          <p:cNvPr id="53257" name="Line 9">
            <a:extLst>
              <a:ext uri="{FF2B5EF4-FFF2-40B4-BE49-F238E27FC236}">
                <a16:creationId xmlns:a16="http://schemas.microsoft.com/office/drawing/2014/main" id="{16C529E7-A971-2E40-840E-34A7CF61685F}"/>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pic>
        <p:nvPicPr>
          <p:cNvPr id="3" name="af_bsl_01.mp4">
            <a:hlinkClick r:id="" action="ppaction://media"/>
            <a:extLst>
              <a:ext uri="{FF2B5EF4-FFF2-40B4-BE49-F238E27FC236}">
                <a16:creationId xmlns:a16="http://schemas.microsoft.com/office/drawing/2014/main" id="{2659DD82-D59F-0346-B606-F017DEBF4B34}"/>
              </a:ext>
            </a:extLst>
          </p:cNvPr>
          <p:cNvPicPr>
            <a:picLocks noRot="1" noChangeAspect="1"/>
          </p:cNvPicPr>
          <p:nvPr>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533400" y="1446213"/>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wipe(up)">
                                      <p:cBhvr>
                                        <p:cTn id="7" dur="500"/>
                                        <p:tgtEl>
                                          <p:spTgt spid="91140"/>
                                        </p:tgtEl>
                                      </p:cBhvr>
                                    </p:animEffect>
                                  </p:childTnLst>
                                </p:cTn>
                              </p:par>
                              <p:par>
                                <p:cTn id="8" presetID="22" presetClass="entr" presetSubtype="1" fill="hold" nodeType="withEffect">
                                  <p:stCondLst>
                                    <p:cond delay="0"/>
                                  </p:stCondLst>
                                  <p:childTnLst>
                                    <p:set>
                                      <p:cBhvr>
                                        <p:cTn id="9" dur="1" fill="hold">
                                          <p:stCondLst>
                                            <p:cond delay="0"/>
                                          </p:stCondLst>
                                        </p:cTn>
                                        <p:tgtEl>
                                          <p:spTgt spid="91139"/>
                                        </p:tgtEl>
                                        <p:attrNameLst>
                                          <p:attrName>style.visibility</p:attrName>
                                        </p:attrNameLst>
                                      </p:cBhvr>
                                      <p:to>
                                        <p:strVal val="visible"/>
                                      </p:to>
                                    </p:set>
                                    <p:animEffect transition="in" filter="wipe(up)">
                                      <p:cBhvr>
                                        <p:cTn id="10" dur="500"/>
                                        <p:tgtEl>
                                          <p:spTgt spid="91139"/>
                                        </p:tgtEl>
                                      </p:cBhvr>
                                    </p:animEffect>
                                  </p:childTnLst>
                                </p:cTn>
                              </p:par>
                              <p:par>
                                <p:cTn id="11" presetID="22" presetClass="entr" presetSubtype="1" fill="hold" nodeType="withEffect">
                                  <p:stCondLst>
                                    <p:cond delay="0"/>
                                  </p:stCondLst>
                                  <p:childTnLst>
                                    <p:set>
                                      <p:cBhvr>
                                        <p:cTn id="12" dur="1" fill="hold">
                                          <p:stCondLst>
                                            <p:cond delay="0"/>
                                          </p:stCondLst>
                                        </p:cTn>
                                        <p:tgtEl>
                                          <p:spTgt spid="91141"/>
                                        </p:tgtEl>
                                        <p:attrNameLst>
                                          <p:attrName>style.visibility</p:attrName>
                                        </p:attrNameLst>
                                      </p:cBhvr>
                                      <p:to>
                                        <p:strVal val="visible"/>
                                      </p:to>
                                    </p:set>
                                    <p:animEffect transition="in" filter="wipe(up)">
                                      <p:cBhvr>
                                        <p:cTn id="13" dur="500"/>
                                        <p:tgtEl>
                                          <p:spTgt spid="91141"/>
                                        </p:tgtEl>
                                      </p:cBhvr>
                                    </p:animEffect>
                                  </p:childTnLst>
                                </p:cTn>
                              </p:par>
                              <p:par>
                                <p:cTn id="14" presetID="22" presetClass="entr" presetSubtype="1" fill="hold" nodeType="withEffect">
                                  <p:stCondLst>
                                    <p:cond delay="0"/>
                                  </p:stCondLst>
                                  <p:childTnLst>
                                    <p:set>
                                      <p:cBhvr>
                                        <p:cTn id="15" dur="1" fill="hold">
                                          <p:stCondLst>
                                            <p:cond delay="0"/>
                                          </p:stCondLst>
                                        </p:cTn>
                                        <p:tgtEl>
                                          <p:spTgt spid="91142"/>
                                        </p:tgtEl>
                                        <p:attrNameLst>
                                          <p:attrName>style.visibility</p:attrName>
                                        </p:attrNameLst>
                                      </p:cBhvr>
                                      <p:to>
                                        <p:strVal val="visible"/>
                                      </p:to>
                                    </p:set>
                                    <p:animEffect transition="in" filter="wipe(up)">
                                      <p:cBhvr>
                                        <p:cTn id="16" dur="500"/>
                                        <p:tgtEl>
                                          <p:spTgt spid="91142"/>
                                        </p:tgtEl>
                                      </p:cBhvr>
                                    </p:animEffect>
                                  </p:childTnLst>
                                </p:cTn>
                              </p:par>
                              <p:par>
                                <p:cTn id="17" presetID="1" presetClass="mediacall" presetSubtype="0" fill="hold" nodeType="withEffect">
                                  <p:stCondLst>
                                    <p:cond delay="0"/>
                                  </p:stCondLst>
                                  <p:childTnLst>
                                    <p:cmd type="call" cmd="playFrom(0.0)">
                                      <p:cBhvr>
                                        <p:cTn id="18" dur="38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4" descr="cd20xa">
            <a:extLst>
              <a:ext uri="{FF2B5EF4-FFF2-40B4-BE49-F238E27FC236}">
                <a16:creationId xmlns:a16="http://schemas.microsoft.com/office/drawing/2014/main" id="{69F76A7A-1948-624A-B42B-38E1A5D80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868488"/>
            <a:ext cx="17478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a:extLst>
              <a:ext uri="{FF2B5EF4-FFF2-40B4-BE49-F238E27FC236}">
                <a16:creationId xmlns:a16="http://schemas.microsoft.com/office/drawing/2014/main" id="{60EA2E73-37A3-064A-AAB2-38A9D80D5D94}"/>
              </a:ext>
            </a:extLst>
          </p:cNvPr>
          <p:cNvSpPr>
            <a:spLocks noGrp="1" noChangeArrowheads="1"/>
          </p:cNvSpPr>
          <p:nvPr>
            <p:ph type="title"/>
          </p:nvPr>
        </p:nvSpPr>
        <p:spPr>
          <a:xfrm>
            <a:off x="741363" y="-52388"/>
            <a:ext cx="7772400" cy="1143001"/>
          </a:xfrm>
        </p:spPr>
        <p:txBody>
          <a:bodyPr/>
          <a:lstStyle/>
          <a:p>
            <a:pPr>
              <a:defRPr/>
            </a:pPr>
            <a:r>
              <a:rPr lang="en-US" altLang="en-US"/>
              <a:t>Reflected light images</a:t>
            </a:r>
          </a:p>
        </p:txBody>
      </p:sp>
      <p:sp>
        <p:nvSpPr>
          <p:cNvPr id="54276" name="Rectangle 4">
            <a:extLst>
              <a:ext uri="{FF2B5EF4-FFF2-40B4-BE49-F238E27FC236}">
                <a16:creationId xmlns:a16="http://schemas.microsoft.com/office/drawing/2014/main" id="{9BBD2822-FFCD-8A48-AAB0-B334BF8A7316}"/>
              </a:ext>
            </a:extLst>
          </p:cNvPr>
          <p:cNvSpPr>
            <a:spLocks noGrp="1" noChangeArrowheads="1"/>
          </p:cNvSpPr>
          <p:nvPr>
            <p:ph type="body" sz="half" idx="2"/>
          </p:nvPr>
        </p:nvSpPr>
        <p:spPr>
          <a:xfrm>
            <a:off x="4641850" y="1981200"/>
            <a:ext cx="3816350" cy="4114800"/>
          </a:xfrm>
        </p:spPr>
        <p:txBody>
          <a:bodyPr/>
          <a:lstStyle/>
          <a:p>
            <a:pPr>
              <a:defRPr/>
            </a:pPr>
            <a:endParaRPr lang="en-US" altLang="en-US" sz="2800"/>
          </a:p>
        </p:txBody>
      </p:sp>
      <p:sp>
        <p:nvSpPr>
          <p:cNvPr id="54277" name="Text Box 6">
            <a:extLst>
              <a:ext uri="{FF2B5EF4-FFF2-40B4-BE49-F238E27FC236}">
                <a16:creationId xmlns:a16="http://schemas.microsoft.com/office/drawing/2014/main" id="{CC50F2D4-0100-2A42-902D-3764AAF19DF2}"/>
              </a:ext>
            </a:extLst>
          </p:cNvPr>
          <p:cNvSpPr txBox="1">
            <a:spLocks noChangeArrowheads="1"/>
          </p:cNvSpPr>
          <p:nvPr/>
        </p:nvSpPr>
        <p:spPr bwMode="auto">
          <a:xfrm>
            <a:off x="2281238" y="1808163"/>
            <a:ext cx="2247900" cy="10064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CD-ROM pits imaged on a 1024 Bio-Rad confocal</a:t>
            </a:r>
          </a:p>
        </p:txBody>
      </p:sp>
      <p:pic>
        <p:nvPicPr>
          <p:cNvPr id="54278" name="Picture 9">
            <a:extLst>
              <a:ext uri="{FF2B5EF4-FFF2-40B4-BE49-F238E27FC236}">
                <a16:creationId xmlns:a16="http://schemas.microsoft.com/office/drawing/2014/main" id="{F0B4D34F-067F-7242-B155-17953B952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75" y="1936750"/>
            <a:ext cx="3765550" cy="41703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8550" name="Picture 11" descr="cd20x3a">
            <a:extLst>
              <a:ext uri="{FF2B5EF4-FFF2-40B4-BE49-F238E27FC236}">
                <a16:creationId xmlns:a16="http://schemas.microsoft.com/office/drawing/2014/main" id="{CDC70C6C-94E5-304A-8156-C0CBC7AB1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888" y="2881313"/>
            <a:ext cx="1782762"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13" descr="cd20x6a">
            <a:extLst>
              <a:ext uri="{FF2B5EF4-FFF2-40B4-BE49-F238E27FC236}">
                <a16:creationId xmlns:a16="http://schemas.microsoft.com/office/drawing/2014/main" id="{745A1B47-4E7A-D641-859B-24771CAAA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9688" y="4129088"/>
            <a:ext cx="1992312"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8">
            <a:extLst>
              <a:ext uri="{FF2B5EF4-FFF2-40B4-BE49-F238E27FC236}">
                <a16:creationId xmlns:a16="http://schemas.microsoft.com/office/drawing/2014/main" id="{A8EF8B7E-E37F-A34B-9388-773968513D79}"/>
              </a:ext>
            </a:extLst>
          </p:cNvPr>
          <p:cNvSpPr txBox="1">
            <a:spLocks noChangeArrowheads="1"/>
          </p:cNvSpPr>
          <p:nvPr/>
        </p:nvSpPr>
        <p:spPr bwMode="auto">
          <a:xfrm>
            <a:off x="5178425" y="1425575"/>
            <a:ext cx="3082925" cy="8223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Collagen imaged by</a:t>
            </a:r>
          </a:p>
          <a:p>
            <a:pPr>
              <a:spcBef>
                <a:spcPct val="0"/>
              </a:spcBef>
              <a:buSzTx/>
              <a:buFontTx/>
              <a:buNone/>
              <a:defRPr/>
            </a:pPr>
            <a:r>
              <a:rPr lang="en-US" altLang="en-US" sz="2400"/>
              <a:t>a 1024 Confocal</a:t>
            </a:r>
          </a:p>
        </p:txBody>
      </p:sp>
      <p:sp>
        <p:nvSpPr>
          <p:cNvPr id="54282" name="Line 15">
            <a:extLst>
              <a:ext uri="{FF2B5EF4-FFF2-40B4-BE49-F238E27FC236}">
                <a16:creationId xmlns:a16="http://schemas.microsoft.com/office/drawing/2014/main" id="{4CABEE6A-A5B9-3E44-B81E-70211E757523}"/>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DD7A6F7-0331-BA46-8C38-D58FEA721D12}"/>
              </a:ext>
            </a:extLst>
          </p:cNvPr>
          <p:cNvSpPr>
            <a:spLocks noGrp="1" noChangeArrowheads="1"/>
          </p:cNvSpPr>
          <p:nvPr>
            <p:ph type="title"/>
          </p:nvPr>
        </p:nvSpPr>
        <p:spPr>
          <a:xfrm>
            <a:off x="200025" y="771525"/>
            <a:ext cx="8342313" cy="642938"/>
          </a:xfrm>
        </p:spPr>
        <p:txBody>
          <a:bodyPr/>
          <a:lstStyle/>
          <a:p>
            <a:pPr>
              <a:defRPr/>
            </a:pPr>
            <a:r>
              <a:rPr lang="en-US" altLang="en-US" sz="2400"/>
              <a:t>Backscattered light and autofluorescence signals combined</a:t>
            </a:r>
            <a:br>
              <a:rPr lang="en-US" altLang="en-US" sz="2400"/>
            </a:br>
            <a:br>
              <a:rPr lang="en-US" altLang="en-US" sz="2400"/>
            </a:br>
            <a:r>
              <a:rPr lang="en-US" altLang="en-US" sz="2400"/>
              <a:t> collagen gel &amp; HepG2 cells</a:t>
            </a:r>
          </a:p>
        </p:txBody>
      </p:sp>
      <p:pic>
        <p:nvPicPr>
          <p:cNvPr id="110594" name="Picture 3" descr="collagen05">
            <a:extLst>
              <a:ext uri="{FF2B5EF4-FFF2-40B4-BE49-F238E27FC236}">
                <a16:creationId xmlns:a16="http://schemas.microsoft.com/office/drawing/2014/main" id="{936BC16D-A052-2A48-9786-DE6AECE28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2057400"/>
            <a:ext cx="42513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4" descr="collagen06">
            <a:extLst>
              <a:ext uri="{FF2B5EF4-FFF2-40B4-BE49-F238E27FC236}">
                <a16:creationId xmlns:a16="http://schemas.microsoft.com/office/drawing/2014/main" id="{02658CE8-EC4C-C645-A52B-05DBBCDDC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2513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6">
            <a:extLst>
              <a:ext uri="{FF2B5EF4-FFF2-40B4-BE49-F238E27FC236}">
                <a16:creationId xmlns:a16="http://schemas.microsoft.com/office/drawing/2014/main" id="{94481D0C-FF25-AF45-9896-192489D86777}"/>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BF9CB19-BA20-BE48-B8AE-CB8001E534EF}"/>
              </a:ext>
            </a:extLst>
          </p:cNvPr>
          <p:cNvSpPr>
            <a:spLocks noGrp="1" noChangeArrowheads="1"/>
          </p:cNvSpPr>
          <p:nvPr>
            <p:ph type="title"/>
          </p:nvPr>
        </p:nvSpPr>
        <p:spPr>
          <a:xfrm>
            <a:off x="628650" y="0"/>
            <a:ext cx="7772400" cy="957263"/>
          </a:xfrm>
        </p:spPr>
        <p:txBody>
          <a:bodyPr/>
          <a:lstStyle/>
          <a:p>
            <a:pPr>
              <a:defRPr/>
            </a:pPr>
            <a:r>
              <a:rPr lang="en-US" altLang="en-US"/>
              <a:t>Imaging spectroscopy</a:t>
            </a:r>
          </a:p>
        </p:txBody>
      </p:sp>
      <p:pic>
        <p:nvPicPr>
          <p:cNvPr id="56323" name="Picture 3">
            <a:extLst>
              <a:ext uri="{FF2B5EF4-FFF2-40B4-BE49-F238E27FC236}">
                <a16:creationId xmlns:a16="http://schemas.microsoft.com/office/drawing/2014/main" id="{D063A3FC-0C8F-0647-8486-AE6579597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971800"/>
            <a:ext cx="5510213" cy="339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643" name="Picture 4" descr="af_cell_04">
            <a:extLst>
              <a:ext uri="{FF2B5EF4-FFF2-40B4-BE49-F238E27FC236}">
                <a16:creationId xmlns:a16="http://schemas.microsoft.com/office/drawing/2014/main" id="{409FCFF6-0191-C643-80CB-729002569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57400"/>
            <a:ext cx="29257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25" name="AutoShape 5">
            <a:extLst>
              <a:ext uri="{FF2B5EF4-FFF2-40B4-BE49-F238E27FC236}">
                <a16:creationId xmlns:a16="http://schemas.microsoft.com/office/drawing/2014/main" id="{57BEC5EA-2A02-844C-948B-4D3DFCDC907B}"/>
              </a:ext>
            </a:extLst>
          </p:cNvPr>
          <p:cNvCxnSpPr>
            <a:cxnSpLocks noChangeShapeType="1"/>
            <a:stCxn id="112643" idx="0"/>
            <a:endCxn id="56323" idx="0"/>
          </p:cNvCxnSpPr>
          <p:nvPr/>
        </p:nvCxnSpPr>
        <p:spPr bwMode="auto">
          <a:xfrm rot="5400000" flipV="1">
            <a:off x="3633788" y="725487"/>
            <a:ext cx="914400" cy="3578225"/>
          </a:xfrm>
          <a:prstGeom prst="curvedConnector3">
            <a:avLst>
              <a:gd name="adj1" fmla="val -25000"/>
            </a:avLst>
          </a:prstGeom>
          <a:noFill/>
          <a:ln w="76200">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6326" name="Line 6">
            <a:extLst>
              <a:ext uri="{FF2B5EF4-FFF2-40B4-BE49-F238E27FC236}">
                <a16:creationId xmlns:a16="http://schemas.microsoft.com/office/drawing/2014/main" id="{13D8FAF7-AF08-3048-ADE6-0F62F5FAB8D8}"/>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991D0DF-4D28-1641-9CA6-A9E4E4EE4D59}"/>
              </a:ext>
            </a:extLst>
          </p:cNvPr>
          <p:cNvSpPr>
            <a:spLocks noGrp="1" noChangeArrowheads="1"/>
          </p:cNvSpPr>
          <p:nvPr>
            <p:ph type="title"/>
          </p:nvPr>
        </p:nvSpPr>
        <p:spPr>
          <a:xfrm>
            <a:off x="96838" y="704850"/>
            <a:ext cx="2855912" cy="1143000"/>
          </a:xfrm>
        </p:spPr>
        <p:txBody>
          <a:bodyPr/>
          <a:lstStyle/>
          <a:p>
            <a:pPr>
              <a:lnSpc>
                <a:spcPct val="75000"/>
              </a:lnSpc>
              <a:defRPr/>
            </a:pPr>
            <a:r>
              <a:rPr lang="en-US" altLang="en-US" sz="2400"/>
              <a:t>Fluorescent Microscope</a:t>
            </a:r>
          </a:p>
        </p:txBody>
      </p:sp>
      <p:sp>
        <p:nvSpPr>
          <p:cNvPr id="12290" name="Freeform 3">
            <a:extLst>
              <a:ext uri="{FF2B5EF4-FFF2-40B4-BE49-F238E27FC236}">
                <a16:creationId xmlns:a16="http://schemas.microsoft.com/office/drawing/2014/main" id="{EEAD5F0A-92EF-7047-BDE7-C4C34AC0BA59}"/>
              </a:ext>
            </a:extLst>
          </p:cNvPr>
          <p:cNvSpPr>
            <a:spLocks/>
          </p:cNvSpPr>
          <p:nvPr/>
        </p:nvSpPr>
        <p:spPr bwMode="auto">
          <a:xfrm>
            <a:off x="2505075" y="5657850"/>
            <a:ext cx="2039938" cy="954088"/>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 name="Rectangle 4">
            <a:extLst>
              <a:ext uri="{FF2B5EF4-FFF2-40B4-BE49-F238E27FC236}">
                <a16:creationId xmlns:a16="http://schemas.microsoft.com/office/drawing/2014/main" id="{3EF4AB16-3386-D540-A4D7-E92E2D440376}"/>
              </a:ext>
            </a:extLst>
          </p:cNvPr>
          <p:cNvSpPr>
            <a:spLocks noChangeArrowheads="1"/>
          </p:cNvSpPr>
          <p:nvPr/>
        </p:nvSpPr>
        <p:spPr bwMode="auto">
          <a:xfrm>
            <a:off x="0" y="3921125"/>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2292" name="Freeform 5">
            <a:extLst>
              <a:ext uri="{FF2B5EF4-FFF2-40B4-BE49-F238E27FC236}">
                <a16:creationId xmlns:a16="http://schemas.microsoft.com/office/drawing/2014/main" id="{8E307190-7D6E-B94A-A17F-D54002C11AA9}"/>
              </a:ext>
            </a:extLst>
          </p:cNvPr>
          <p:cNvSpPr>
            <a:spLocks/>
          </p:cNvSpPr>
          <p:nvPr/>
        </p:nvSpPr>
        <p:spPr bwMode="auto">
          <a:xfrm>
            <a:off x="2546350" y="5945188"/>
            <a:ext cx="2005013" cy="830262"/>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3" name="Freeform 6">
            <a:extLst>
              <a:ext uri="{FF2B5EF4-FFF2-40B4-BE49-F238E27FC236}">
                <a16:creationId xmlns:a16="http://schemas.microsoft.com/office/drawing/2014/main" id="{348C1A4C-F28A-974E-B5A7-3AE008B79F46}"/>
              </a:ext>
            </a:extLst>
          </p:cNvPr>
          <p:cNvSpPr>
            <a:spLocks/>
          </p:cNvSpPr>
          <p:nvPr/>
        </p:nvSpPr>
        <p:spPr bwMode="auto">
          <a:xfrm>
            <a:off x="2546350" y="5875338"/>
            <a:ext cx="2005013" cy="82867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4" name="Freeform 7">
            <a:extLst>
              <a:ext uri="{FF2B5EF4-FFF2-40B4-BE49-F238E27FC236}">
                <a16:creationId xmlns:a16="http://schemas.microsoft.com/office/drawing/2014/main" id="{C52D2126-78B5-7442-8123-38BAC0CC5E9B}"/>
              </a:ext>
            </a:extLst>
          </p:cNvPr>
          <p:cNvSpPr>
            <a:spLocks/>
          </p:cNvSpPr>
          <p:nvPr/>
        </p:nvSpPr>
        <p:spPr bwMode="auto">
          <a:xfrm>
            <a:off x="2524125" y="5756275"/>
            <a:ext cx="2003425" cy="82867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2" name="Line 8">
            <a:extLst>
              <a:ext uri="{FF2B5EF4-FFF2-40B4-BE49-F238E27FC236}">
                <a16:creationId xmlns:a16="http://schemas.microsoft.com/office/drawing/2014/main" id="{A68779FC-276D-154D-A9E2-4CB7E97BF215}"/>
              </a:ext>
            </a:extLst>
          </p:cNvPr>
          <p:cNvSpPr>
            <a:spLocks noChangeShapeType="1"/>
          </p:cNvSpPr>
          <p:nvPr/>
        </p:nvSpPr>
        <p:spPr bwMode="auto">
          <a:xfrm flipV="1">
            <a:off x="2135188" y="6453188"/>
            <a:ext cx="6021387" cy="28575"/>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296" name="Freeform 9">
            <a:extLst>
              <a:ext uri="{FF2B5EF4-FFF2-40B4-BE49-F238E27FC236}">
                <a16:creationId xmlns:a16="http://schemas.microsoft.com/office/drawing/2014/main" id="{384B19BC-AD20-C444-84FE-59B70809195F}"/>
              </a:ext>
            </a:extLst>
          </p:cNvPr>
          <p:cNvSpPr>
            <a:spLocks/>
          </p:cNvSpPr>
          <p:nvPr/>
        </p:nvSpPr>
        <p:spPr bwMode="auto">
          <a:xfrm>
            <a:off x="2524125" y="57292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7" name="Freeform 10">
            <a:extLst>
              <a:ext uri="{FF2B5EF4-FFF2-40B4-BE49-F238E27FC236}">
                <a16:creationId xmlns:a16="http://schemas.microsoft.com/office/drawing/2014/main" id="{978C0474-9849-7745-AE46-7D1E919E46CA}"/>
              </a:ext>
            </a:extLst>
          </p:cNvPr>
          <p:cNvSpPr>
            <a:spLocks/>
          </p:cNvSpPr>
          <p:nvPr/>
        </p:nvSpPr>
        <p:spPr bwMode="auto">
          <a:xfrm>
            <a:off x="2524125" y="5611813"/>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5" name="Line 11">
            <a:extLst>
              <a:ext uri="{FF2B5EF4-FFF2-40B4-BE49-F238E27FC236}">
                <a16:creationId xmlns:a16="http://schemas.microsoft.com/office/drawing/2014/main" id="{4FE4516C-43CD-C745-A154-3353C8491988}"/>
              </a:ext>
            </a:extLst>
          </p:cNvPr>
          <p:cNvSpPr>
            <a:spLocks noChangeShapeType="1"/>
          </p:cNvSpPr>
          <p:nvPr/>
        </p:nvSpPr>
        <p:spPr bwMode="auto">
          <a:xfrm>
            <a:off x="2108200" y="6248400"/>
            <a:ext cx="6022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299" name="Freeform 12">
            <a:extLst>
              <a:ext uri="{FF2B5EF4-FFF2-40B4-BE49-F238E27FC236}">
                <a16:creationId xmlns:a16="http://schemas.microsoft.com/office/drawing/2014/main" id="{079F04BF-8B12-854C-B0D9-144560797B90}"/>
              </a:ext>
            </a:extLst>
          </p:cNvPr>
          <p:cNvSpPr>
            <a:spLocks/>
          </p:cNvSpPr>
          <p:nvPr/>
        </p:nvSpPr>
        <p:spPr bwMode="auto">
          <a:xfrm>
            <a:off x="2524125" y="55641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0" name="Freeform 13">
            <a:extLst>
              <a:ext uri="{FF2B5EF4-FFF2-40B4-BE49-F238E27FC236}">
                <a16:creationId xmlns:a16="http://schemas.microsoft.com/office/drawing/2014/main" id="{C07D841E-8EF3-8347-A90B-A6E61388B65B}"/>
              </a:ext>
            </a:extLst>
          </p:cNvPr>
          <p:cNvSpPr>
            <a:spLocks/>
          </p:cNvSpPr>
          <p:nvPr/>
        </p:nvSpPr>
        <p:spPr bwMode="auto">
          <a:xfrm>
            <a:off x="2644775" y="1350963"/>
            <a:ext cx="1868488" cy="4910137"/>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8" name="Line 14">
            <a:extLst>
              <a:ext uri="{FF2B5EF4-FFF2-40B4-BE49-F238E27FC236}">
                <a16:creationId xmlns:a16="http://schemas.microsoft.com/office/drawing/2014/main" id="{FB0D7F32-3723-4E4C-BE58-ADA4FB0D2BF3}"/>
              </a:ext>
            </a:extLst>
          </p:cNvPr>
          <p:cNvSpPr>
            <a:spLocks noChangeShapeType="1"/>
          </p:cNvSpPr>
          <p:nvPr/>
        </p:nvSpPr>
        <p:spPr bwMode="auto">
          <a:xfrm flipV="1">
            <a:off x="2089150" y="6002338"/>
            <a:ext cx="6021388" cy="30162"/>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302" name="Freeform 15">
            <a:extLst>
              <a:ext uri="{FF2B5EF4-FFF2-40B4-BE49-F238E27FC236}">
                <a16:creationId xmlns:a16="http://schemas.microsoft.com/office/drawing/2014/main" id="{B547162F-5FE1-9B48-9FC6-A1F4778E4049}"/>
              </a:ext>
            </a:extLst>
          </p:cNvPr>
          <p:cNvSpPr>
            <a:spLocks/>
          </p:cNvSpPr>
          <p:nvPr/>
        </p:nvSpPr>
        <p:spPr bwMode="auto">
          <a:xfrm>
            <a:off x="2892425" y="3217863"/>
            <a:ext cx="1108075" cy="1138237"/>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3" name="Freeform 16">
            <a:extLst>
              <a:ext uri="{FF2B5EF4-FFF2-40B4-BE49-F238E27FC236}">
                <a16:creationId xmlns:a16="http://schemas.microsoft.com/office/drawing/2014/main" id="{F030D17C-9E16-B14A-961D-2D8C8CA0556D}"/>
              </a:ext>
            </a:extLst>
          </p:cNvPr>
          <p:cNvSpPr>
            <a:spLocks/>
          </p:cNvSpPr>
          <p:nvPr/>
        </p:nvSpPr>
        <p:spPr bwMode="auto">
          <a:xfrm>
            <a:off x="2903538" y="3454400"/>
            <a:ext cx="3838575" cy="1081088"/>
          </a:xfrm>
          <a:custGeom>
            <a:avLst/>
            <a:gdLst>
              <a:gd name="T0" fmla="*/ 0 w 2636"/>
              <a:gd name="T1" fmla="*/ 2147483646 h 663"/>
              <a:gd name="T2" fmla="*/ 2147483646 w 2636"/>
              <a:gd name="T3" fmla="*/ 2147483646 h 663"/>
              <a:gd name="T4" fmla="*/ 2147483646 w 2636"/>
              <a:gd name="T5" fmla="*/ 2147483646 h 663"/>
              <a:gd name="T6" fmla="*/ 2147483646 w 2636"/>
              <a:gd name="T7" fmla="*/ 0 h 663"/>
              <a:gd name="T8" fmla="*/ 0 w 2636"/>
              <a:gd name="T9" fmla="*/ 2147483646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6" h="663">
                <a:moveTo>
                  <a:pt x="0" y="559"/>
                </a:moveTo>
                <a:lnTo>
                  <a:pt x="2635" y="662"/>
                </a:lnTo>
                <a:lnTo>
                  <a:pt x="2635" y="54"/>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1" name="Rectangle 17">
            <a:extLst>
              <a:ext uri="{FF2B5EF4-FFF2-40B4-BE49-F238E27FC236}">
                <a16:creationId xmlns:a16="http://schemas.microsoft.com/office/drawing/2014/main" id="{52B423DF-E678-B44D-9BA6-B4C736BD12B6}"/>
              </a:ext>
            </a:extLst>
          </p:cNvPr>
          <p:cNvSpPr>
            <a:spLocks noChangeArrowheads="1"/>
          </p:cNvSpPr>
          <p:nvPr/>
        </p:nvSpPr>
        <p:spPr bwMode="auto">
          <a:xfrm>
            <a:off x="247650" y="4510088"/>
            <a:ext cx="146367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Objective</a:t>
            </a:r>
          </a:p>
        </p:txBody>
      </p:sp>
      <p:sp>
        <p:nvSpPr>
          <p:cNvPr id="6162" name="Rectangle 18">
            <a:extLst>
              <a:ext uri="{FF2B5EF4-FFF2-40B4-BE49-F238E27FC236}">
                <a16:creationId xmlns:a16="http://schemas.microsoft.com/office/drawing/2014/main" id="{F619C689-56FC-E742-8E2B-561BF4DBB8DB}"/>
              </a:ext>
            </a:extLst>
          </p:cNvPr>
          <p:cNvSpPr>
            <a:spLocks noChangeArrowheads="1"/>
          </p:cNvSpPr>
          <p:nvPr/>
        </p:nvSpPr>
        <p:spPr bwMode="auto">
          <a:xfrm>
            <a:off x="4267200" y="246063"/>
            <a:ext cx="155892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Arc Lamp</a:t>
            </a:r>
          </a:p>
        </p:txBody>
      </p:sp>
      <p:sp>
        <p:nvSpPr>
          <p:cNvPr id="6163" name="Rectangle 19">
            <a:extLst>
              <a:ext uri="{FF2B5EF4-FFF2-40B4-BE49-F238E27FC236}">
                <a16:creationId xmlns:a16="http://schemas.microsoft.com/office/drawing/2014/main" id="{CADC126C-F820-1F47-B59C-538F51352EC9}"/>
              </a:ext>
            </a:extLst>
          </p:cNvPr>
          <p:cNvSpPr>
            <a:spLocks noChangeArrowheads="1"/>
          </p:cNvSpPr>
          <p:nvPr/>
        </p:nvSpPr>
        <p:spPr bwMode="auto">
          <a:xfrm>
            <a:off x="6532563" y="5222875"/>
            <a:ext cx="220027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Emission Filter</a:t>
            </a:r>
          </a:p>
        </p:txBody>
      </p:sp>
      <p:sp>
        <p:nvSpPr>
          <p:cNvPr id="6164" name="Line 20">
            <a:extLst>
              <a:ext uri="{FF2B5EF4-FFF2-40B4-BE49-F238E27FC236}">
                <a16:creationId xmlns:a16="http://schemas.microsoft.com/office/drawing/2014/main" id="{B89FE0D4-EA52-E443-A22C-BE2FBC7D28AD}"/>
              </a:ext>
            </a:extLst>
          </p:cNvPr>
          <p:cNvSpPr>
            <a:spLocks noChangeShapeType="1"/>
          </p:cNvSpPr>
          <p:nvPr/>
        </p:nvSpPr>
        <p:spPr bwMode="auto">
          <a:xfrm flipV="1">
            <a:off x="4211638" y="1716088"/>
            <a:ext cx="817562" cy="177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165" name="Line 21">
            <a:extLst>
              <a:ext uri="{FF2B5EF4-FFF2-40B4-BE49-F238E27FC236}">
                <a16:creationId xmlns:a16="http://schemas.microsoft.com/office/drawing/2014/main" id="{A6DA9FBE-F49D-1B42-ACC0-0B2DFDB92734}"/>
              </a:ext>
            </a:extLst>
          </p:cNvPr>
          <p:cNvSpPr>
            <a:spLocks noChangeShapeType="1"/>
          </p:cNvSpPr>
          <p:nvPr/>
        </p:nvSpPr>
        <p:spPr bwMode="auto">
          <a:xfrm flipH="1" flipV="1">
            <a:off x="6973888" y="4721225"/>
            <a:ext cx="671512" cy="5810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309" name="Freeform 22">
            <a:extLst>
              <a:ext uri="{FF2B5EF4-FFF2-40B4-BE49-F238E27FC236}">
                <a16:creationId xmlns:a16="http://schemas.microsoft.com/office/drawing/2014/main" id="{FB3A22E0-DCFC-9B4C-8B8C-99B61C0592B4}"/>
              </a:ext>
            </a:extLst>
          </p:cNvPr>
          <p:cNvSpPr>
            <a:spLocks/>
          </p:cNvSpPr>
          <p:nvPr/>
        </p:nvSpPr>
        <p:spPr bwMode="auto">
          <a:xfrm>
            <a:off x="3275013" y="787400"/>
            <a:ext cx="730250" cy="569913"/>
          </a:xfrm>
          <a:custGeom>
            <a:avLst/>
            <a:gdLst>
              <a:gd name="T0" fmla="*/ 0 w 501"/>
              <a:gd name="T1" fmla="*/ 2147483646 h 349"/>
              <a:gd name="T2" fmla="*/ 0 w 501"/>
              <a:gd name="T3" fmla="*/ 2147483646 h 349"/>
              <a:gd name="T4" fmla="*/ 2147483646 w 501"/>
              <a:gd name="T5" fmla="*/ 2147483646 h 349"/>
              <a:gd name="T6" fmla="*/ 2147483646 w 501"/>
              <a:gd name="T7" fmla="*/ 2147483646 h 349"/>
              <a:gd name="T8" fmla="*/ 2147483646 w 501"/>
              <a:gd name="T9" fmla="*/ 2147483646 h 349"/>
              <a:gd name="T10" fmla="*/ 2147483646 w 501"/>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7" name="Rectangle 23">
            <a:extLst>
              <a:ext uri="{FF2B5EF4-FFF2-40B4-BE49-F238E27FC236}">
                <a16:creationId xmlns:a16="http://schemas.microsoft.com/office/drawing/2014/main" id="{F0A6BB59-7807-474A-9352-38D3B640A1F1}"/>
              </a:ext>
            </a:extLst>
          </p:cNvPr>
          <p:cNvSpPr>
            <a:spLocks noChangeArrowheads="1"/>
          </p:cNvSpPr>
          <p:nvPr/>
        </p:nvSpPr>
        <p:spPr bwMode="auto">
          <a:xfrm>
            <a:off x="3275013" y="303213"/>
            <a:ext cx="719137" cy="582612"/>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68" name="AutoShape 24">
            <a:extLst>
              <a:ext uri="{FF2B5EF4-FFF2-40B4-BE49-F238E27FC236}">
                <a16:creationId xmlns:a16="http://schemas.microsoft.com/office/drawing/2014/main" id="{95B01928-9B69-3043-A4C9-BE0C1C008047}"/>
              </a:ext>
            </a:extLst>
          </p:cNvPr>
          <p:cNvSpPr>
            <a:spLocks noChangeArrowheads="1"/>
          </p:cNvSpPr>
          <p:nvPr/>
        </p:nvSpPr>
        <p:spPr bwMode="auto">
          <a:xfrm>
            <a:off x="2709863" y="4914900"/>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69" name="Line 25">
            <a:extLst>
              <a:ext uri="{FF2B5EF4-FFF2-40B4-BE49-F238E27FC236}">
                <a16:creationId xmlns:a16="http://schemas.microsoft.com/office/drawing/2014/main" id="{CC1C9DAF-DD7E-AD4F-AA4D-D4B8DF8DE8B3}"/>
              </a:ext>
            </a:extLst>
          </p:cNvPr>
          <p:cNvSpPr>
            <a:spLocks noChangeShapeType="1"/>
          </p:cNvSpPr>
          <p:nvPr/>
        </p:nvSpPr>
        <p:spPr bwMode="auto">
          <a:xfrm>
            <a:off x="1855788" y="4975225"/>
            <a:ext cx="6953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313" name="Freeform 26">
            <a:extLst>
              <a:ext uri="{FF2B5EF4-FFF2-40B4-BE49-F238E27FC236}">
                <a16:creationId xmlns:a16="http://schemas.microsoft.com/office/drawing/2014/main" id="{621F57BE-C7F3-E94B-9F7E-3F10E3D82B6E}"/>
              </a:ext>
            </a:extLst>
          </p:cNvPr>
          <p:cNvSpPr>
            <a:spLocks/>
          </p:cNvSpPr>
          <p:nvPr/>
        </p:nvSpPr>
        <p:spPr bwMode="auto">
          <a:xfrm>
            <a:off x="3001963" y="911225"/>
            <a:ext cx="3738562" cy="5337175"/>
          </a:xfrm>
          <a:custGeom>
            <a:avLst/>
            <a:gdLst>
              <a:gd name="T0" fmla="*/ 2147483646 w 2567"/>
              <a:gd name="T1" fmla="*/ 0 h 3272"/>
              <a:gd name="T2" fmla="*/ 2147483646 w 2567"/>
              <a:gd name="T3" fmla="*/ 2147483646 h 3272"/>
              <a:gd name="T4" fmla="*/ 0 w 2567"/>
              <a:gd name="T5" fmla="*/ 2147483646 h 3272"/>
              <a:gd name="T6" fmla="*/ 2147483646 w 2567"/>
              <a:gd name="T7" fmla="*/ 2147483646 h 3272"/>
              <a:gd name="T8" fmla="*/ 2147483646 w 2567"/>
              <a:gd name="T9" fmla="*/ 2147483646 h 3272"/>
              <a:gd name="T10" fmla="*/ 2147483646 w 2567"/>
              <a:gd name="T11" fmla="*/ 2147483646 h 3272"/>
              <a:gd name="T12" fmla="*/ 2147483646 w 2567"/>
              <a:gd name="T13" fmla="*/ 2147483646 h 32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272">
                <a:moveTo>
                  <a:pt x="598" y="0"/>
                </a:moveTo>
                <a:lnTo>
                  <a:pt x="609" y="104"/>
                </a:lnTo>
                <a:lnTo>
                  <a:pt x="0" y="2513"/>
                </a:lnTo>
                <a:lnTo>
                  <a:pt x="418" y="3271"/>
                </a:lnTo>
                <a:lnTo>
                  <a:pt x="756" y="2492"/>
                </a:lnTo>
                <a:lnTo>
                  <a:pt x="542" y="1661"/>
                </a:lnTo>
                <a:lnTo>
                  <a:pt x="2566" y="190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4" name="Freeform 27">
            <a:extLst>
              <a:ext uri="{FF2B5EF4-FFF2-40B4-BE49-F238E27FC236}">
                <a16:creationId xmlns:a16="http://schemas.microsoft.com/office/drawing/2014/main" id="{BF70E26A-016D-0547-8EB0-2F4A1A525F9F}"/>
              </a:ext>
            </a:extLst>
          </p:cNvPr>
          <p:cNvSpPr>
            <a:spLocks/>
          </p:cNvSpPr>
          <p:nvPr/>
        </p:nvSpPr>
        <p:spPr bwMode="auto">
          <a:xfrm>
            <a:off x="3509963" y="3506788"/>
            <a:ext cx="3227387" cy="250666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2" name="Line 28">
            <a:extLst>
              <a:ext uri="{FF2B5EF4-FFF2-40B4-BE49-F238E27FC236}">
                <a16:creationId xmlns:a16="http://schemas.microsoft.com/office/drawing/2014/main" id="{E6DB45FE-EF54-B441-8AC4-F5566DF1CD41}"/>
              </a:ext>
            </a:extLst>
          </p:cNvPr>
          <p:cNvSpPr>
            <a:spLocks noChangeShapeType="1"/>
          </p:cNvSpPr>
          <p:nvPr/>
        </p:nvSpPr>
        <p:spPr bwMode="auto">
          <a:xfrm>
            <a:off x="3622675" y="6223000"/>
            <a:ext cx="107950" cy="2460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316" name="Freeform 29">
            <a:extLst>
              <a:ext uri="{FF2B5EF4-FFF2-40B4-BE49-F238E27FC236}">
                <a16:creationId xmlns:a16="http://schemas.microsoft.com/office/drawing/2014/main" id="{7083B993-55EF-C945-ADED-67A346B2A5DB}"/>
              </a:ext>
            </a:extLst>
          </p:cNvPr>
          <p:cNvSpPr>
            <a:spLocks/>
          </p:cNvSpPr>
          <p:nvPr/>
        </p:nvSpPr>
        <p:spPr bwMode="auto">
          <a:xfrm>
            <a:off x="3625850" y="3778250"/>
            <a:ext cx="3128963" cy="269081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4" name="Rectangle 30">
            <a:extLst>
              <a:ext uri="{FF2B5EF4-FFF2-40B4-BE49-F238E27FC236}">
                <a16:creationId xmlns:a16="http://schemas.microsoft.com/office/drawing/2014/main" id="{444CBC82-62EE-F943-AB28-DAE3D104E5F1}"/>
              </a:ext>
            </a:extLst>
          </p:cNvPr>
          <p:cNvSpPr>
            <a:spLocks noChangeArrowheads="1"/>
          </p:cNvSpPr>
          <p:nvPr/>
        </p:nvSpPr>
        <p:spPr bwMode="auto">
          <a:xfrm>
            <a:off x="4340225" y="1216025"/>
            <a:ext cx="3084513"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Diaphragm</a:t>
            </a:r>
          </a:p>
        </p:txBody>
      </p:sp>
      <p:sp>
        <p:nvSpPr>
          <p:cNvPr id="6175" name="Rectangle 31">
            <a:extLst>
              <a:ext uri="{FF2B5EF4-FFF2-40B4-BE49-F238E27FC236}">
                <a16:creationId xmlns:a16="http://schemas.microsoft.com/office/drawing/2014/main" id="{68483428-92DF-824E-92B1-835635477AB1}"/>
              </a:ext>
            </a:extLst>
          </p:cNvPr>
          <p:cNvSpPr>
            <a:spLocks noChangeArrowheads="1"/>
          </p:cNvSpPr>
          <p:nvPr/>
        </p:nvSpPr>
        <p:spPr bwMode="auto">
          <a:xfrm>
            <a:off x="2295525" y="1790700"/>
            <a:ext cx="1214438"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76" name="Rectangle 32">
            <a:extLst>
              <a:ext uri="{FF2B5EF4-FFF2-40B4-BE49-F238E27FC236}">
                <a16:creationId xmlns:a16="http://schemas.microsoft.com/office/drawing/2014/main" id="{33CA10BA-868B-2449-9376-95D549C34A19}"/>
              </a:ext>
            </a:extLst>
          </p:cNvPr>
          <p:cNvSpPr>
            <a:spLocks noChangeArrowheads="1"/>
          </p:cNvSpPr>
          <p:nvPr/>
        </p:nvSpPr>
        <p:spPr bwMode="auto">
          <a:xfrm>
            <a:off x="3770313" y="1789113"/>
            <a:ext cx="1216025"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77" name="Rectangle 33">
            <a:extLst>
              <a:ext uri="{FF2B5EF4-FFF2-40B4-BE49-F238E27FC236}">
                <a16:creationId xmlns:a16="http://schemas.microsoft.com/office/drawing/2014/main" id="{C168D72C-4FC8-1B42-B487-1840CF803B42}"/>
              </a:ext>
            </a:extLst>
          </p:cNvPr>
          <p:cNvSpPr>
            <a:spLocks noChangeArrowheads="1"/>
          </p:cNvSpPr>
          <p:nvPr/>
        </p:nvSpPr>
        <p:spPr bwMode="auto">
          <a:xfrm>
            <a:off x="7550150" y="2643188"/>
            <a:ext cx="109378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Ocular</a:t>
            </a:r>
          </a:p>
        </p:txBody>
      </p:sp>
      <p:sp>
        <p:nvSpPr>
          <p:cNvPr id="6178" name="Rectangle 34">
            <a:extLst>
              <a:ext uri="{FF2B5EF4-FFF2-40B4-BE49-F238E27FC236}">
                <a16:creationId xmlns:a16="http://schemas.microsoft.com/office/drawing/2014/main" id="{6F56765C-6320-9F40-ABB2-7D60FEF3D333}"/>
              </a:ext>
            </a:extLst>
          </p:cNvPr>
          <p:cNvSpPr>
            <a:spLocks noChangeArrowheads="1"/>
          </p:cNvSpPr>
          <p:nvPr/>
        </p:nvSpPr>
        <p:spPr bwMode="auto">
          <a:xfrm>
            <a:off x="2233613" y="2028825"/>
            <a:ext cx="2770187" cy="79375"/>
          </a:xfrm>
          <a:prstGeom prst="rect">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79" name="Rectangle 35">
            <a:extLst>
              <a:ext uri="{FF2B5EF4-FFF2-40B4-BE49-F238E27FC236}">
                <a16:creationId xmlns:a16="http://schemas.microsoft.com/office/drawing/2014/main" id="{3D6B6129-B80C-BB48-8C35-AC7A4F21A16F}"/>
              </a:ext>
            </a:extLst>
          </p:cNvPr>
          <p:cNvSpPr>
            <a:spLocks noChangeArrowheads="1"/>
          </p:cNvSpPr>
          <p:nvPr/>
        </p:nvSpPr>
        <p:spPr bwMode="auto">
          <a:xfrm>
            <a:off x="5586413" y="1633538"/>
            <a:ext cx="2319337"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Filter</a:t>
            </a:r>
          </a:p>
        </p:txBody>
      </p:sp>
      <p:sp>
        <p:nvSpPr>
          <p:cNvPr id="6180" name="Line 36">
            <a:extLst>
              <a:ext uri="{FF2B5EF4-FFF2-40B4-BE49-F238E27FC236}">
                <a16:creationId xmlns:a16="http://schemas.microsoft.com/office/drawing/2014/main" id="{1F5F5088-A74A-9A45-9299-11169C410211}"/>
              </a:ext>
            </a:extLst>
          </p:cNvPr>
          <p:cNvSpPr>
            <a:spLocks noChangeShapeType="1"/>
          </p:cNvSpPr>
          <p:nvPr/>
        </p:nvSpPr>
        <p:spPr bwMode="auto">
          <a:xfrm flipV="1">
            <a:off x="5129213" y="2032000"/>
            <a:ext cx="581025" cy="69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181" name="AutoShape 37">
            <a:extLst>
              <a:ext uri="{FF2B5EF4-FFF2-40B4-BE49-F238E27FC236}">
                <a16:creationId xmlns:a16="http://schemas.microsoft.com/office/drawing/2014/main" id="{9D794C9F-F7D3-5142-8608-FCF748178EC5}"/>
              </a:ext>
            </a:extLst>
          </p:cNvPr>
          <p:cNvSpPr>
            <a:spLocks noChangeArrowheads="1"/>
          </p:cNvSpPr>
          <p:nvPr/>
        </p:nvSpPr>
        <p:spPr bwMode="auto">
          <a:xfrm>
            <a:off x="6746875" y="3149600"/>
            <a:ext cx="163513" cy="17970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82" name="Rectangle 38">
            <a:extLst>
              <a:ext uri="{FF2B5EF4-FFF2-40B4-BE49-F238E27FC236}">
                <a16:creationId xmlns:a16="http://schemas.microsoft.com/office/drawing/2014/main" id="{8D801B89-3D47-E549-AF17-51D10424A1EA}"/>
              </a:ext>
            </a:extLst>
          </p:cNvPr>
          <p:cNvSpPr>
            <a:spLocks noChangeArrowheads="1"/>
          </p:cNvSpPr>
          <p:nvPr/>
        </p:nvSpPr>
        <p:spPr bwMode="auto">
          <a:xfrm>
            <a:off x="6997700" y="3416300"/>
            <a:ext cx="1131888" cy="122555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83" name="Rectangle 39">
            <a:extLst>
              <a:ext uri="{FF2B5EF4-FFF2-40B4-BE49-F238E27FC236}">
                <a16:creationId xmlns:a16="http://schemas.microsoft.com/office/drawing/2014/main" id="{CC6934D5-202B-2E48-9FE7-BC9ECA13A4D4}"/>
              </a:ext>
            </a:extLst>
          </p:cNvPr>
          <p:cNvSpPr>
            <a:spLocks noChangeArrowheads="1"/>
          </p:cNvSpPr>
          <p:nvPr/>
        </p:nvSpPr>
        <p:spPr bwMode="auto">
          <a:xfrm>
            <a:off x="7912100" y="3168650"/>
            <a:ext cx="330200" cy="168275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2327" name="Freeform 40">
            <a:extLst>
              <a:ext uri="{FF2B5EF4-FFF2-40B4-BE49-F238E27FC236}">
                <a16:creationId xmlns:a16="http://schemas.microsoft.com/office/drawing/2014/main" id="{680464F3-5C98-2042-ACFB-33A072549AED}"/>
              </a:ext>
            </a:extLst>
          </p:cNvPr>
          <p:cNvSpPr>
            <a:spLocks/>
          </p:cNvSpPr>
          <p:nvPr/>
        </p:nvSpPr>
        <p:spPr bwMode="auto">
          <a:xfrm>
            <a:off x="3976688" y="5075238"/>
            <a:ext cx="92075" cy="136525"/>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8" name="Freeform 41">
            <a:extLst>
              <a:ext uri="{FF2B5EF4-FFF2-40B4-BE49-F238E27FC236}">
                <a16:creationId xmlns:a16="http://schemas.microsoft.com/office/drawing/2014/main" id="{FF46CE0F-DD13-9C40-8F4B-304F09170FD0}"/>
              </a:ext>
            </a:extLst>
          </p:cNvPr>
          <p:cNvSpPr>
            <a:spLocks/>
          </p:cNvSpPr>
          <p:nvPr/>
        </p:nvSpPr>
        <p:spPr bwMode="auto">
          <a:xfrm>
            <a:off x="3787775" y="3633788"/>
            <a:ext cx="93663" cy="1365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9" name="Freeform 42">
            <a:extLst>
              <a:ext uri="{FF2B5EF4-FFF2-40B4-BE49-F238E27FC236}">
                <a16:creationId xmlns:a16="http://schemas.microsoft.com/office/drawing/2014/main" id="{3139CD79-71D7-FE46-A93E-41549077C75E}"/>
              </a:ext>
            </a:extLst>
          </p:cNvPr>
          <p:cNvSpPr>
            <a:spLocks/>
          </p:cNvSpPr>
          <p:nvPr/>
        </p:nvSpPr>
        <p:spPr bwMode="auto">
          <a:xfrm>
            <a:off x="3019425" y="4754563"/>
            <a:ext cx="93663" cy="138112"/>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advTm="1319"/>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71E4FD2-4B80-9F41-9F91-849A88A32159}"/>
              </a:ext>
            </a:extLst>
          </p:cNvPr>
          <p:cNvSpPr>
            <a:spLocks noGrp="1" noChangeArrowheads="1"/>
          </p:cNvSpPr>
          <p:nvPr>
            <p:ph type="title"/>
          </p:nvPr>
        </p:nvSpPr>
        <p:spPr>
          <a:xfrm>
            <a:off x="796925" y="150813"/>
            <a:ext cx="7772400" cy="744537"/>
          </a:xfrm>
        </p:spPr>
        <p:txBody>
          <a:bodyPr/>
          <a:lstStyle/>
          <a:p>
            <a:pPr>
              <a:defRPr/>
            </a:pPr>
            <a:r>
              <a:rPr lang="en-US" altLang="en-US"/>
              <a:t>Issues for good confocal imaging</a:t>
            </a:r>
          </a:p>
        </p:txBody>
      </p:sp>
      <p:sp>
        <p:nvSpPr>
          <p:cNvPr id="57347" name="Rectangle 4">
            <a:extLst>
              <a:ext uri="{FF2B5EF4-FFF2-40B4-BE49-F238E27FC236}">
                <a16:creationId xmlns:a16="http://schemas.microsoft.com/office/drawing/2014/main" id="{9B7180C5-F693-464A-9255-05362F527D8E}"/>
              </a:ext>
            </a:extLst>
          </p:cNvPr>
          <p:cNvSpPr>
            <a:spLocks noGrp="1" noChangeArrowheads="1"/>
          </p:cNvSpPr>
          <p:nvPr>
            <p:ph type="body" sz="half" idx="2"/>
          </p:nvPr>
        </p:nvSpPr>
        <p:spPr>
          <a:xfrm>
            <a:off x="260350" y="1146175"/>
            <a:ext cx="8716963" cy="4492625"/>
          </a:xfrm>
        </p:spPr>
        <p:txBody>
          <a:bodyPr/>
          <a:lstStyle/>
          <a:p>
            <a:pPr>
              <a:lnSpc>
                <a:spcPct val="90000"/>
              </a:lnSpc>
              <a:defRPr/>
            </a:pPr>
            <a:r>
              <a:rPr lang="en-US" altLang="en-US" sz="2400" b="1">
                <a:solidFill>
                  <a:schemeClr val="hlink"/>
                </a:solidFill>
              </a:rPr>
              <a:t>Axial Resolution</a:t>
            </a:r>
            <a:endParaRPr lang="en-US" altLang="en-US" sz="2400"/>
          </a:p>
          <a:p>
            <a:pPr lvl="1">
              <a:lnSpc>
                <a:spcPct val="90000"/>
              </a:lnSpc>
              <a:defRPr/>
            </a:pPr>
            <a:r>
              <a:rPr lang="en-US" altLang="en-US" sz="2000"/>
              <a:t>Must determine the FWHM (full width half maximum) intensity values of a vertical section of beads</a:t>
            </a:r>
          </a:p>
          <a:p>
            <a:pPr>
              <a:lnSpc>
                <a:spcPct val="90000"/>
              </a:lnSpc>
              <a:defRPr/>
            </a:pPr>
            <a:r>
              <a:rPr lang="en-US" altLang="en-US" sz="2400" b="1">
                <a:solidFill>
                  <a:schemeClr val="hlink"/>
                </a:solidFill>
              </a:rPr>
              <a:t>Field Flatness</a:t>
            </a:r>
            <a:endParaRPr lang="en-US" altLang="en-US" sz="2400"/>
          </a:p>
          <a:p>
            <a:pPr lvl="1">
              <a:lnSpc>
                <a:spcPct val="90000"/>
              </a:lnSpc>
              <a:defRPr/>
            </a:pPr>
            <a:r>
              <a:rPr lang="en-US" altLang="en-US" sz="2000"/>
              <a:t>Must be able to collect a flat field image over a specimen - or z-axis information will be inaccurate</a:t>
            </a:r>
          </a:p>
          <a:p>
            <a:pPr>
              <a:lnSpc>
                <a:spcPct val="90000"/>
              </a:lnSpc>
              <a:defRPr/>
            </a:pPr>
            <a:r>
              <a:rPr lang="en-US" altLang="en-US" sz="2400" b="1">
                <a:solidFill>
                  <a:schemeClr val="hlink"/>
                </a:solidFill>
              </a:rPr>
              <a:t>Chromatic Aberration</a:t>
            </a:r>
            <a:endParaRPr lang="en-US" altLang="en-US" sz="2400"/>
          </a:p>
          <a:p>
            <a:pPr lvl="1">
              <a:lnSpc>
                <a:spcPct val="90000"/>
              </a:lnSpc>
              <a:defRPr/>
            </a:pPr>
            <a:r>
              <a:rPr lang="en-US" altLang="en-US" sz="2000"/>
              <a:t>must test across an entire field that emission is constant and not collecting radial or tangential artifacts due to chromatic aberration in objectives </a:t>
            </a:r>
          </a:p>
          <a:p>
            <a:pPr>
              <a:lnSpc>
                <a:spcPct val="90000"/>
              </a:lnSpc>
              <a:defRPr/>
            </a:pPr>
            <a:r>
              <a:rPr lang="en-US" altLang="en-US" sz="2400" b="1">
                <a:solidFill>
                  <a:schemeClr val="hlink"/>
                </a:solidFill>
              </a:rPr>
              <a:t>Z-drive precision and accuracy</a:t>
            </a:r>
            <a:endParaRPr lang="en-US" altLang="en-US" sz="2400"/>
          </a:p>
          <a:p>
            <a:pPr lvl="1">
              <a:lnSpc>
                <a:spcPct val="90000"/>
              </a:lnSpc>
              <a:defRPr/>
            </a:pPr>
            <a:r>
              <a:rPr lang="en-US" altLang="en-US" sz="2000"/>
              <a:t>must be able to reproducibility measure distance through a specimen - tenths of microns will make a big difference over 50 microns</a:t>
            </a:r>
          </a:p>
        </p:txBody>
      </p:sp>
      <p:sp>
        <p:nvSpPr>
          <p:cNvPr id="57348" name="Line 5">
            <a:extLst>
              <a:ext uri="{FF2B5EF4-FFF2-40B4-BE49-F238E27FC236}">
                <a16:creationId xmlns:a16="http://schemas.microsoft.com/office/drawing/2014/main" id="{503EEEF4-7774-8C4C-90DA-67715C0BEDF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a:extLst>
              <a:ext uri="{FF2B5EF4-FFF2-40B4-BE49-F238E27FC236}">
                <a16:creationId xmlns:a16="http://schemas.microsoft.com/office/drawing/2014/main" id="{41C596E5-FC5B-F24C-A0ED-015F1CB5E17A}"/>
              </a:ext>
            </a:extLst>
          </p:cNvPr>
          <p:cNvSpPr>
            <a:spLocks noGrp="1" noChangeArrowheads="1"/>
          </p:cNvSpPr>
          <p:nvPr>
            <p:ph type="title"/>
          </p:nvPr>
        </p:nvSpPr>
        <p:spPr>
          <a:xfrm>
            <a:off x="666750" y="0"/>
            <a:ext cx="7772400" cy="1143000"/>
          </a:xfrm>
        </p:spPr>
        <p:txBody>
          <a:bodyPr/>
          <a:lstStyle/>
          <a:p>
            <a:pPr>
              <a:defRPr/>
            </a:pPr>
            <a:r>
              <a:rPr lang="en-US" altLang="en-US" sz="2400"/>
              <a:t>SUMMARY SLIDE</a:t>
            </a:r>
          </a:p>
        </p:txBody>
      </p:sp>
      <p:sp>
        <p:nvSpPr>
          <p:cNvPr id="58371" name="Rectangle 1027">
            <a:extLst>
              <a:ext uri="{FF2B5EF4-FFF2-40B4-BE49-F238E27FC236}">
                <a16:creationId xmlns:a16="http://schemas.microsoft.com/office/drawing/2014/main" id="{57FCFAC2-DBCE-7D47-A55A-99CECF220D0D}"/>
              </a:ext>
            </a:extLst>
          </p:cNvPr>
          <p:cNvSpPr>
            <a:spLocks noGrp="1" noChangeArrowheads="1"/>
          </p:cNvSpPr>
          <p:nvPr>
            <p:ph type="body" idx="1"/>
          </p:nvPr>
        </p:nvSpPr>
        <p:spPr>
          <a:xfrm>
            <a:off x="1200150" y="1435100"/>
            <a:ext cx="6778625" cy="4114800"/>
          </a:xfrm>
        </p:spPr>
        <p:txBody>
          <a:bodyPr/>
          <a:lstStyle/>
          <a:p>
            <a:pPr>
              <a:defRPr/>
            </a:pPr>
            <a:r>
              <a:rPr lang="en-US" altLang="en-US"/>
              <a:t>Components of a confocal system</a:t>
            </a:r>
          </a:p>
          <a:p>
            <a:pPr>
              <a:defRPr/>
            </a:pPr>
            <a:r>
              <a:rPr lang="en-US" altLang="en-US"/>
              <a:t>Optical pathways</a:t>
            </a:r>
          </a:p>
          <a:p>
            <a:pPr>
              <a:defRPr/>
            </a:pPr>
            <a:r>
              <a:rPr lang="en-US" altLang="en-US"/>
              <a:t>Optical resolution</a:t>
            </a:r>
          </a:p>
          <a:p>
            <a:pPr>
              <a:defRPr/>
            </a:pPr>
            <a:r>
              <a:rPr lang="en-US" altLang="en-US"/>
              <a:t>Sampling rate (Nyquist Theorem)</a:t>
            </a:r>
          </a:p>
          <a:p>
            <a:pPr>
              <a:defRPr/>
            </a:pPr>
            <a:r>
              <a:rPr lang="en-US" altLang="en-US"/>
              <a:t>Reflection imaging</a:t>
            </a:r>
          </a:p>
          <a:p>
            <a:pPr>
              <a:defRPr/>
            </a:pPr>
            <a:r>
              <a:rPr lang="en-US" altLang="en-US"/>
              <a:t>Current imaging systems</a:t>
            </a:r>
          </a:p>
          <a:p>
            <a:pPr>
              <a:defRPr/>
            </a:pPr>
            <a:endParaRPr lang="en-US" altLang="en-US"/>
          </a:p>
          <a:p>
            <a:pPr>
              <a:defRPr/>
            </a:pPr>
            <a:endParaRPr lang="en-US" altLang="en-US"/>
          </a:p>
        </p:txBody>
      </p:sp>
      <p:pic>
        <p:nvPicPr>
          <p:cNvPr id="116739" name="Picture 1028" descr="pucl new">
            <a:extLst>
              <a:ext uri="{FF2B5EF4-FFF2-40B4-BE49-F238E27FC236}">
                <a16:creationId xmlns:a16="http://schemas.microsoft.com/office/drawing/2014/main" id="{24D7D781-8C79-CB4F-BD36-CBC41C45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113" y="5187950"/>
            <a:ext cx="245745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Line 1029">
            <a:extLst>
              <a:ext uri="{FF2B5EF4-FFF2-40B4-BE49-F238E27FC236}">
                <a16:creationId xmlns:a16="http://schemas.microsoft.com/office/drawing/2014/main" id="{513ED313-D2EE-8D49-9606-E6CFF8ED9A98}"/>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E7AC1C5-6EA7-2048-9482-3B75370212A8}"/>
              </a:ext>
            </a:extLst>
          </p:cNvPr>
          <p:cNvSpPr>
            <a:spLocks noGrp="1" noChangeArrowheads="1"/>
          </p:cNvSpPr>
          <p:nvPr>
            <p:ph type="title"/>
          </p:nvPr>
        </p:nvSpPr>
        <p:spPr>
          <a:xfrm>
            <a:off x="674688" y="-188913"/>
            <a:ext cx="7772400" cy="1143001"/>
          </a:xfrm>
        </p:spPr>
        <p:txBody>
          <a:bodyPr/>
          <a:lstStyle/>
          <a:p>
            <a:pPr>
              <a:defRPr/>
            </a:pPr>
            <a:r>
              <a:rPr lang="en-US" altLang="en-US"/>
              <a:t>Confocal microscopy</a:t>
            </a:r>
          </a:p>
        </p:txBody>
      </p:sp>
      <p:pic>
        <p:nvPicPr>
          <p:cNvPr id="7171" name="Picture 3">
            <a:extLst>
              <a:ext uri="{FF2B5EF4-FFF2-40B4-BE49-F238E27FC236}">
                <a16:creationId xmlns:a16="http://schemas.microsoft.com/office/drawing/2014/main" id="{444D5586-A51A-6043-96CD-0008263F4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77724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72" name="Line 4">
            <a:extLst>
              <a:ext uri="{FF2B5EF4-FFF2-40B4-BE49-F238E27FC236}">
                <a16:creationId xmlns:a16="http://schemas.microsoft.com/office/drawing/2014/main" id="{F3C3EB15-8BD6-E04B-9715-9C194B8E717B}"/>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4340" name="TextBox 1">
            <a:extLst>
              <a:ext uri="{FF2B5EF4-FFF2-40B4-BE49-F238E27FC236}">
                <a16:creationId xmlns:a16="http://schemas.microsoft.com/office/drawing/2014/main" id="{F9805C41-03E2-CF47-9D58-C8B1CBC4421F}"/>
              </a:ext>
            </a:extLst>
          </p:cNvPr>
          <p:cNvSpPr txBox="1">
            <a:spLocks noChangeArrowheads="1"/>
          </p:cNvSpPr>
          <p:nvPr/>
        </p:nvSpPr>
        <p:spPr bwMode="auto">
          <a:xfrm>
            <a:off x="6648450" y="6122988"/>
            <a:ext cx="19224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500"/>
              <a:t>Figure from </a:t>
            </a:r>
            <a:r>
              <a:rPr lang="en-US" altLang="en-US" sz="500">
                <a:solidFill>
                  <a:srgbClr val="0000FF"/>
                </a:solidFill>
                <a:latin typeface="Verdana" panose="020B0604030504040204" pitchFamily="34" charset="0"/>
              </a:rPr>
              <a:t>D. Andrews, I. S. Harper and J. R. Swedlow</a:t>
            </a:r>
          </a:p>
          <a:p>
            <a:pPr algn="ctr">
              <a:spcBef>
                <a:spcPct val="0"/>
              </a:spcBef>
              <a:buSzTx/>
              <a:buFontTx/>
              <a:buNone/>
            </a:pPr>
            <a:r>
              <a:rPr lang="en-US" altLang="en-US" sz="50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Freeform 2">
            <a:extLst>
              <a:ext uri="{FF2B5EF4-FFF2-40B4-BE49-F238E27FC236}">
                <a16:creationId xmlns:a16="http://schemas.microsoft.com/office/drawing/2014/main" id="{34D3DAAD-37CB-444F-8614-58B89EA2A7CB}"/>
              </a:ext>
            </a:extLst>
          </p:cNvPr>
          <p:cNvSpPr>
            <a:spLocks/>
          </p:cNvSpPr>
          <p:nvPr/>
        </p:nvSpPr>
        <p:spPr bwMode="auto">
          <a:xfrm>
            <a:off x="2505075" y="5657850"/>
            <a:ext cx="2039938" cy="954088"/>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 name="Rectangle 3">
            <a:extLst>
              <a:ext uri="{FF2B5EF4-FFF2-40B4-BE49-F238E27FC236}">
                <a16:creationId xmlns:a16="http://schemas.microsoft.com/office/drawing/2014/main" id="{BA46A2F4-ABB5-AE49-B5F2-1E41BDFB603B}"/>
              </a:ext>
            </a:extLst>
          </p:cNvPr>
          <p:cNvSpPr>
            <a:spLocks noGrp="1" noChangeArrowheads="1"/>
          </p:cNvSpPr>
          <p:nvPr>
            <p:ph type="title"/>
          </p:nvPr>
        </p:nvSpPr>
        <p:spPr>
          <a:xfrm>
            <a:off x="57150" y="609600"/>
            <a:ext cx="2819400" cy="609600"/>
          </a:xfrm>
        </p:spPr>
        <p:txBody>
          <a:bodyPr/>
          <a:lstStyle/>
          <a:p>
            <a:pPr>
              <a:lnSpc>
                <a:spcPct val="75000"/>
              </a:lnSpc>
              <a:defRPr/>
            </a:pPr>
            <a:r>
              <a:rPr lang="en-US" altLang="en-US"/>
              <a:t>Confocal Principle</a:t>
            </a:r>
          </a:p>
        </p:txBody>
      </p:sp>
      <p:sp>
        <p:nvSpPr>
          <p:cNvPr id="8196" name="Rectangle 4">
            <a:extLst>
              <a:ext uri="{FF2B5EF4-FFF2-40B4-BE49-F238E27FC236}">
                <a16:creationId xmlns:a16="http://schemas.microsoft.com/office/drawing/2014/main" id="{3E4E48AC-A617-BC46-8C06-6A1DDAEF2C33}"/>
              </a:ext>
            </a:extLst>
          </p:cNvPr>
          <p:cNvSpPr>
            <a:spLocks noChangeArrowheads="1"/>
          </p:cNvSpPr>
          <p:nvPr/>
        </p:nvSpPr>
        <p:spPr bwMode="auto">
          <a:xfrm>
            <a:off x="0" y="3921125"/>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88" name="Freeform 5">
            <a:extLst>
              <a:ext uri="{FF2B5EF4-FFF2-40B4-BE49-F238E27FC236}">
                <a16:creationId xmlns:a16="http://schemas.microsoft.com/office/drawing/2014/main" id="{DF109100-7744-874D-866D-FBB55FCDA09D}"/>
              </a:ext>
            </a:extLst>
          </p:cNvPr>
          <p:cNvSpPr>
            <a:spLocks/>
          </p:cNvSpPr>
          <p:nvPr/>
        </p:nvSpPr>
        <p:spPr bwMode="auto">
          <a:xfrm>
            <a:off x="2546350" y="5945188"/>
            <a:ext cx="2005013" cy="830262"/>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9" name="Freeform 6">
            <a:extLst>
              <a:ext uri="{FF2B5EF4-FFF2-40B4-BE49-F238E27FC236}">
                <a16:creationId xmlns:a16="http://schemas.microsoft.com/office/drawing/2014/main" id="{E1D93C2D-9D07-B24D-9AC7-DFB379F179BC}"/>
              </a:ext>
            </a:extLst>
          </p:cNvPr>
          <p:cNvSpPr>
            <a:spLocks/>
          </p:cNvSpPr>
          <p:nvPr/>
        </p:nvSpPr>
        <p:spPr bwMode="auto">
          <a:xfrm>
            <a:off x="2546350" y="5875338"/>
            <a:ext cx="2005013" cy="82867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0" name="Freeform 7">
            <a:extLst>
              <a:ext uri="{FF2B5EF4-FFF2-40B4-BE49-F238E27FC236}">
                <a16:creationId xmlns:a16="http://schemas.microsoft.com/office/drawing/2014/main" id="{5B0B5A08-AEF2-CB41-ABB9-E7F6071B9785}"/>
              </a:ext>
            </a:extLst>
          </p:cNvPr>
          <p:cNvSpPr>
            <a:spLocks/>
          </p:cNvSpPr>
          <p:nvPr/>
        </p:nvSpPr>
        <p:spPr bwMode="auto">
          <a:xfrm>
            <a:off x="2524125" y="5756275"/>
            <a:ext cx="2003425" cy="82867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0" name="Line 8">
            <a:extLst>
              <a:ext uri="{FF2B5EF4-FFF2-40B4-BE49-F238E27FC236}">
                <a16:creationId xmlns:a16="http://schemas.microsoft.com/office/drawing/2014/main" id="{2B3D663A-F4F5-584E-816D-52E416B705D0}"/>
              </a:ext>
            </a:extLst>
          </p:cNvPr>
          <p:cNvSpPr>
            <a:spLocks noChangeShapeType="1"/>
          </p:cNvSpPr>
          <p:nvPr/>
        </p:nvSpPr>
        <p:spPr bwMode="auto">
          <a:xfrm flipV="1">
            <a:off x="2182813" y="6453188"/>
            <a:ext cx="5973762" cy="28575"/>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392" name="Freeform 9">
            <a:extLst>
              <a:ext uri="{FF2B5EF4-FFF2-40B4-BE49-F238E27FC236}">
                <a16:creationId xmlns:a16="http://schemas.microsoft.com/office/drawing/2014/main" id="{72D041E1-B358-F749-A8FE-B2E0DBD0C17B}"/>
              </a:ext>
            </a:extLst>
          </p:cNvPr>
          <p:cNvSpPr>
            <a:spLocks/>
          </p:cNvSpPr>
          <p:nvPr/>
        </p:nvSpPr>
        <p:spPr bwMode="auto">
          <a:xfrm>
            <a:off x="2524125" y="57292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3" name="Freeform 10">
            <a:extLst>
              <a:ext uri="{FF2B5EF4-FFF2-40B4-BE49-F238E27FC236}">
                <a16:creationId xmlns:a16="http://schemas.microsoft.com/office/drawing/2014/main" id="{68E55367-7F70-0343-A8F5-D2CE97347486}"/>
              </a:ext>
            </a:extLst>
          </p:cNvPr>
          <p:cNvSpPr>
            <a:spLocks/>
          </p:cNvSpPr>
          <p:nvPr/>
        </p:nvSpPr>
        <p:spPr bwMode="auto">
          <a:xfrm>
            <a:off x="2524125" y="5611813"/>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Line 11">
            <a:extLst>
              <a:ext uri="{FF2B5EF4-FFF2-40B4-BE49-F238E27FC236}">
                <a16:creationId xmlns:a16="http://schemas.microsoft.com/office/drawing/2014/main" id="{C28D492F-ECB6-DC45-A4E9-B788911C31B8}"/>
              </a:ext>
            </a:extLst>
          </p:cNvPr>
          <p:cNvSpPr>
            <a:spLocks noChangeShapeType="1"/>
          </p:cNvSpPr>
          <p:nvPr/>
        </p:nvSpPr>
        <p:spPr bwMode="auto">
          <a:xfrm>
            <a:off x="2144713" y="6248400"/>
            <a:ext cx="596741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395" name="Freeform 12">
            <a:extLst>
              <a:ext uri="{FF2B5EF4-FFF2-40B4-BE49-F238E27FC236}">
                <a16:creationId xmlns:a16="http://schemas.microsoft.com/office/drawing/2014/main" id="{D95EFF34-EFA5-6B42-8A2D-9A788D120D76}"/>
              </a:ext>
            </a:extLst>
          </p:cNvPr>
          <p:cNvSpPr>
            <a:spLocks/>
          </p:cNvSpPr>
          <p:nvPr/>
        </p:nvSpPr>
        <p:spPr bwMode="auto">
          <a:xfrm>
            <a:off x="2524125" y="55641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Freeform 13">
            <a:extLst>
              <a:ext uri="{FF2B5EF4-FFF2-40B4-BE49-F238E27FC236}">
                <a16:creationId xmlns:a16="http://schemas.microsoft.com/office/drawing/2014/main" id="{F5740923-2BE2-F041-B805-9A3C0157A2FC}"/>
              </a:ext>
            </a:extLst>
          </p:cNvPr>
          <p:cNvSpPr>
            <a:spLocks/>
          </p:cNvSpPr>
          <p:nvPr/>
        </p:nvSpPr>
        <p:spPr bwMode="auto">
          <a:xfrm>
            <a:off x="2638425" y="1344613"/>
            <a:ext cx="1868488" cy="4910137"/>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6" name="Line 14">
            <a:extLst>
              <a:ext uri="{FF2B5EF4-FFF2-40B4-BE49-F238E27FC236}">
                <a16:creationId xmlns:a16="http://schemas.microsoft.com/office/drawing/2014/main" id="{386B1D71-7BA0-A54A-B44A-1D07D3258CDA}"/>
              </a:ext>
            </a:extLst>
          </p:cNvPr>
          <p:cNvSpPr>
            <a:spLocks noChangeShapeType="1"/>
          </p:cNvSpPr>
          <p:nvPr/>
        </p:nvSpPr>
        <p:spPr bwMode="auto">
          <a:xfrm flipV="1">
            <a:off x="2116138" y="6002338"/>
            <a:ext cx="5994400" cy="30162"/>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8207" name="Rectangle 15">
            <a:extLst>
              <a:ext uri="{FF2B5EF4-FFF2-40B4-BE49-F238E27FC236}">
                <a16:creationId xmlns:a16="http://schemas.microsoft.com/office/drawing/2014/main" id="{DF2366A0-8ADA-3B43-98AD-E0A814D6ACE1}"/>
              </a:ext>
            </a:extLst>
          </p:cNvPr>
          <p:cNvSpPr>
            <a:spLocks noChangeArrowheads="1"/>
          </p:cNvSpPr>
          <p:nvPr/>
        </p:nvSpPr>
        <p:spPr bwMode="auto">
          <a:xfrm>
            <a:off x="7696200" y="3705225"/>
            <a:ext cx="1104900" cy="847725"/>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99" name="Freeform 16">
            <a:extLst>
              <a:ext uri="{FF2B5EF4-FFF2-40B4-BE49-F238E27FC236}">
                <a16:creationId xmlns:a16="http://schemas.microsoft.com/office/drawing/2014/main" id="{F927C06C-5576-3D4D-B25C-6B719BC49B4F}"/>
              </a:ext>
            </a:extLst>
          </p:cNvPr>
          <p:cNvSpPr>
            <a:spLocks/>
          </p:cNvSpPr>
          <p:nvPr/>
        </p:nvSpPr>
        <p:spPr bwMode="auto">
          <a:xfrm>
            <a:off x="2892425" y="3217863"/>
            <a:ext cx="1108075" cy="1138237"/>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0" name="Freeform 17">
            <a:extLst>
              <a:ext uri="{FF2B5EF4-FFF2-40B4-BE49-F238E27FC236}">
                <a16:creationId xmlns:a16="http://schemas.microsoft.com/office/drawing/2014/main" id="{1E7A3358-8A0B-9D43-BE05-9CC6384F043C}"/>
              </a:ext>
            </a:extLst>
          </p:cNvPr>
          <p:cNvSpPr>
            <a:spLocks/>
          </p:cNvSpPr>
          <p:nvPr/>
        </p:nvSpPr>
        <p:spPr bwMode="auto">
          <a:xfrm>
            <a:off x="2903538" y="3454400"/>
            <a:ext cx="5900737" cy="996950"/>
          </a:xfrm>
          <a:custGeom>
            <a:avLst/>
            <a:gdLst>
              <a:gd name="T0" fmla="*/ 0 w 4052"/>
              <a:gd name="T1" fmla="*/ 2147483646 h 611"/>
              <a:gd name="T2" fmla="*/ 2147483646 w 4052"/>
              <a:gd name="T3" fmla="*/ 2147483646 h 611"/>
              <a:gd name="T4" fmla="*/ 2147483646 w 4052"/>
              <a:gd name="T5" fmla="*/ 2147483646 h 611"/>
              <a:gd name="T6" fmla="*/ 2147483646 w 4052"/>
              <a:gd name="T7" fmla="*/ 0 h 611"/>
              <a:gd name="T8" fmla="*/ 0 w 4052"/>
              <a:gd name="T9" fmla="*/ 2147483646 h 6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2" h="611">
                <a:moveTo>
                  <a:pt x="0" y="559"/>
                </a:moveTo>
                <a:lnTo>
                  <a:pt x="4051" y="240"/>
                </a:lnTo>
                <a:lnTo>
                  <a:pt x="4051" y="610"/>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0" name="Rectangle 18">
            <a:extLst>
              <a:ext uri="{FF2B5EF4-FFF2-40B4-BE49-F238E27FC236}">
                <a16:creationId xmlns:a16="http://schemas.microsoft.com/office/drawing/2014/main" id="{761FC81E-3C32-F343-9DB9-39FD2381D768}"/>
              </a:ext>
            </a:extLst>
          </p:cNvPr>
          <p:cNvSpPr>
            <a:spLocks noChangeArrowheads="1"/>
          </p:cNvSpPr>
          <p:nvPr/>
        </p:nvSpPr>
        <p:spPr bwMode="auto">
          <a:xfrm>
            <a:off x="247650" y="4510088"/>
            <a:ext cx="146367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Objective</a:t>
            </a:r>
          </a:p>
        </p:txBody>
      </p:sp>
      <p:sp>
        <p:nvSpPr>
          <p:cNvPr id="8211" name="Rectangle 19">
            <a:extLst>
              <a:ext uri="{FF2B5EF4-FFF2-40B4-BE49-F238E27FC236}">
                <a16:creationId xmlns:a16="http://schemas.microsoft.com/office/drawing/2014/main" id="{FCDBE0F5-229F-8C43-8825-A0EC914C00FE}"/>
              </a:ext>
            </a:extLst>
          </p:cNvPr>
          <p:cNvSpPr>
            <a:spLocks noChangeArrowheads="1"/>
          </p:cNvSpPr>
          <p:nvPr/>
        </p:nvSpPr>
        <p:spPr bwMode="auto">
          <a:xfrm>
            <a:off x="4267200" y="246063"/>
            <a:ext cx="957263"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Laser</a:t>
            </a:r>
          </a:p>
        </p:txBody>
      </p:sp>
      <p:sp>
        <p:nvSpPr>
          <p:cNvPr id="8212" name="Rectangle 20">
            <a:extLst>
              <a:ext uri="{FF2B5EF4-FFF2-40B4-BE49-F238E27FC236}">
                <a16:creationId xmlns:a16="http://schemas.microsoft.com/office/drawing/2014/main" id="{4F5129A0-B927-F34C-95CE-14FBB89DDB74}"/>
              </a:ext>
            </a:extLst>
          </p:cNvPr>
          <p:cNvSpPr>
            <a:spLocks noChangeArrowheads="1"/>
          </p:cNvSpPr>
          <p:nvPr/>
        </p:nvSpPr>
        <p:spPr bwMode="auto">
          <a:xfrm>
            <a:off x="5287963" y="5351463"/>
            <a:ext cx="2455862"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Emission Pinhole</a:t>
            </a:r>
          </a:p>
        </p:txBody>
      </p:sp>
      <p:sp>
        <p:nvSpPr>
          <p:cNvPr id="8213" name="Line 21">
            <a:extLst>
              <a:ext uri="{FF2B5EF4-FFF2-40B4-BE49-F238E27FC236}">
                <a16:creationId xmlns:a16="http://schemas.microsoft.com/office/drawing/2014/main" id="{7215B031-9093-044C-9E68-B0C7F033168D}"/>
              </a:ext>
            </a:extLst>
          </p:cNvPr>
          <p:cNvSpPr>
            <a:spLocks noChangeShapeType="1"/>
          </p:cNvSpPr>
          <p:nvPr/>
        </p:nvSpPr>
        <p:spPr bwMode="auto">
          <a:xfrm flipV="1">
            <a:off x="4211638" y="1716088"/>
            <a:ext cx="817562" cy="177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5" name="Freeform 22">
            <a:extLst>
              <a:ext uri="{FF2B5EF4-FFF2-40B4-BE49-F238E27FC236}">
                <a16:creationId xmlns:a16="http://schemas.microsoft.com/office/drawing/2014/main" id="{4C0A2154-5867-3E4F-BBF8-52110CFAE60C}"/>
              </a:ext>
            </a:extLst>
          </p:cNvPr>
          <p:cNvSpPr>
            <a:spLocks/>
          </p:cNvSpPr>
          <p:nvPr/>
        </p:nvSpPr>
        <p:spPr bwMode="auto">
          <a:xfrm>
            <a:off x="3270250" y="787400"/>
            <a:ext cx="730250" cy="569913"/>
          </a:xfrm>
          <a:custGeom>
            <a:avLst/>
            <a:gdLst>
              <a:gd name="T0" fmla="*/ 0 w 502"/>
              <a:gd name="T1" fmla="*/ 2147483646 h 349"/>
              <a:gd name="T2" fmla="*/ 0 w 502"/>
              <a:gd name="T3" fmla="*/ 2147483646 h 349"/>
              <a:gd name="T4" fmla="*/ 2147483646 w 502"/>
              <a:gd name="T5" fmla="*/ 2147483646 h 349"/>
              <a:gd name="T6" fmla="*/ 2147483646 w 502"/>
              <a:gd name="T7" fmla="*/ 2147483646 h 349"/>
              <a:gd name="T8" fmla="*/ 2147483646 w 502"/>
              <a:gd name="T9" fmla="*/ 2147483646 h 349"/>
              <a:gd name="T10" fmla="*/ 2147483646 w 502"/>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5" name="Rectangle 23">
            <a:extLst>
              <a:ext uri="{FF2B5EF4-FFF2-40B4-BE49-F238E27FC236}">
                <a16:creationId xmlns:a16="http://schemas.microsoft.com/office/drawing/2014/main" id="{6B584AF3-E2E9-2541-BAE3-A92505D20699}"/>
              </a:ext>
            </a:extLst>
          </p:cNvPr>
          <p:cNvSpPr>
            <a:spLocks noChangeArrowheads="1"/>
          </p:cNvSpPr>
          <p:nvPr/>
        </p:nvSpPr>
        <p:spPr bwMode="auto">
          <a:xfrm>
            <a:off x="3275013" y="303213"/>
            <a:ext cx="719137" cy="582612"/>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16" name="AutoShape 24">
            <a:extLst>
              <a:ext uri="{FF2B5EF4-FFF2-40B4-BE49-F238E27FC236}">
                <a16:creationId xmlns:a16="http://schemas.microsoft.com/office/drawing/2014/main" id="{B7903416-62F8-A34D-AC35-DF4243849736}"/>
              </a:ext>
            </a:extLst>
          </p:cNvPr>
          <p:cNvSpPr>
            <a:spLocks noChangeArrowheads="1"/>
          </p:cNvSpPr>
          <p:nvPr/>
        </p:nvSpPr>
        <p:spPr bwMode="auto">
          <a:xfrm>
            <a:off x="2709863" y="4914900"/>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17" name="Line 25">
            <a:extLst>
              <a:ext uri="{FF2B5EF4-FFF2-40B4-BE49-F238E27FC236}">
                <a16:creationId xmlns:a16="http://schemas.microsoft.com/office/drawing/2014/main" id="{E8A2D4BA-7680-8745-B159-99906A47095A}"/>
              </a:ext>
            </a:extLst>
          </p:cNvPr>
          <p:cNvSpPr>
            <a:spLocks noChangeShapeType="1"/>
          </p:cNvSpPr>
          <p:nvPr/>
        </p:nvSpPr>
        <p:spPr bwMode="auto">
          <a:xfrm>
            <a:off x="1855788" y="4975225"/>
            <a:ext cx="6953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9" name="Freeform 26">
            <a:extLst>
              <a:ext uri="{FF2B5EF4-FFF2-40B4-BE49-F238E27FC236}">
                <a16:creationId xmlns:a16="http://schemas.microsoft.com/office/drawing/2014/main" id="{84652E85-7F1C-614F-8878-8EFE66079A47}"/>
              </a:ext>
            </a:extLst>
          </p:cNvPr>
          <p:cNvSpPr>
            <a:spLocks/>
          </p:cNvSpPr>
          <p:nvPr/>
        </p:nvSpPr>
        <p:spPr bwMode="auto">
          <a:xfrm>
            <a:off x="3001963" y="892175"/>
            <a:ext cx="5826125" cy="5337175"/>
          </a:xfrm>
          <a:custGeom>
            <a:avLst/>
            <a:gdLst>
              <a:gd name="T0" fmla="*/ 2147483646 w 4000"/>
              <a:gd name="T1" fmla="*/ 0 h 3273"/>
              <a:gd name="T2" fmla="*/ 2147483646 w 4000"/>
              <a:gd name="T3" fmla="*/ 2147483646 h 3273"/>
              <a:gd name="T4" fmla="*/ 0 w 4000"/>
              <a:gd name="T5" fmla="*/ 2147483646 h 3273"/>
              <a:gd name="T6" fmla="*/ 2147483646 w 4000"/>
              <a:gd name="T7" fmla="*/ 2147483646 h 3273"/>
              <a:gd name="T8" fmla="*/ 2147483646 w 4000"/>
              <a:gd name="T9" fmla="*/ 2147483646 h 3273"/>
              <a:gd name="T10" fmla="*/ 2147483646 w 4000"/>
              <a:gd name="T11" fmla="*/ 2147483646 h 3273"/>
              <a:gd name="T12" fmla="*/ 2147483646 w 4000"/>
              <a:gd name="T13" fmla="*/ 2147483646 h 3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 h="3273">
                <a:moveTo>
                  <a:pt x="598" y="0"/>
                </a:moveTo>
                <a:lnTo>
                  <a:pt x="609" y="104"/>
                </a:lnTo>
                <a:lnTo>
                  <a:pt x="0" y="2513"/>
                </a:lnTo>
                <a:lnTo>
                  <a:pt x="418" y="3272"/>
                </a:lnTo>
                <a:lnTo>
                  <a:pt x="757" y="2493"/>
                </a:lnTo>
                <a:lnTo>
                  <a:pt x="542" y="1661"/>
                </a:lnTo>
                <a:lnTo>
                  <a:pt x="3999" y="2077"/>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0" name="Freeform 27">
            <a:extLst>
              <a:ext uri="{FF2B5EF4-FFF2-40B4-BE49-F238E27FC236}">
                <a16:creationId xmlns:a16="http://schemas.microsoft.com/office/drawing/2014/main" id="{A475DEB7-374D-D445-84C2-1AF94FE3BC8B}"/>
              </a:ext>
            </a:extLst>
          </p:cNvPr>
          <p:cNvSpPr>
            <a:spLocks/>
          </p:cNvSpPr>
          <p:nvPr/>
        </p:nvSpPr>
        <p:spPr bwMode="auto">
          <a:xfrm>
            <a:off x="3509963" y="3506788"/>
            <a:ext cx="3227387" cy="250666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Line 28">
            <a:extLst>
              <a:ext uri="{FF2B5EF4-FFF2-40B4-BE49-F238E27FC236}">
                <a16:creationId xmlns:a16="http://schemas.microsoft.com/office/drawing/2014/main" id="{231CFB6F-95BB-324D-8C0B-68AD404B3E47}"/>
              </a:ext>
            </a:extLst>
          </p:cNvPr>
          <p:cNvSpPr>
            <a:spLocks noChangeShapeType="1"/>
          </p:cNvSpPr>
          <p:nvPr/>
        </p:nvSpPr>
        <p:spPr bwMode="auto">
          <a:xfrm>
            <a:off x="3622675" y="6223000"/>
            <a:ext cx="107950" cy="2460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2" name="Freeform 29">
            <a:extLst>
              <a:ext uri="{FF2B5EF4-FFF2-40B4-BE49-F238E27FC236}">
                <a16:creationId xmlns:a16="http://schemas.microsoft.com/office/drawing/2014/main" id="{CD96B05B-F58D-0C4A-9CF2-E7D8A3C03D25}"/>
              </a:ext>
            </a:extLst>
          </p:cNvPr>
          <p:cNvSpPr>
            <a:spLocks/>
          </p:cNvSpPr>
          <p:nvPr/>
        </p:nvSpPr>
        <p:spPr bwMode="auto">
          <a:xfrm>
            <a:off x="3625850" y="3778250"/>
            <a:ext cx="3128963" cy="269081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Rectangle 30">
            <a:extLst>
              <a:ext uri="{FF2B5EF4-FFF2-40B4-BE49-F238E27FC236}">
                <a16:creationId xmlns:a16="http://schemas.microsoft.com/office/drawing/2014/main" id="{745E60BD-E663-D443-AF68-17F3C9635BBC}"/>
              </a:ext>
            </a:extLst>
          </p:cNvPr>
          <p:cNvSpPr>
            <a:spLocks noChangeArrowheads="1"/>
          </p:cNvSpPr>
          <p:nvPr/>
        </p:nvSpPr>
        <p:spPr bwMode="auto">
          <a:xfrm>
            <a:off x="4340225" y="1216025"/>
            <a:ext cx="257492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Pinhole</a:t>
            </a:r>
          </a:p>
        </p:txBody>
      </p:sp>
      <p:sp>
        <p:nvSpPr>
          <p:cNvPr id="8223" name="Rectangle 31">
            <a:extLst>
              <a:ext uri="{FF2B5EF4-FFF2-40B4-BE49-F238E27FC236}">
                <a16:creationId xmlns:a16="http://schemas.microsoft.com/office/drawing/2014/main" id="{65F1A6A0-5896-EA49-9ECF-9CBD44680001}"/>
              </a:ext>
            </a:extLst>
          </p:cNvPr>
          <p:cNvSpPr>
            <a:spLocks noChangeArrowheads="1"/>
          </p:cNvSpPr>
          <p:nvPr/>
        </p:nvSpPr>
        <p:spPr bwMode="auto">
          <a:xfrm>
            <a:off x="6746875" y="2843213"/>
            <a:ext cx="168275" cy="106680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24" name="Rectangle 32">
            <a:extLst>
              <a:ext uri="{FF2B5EF4-FFF2-40B4-BE49-F238E27FC236}">
                <a16:creationId xmlns:a16="http://schemas.microsoft.com/office/drawing/2014/main" id="{21770EC8-E7B5-2548-BBF4-4A4A79499C13}"/>
              </a:ext>
            </a:extLst>
          </p:cNvPr>
          <p:cNvSpPr>
            <a:spLocks noChangeArrowheads="1"/>
          </p:cNvSpPr>
          <p:nvPr/>
        </p:nvSpPr>
        <p:spPr bwMode="auto">
          <a:xfrm>
            <a:off x="6746875" y="4092575"/>
            <a:ext cx="168275" cy="10636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25" name="Rectangle 33">
            <a:extLst>
              <a:ext uri="{FF2B5EF4-FFF2-40B4-BE49-F238E27FC236}">
                <a16:creationId xmlns:a16="http://schemas.microsoft.com/office/drawing/2014/main" id="{A71D033B-91F8-544C-965A-B8176E9F0178}"/>
              </a:ext>
            </a:extLst>
          </p:cNvPr>
          <p:cNvSpPr>
            <a:spLocks noChangeArrowheads="1"/>
          </p:cNvSpPr>
          <p:nvPr/>
        </p:nvSpPr>
        <p:spPr bwMode="auto">
          <a:xfrm>
            <a:off x="2314575" y="2017713"/>
            <a:ext cx="1214438"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26" name="Rectangle 34">
            <a:extLst>
              <a:ext uri="{FF2B5EF4-FFF2-40B4-BE49-F238E27FC236}">
                <a16:creationId xmlns:a16="http://schemas.microsoft.com/office/drawing/2014/main" id="{388EE933-AAE6-A744-85A1-A6F6AC939AB2}"/>
              </a:ext>
            </a:extLst>
          </p:cNvPr>
          <p:cNvSpPr>
            <a:spLocks noChangeArrowheads="1"/>
          </p:cNvSpPr>
          <p:nvPr/>
        </p:nvSpPr>
        <p:spPr bwMode="auto">
          <a:xfrm>
            <a:off x="3751263" y="2017713"/>
            <a:ext cx="1217612"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27" name="Rectangle 35">
            <a:extLst>
              <a:ext uri="{FF2B5EF4-FFF2-40B4-BE49-F238E27FC236}">
                <a16:creationId xmlns:a16="http://schemas.microsoft.com/office/drawing/2014/main" id="{FF467759-B786-194F-AD5B-159B17156399}"/>
              </a:ext>
            </a:extLst>
          </p:cNvPr>
          <p:cNvSpPr>
            <a:spLocks noChangeArrowheads="1"/>
          </p:cNvSpPr>
          <p:nvPr/>
        </p:nvSpPr>
        <p:spPr bwMode="auto">
          <a:xfrm>
            <a:off x="7875588" y="3101975"/>
            <a:ext cx="857250"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PMT</a:t>
            </a:r>
          </a:p>
        </p:txBody>
      </p:sp>
      <p:sp>
        <p:nvSpPr>
          <p:cNvPr id="8228" name="AutoShape 36">
            <a:extLst>
              <a:ext uri="{FF2B5EF4-FFF2-40B4-BE49-F238E27FC236}">
                <a16:creationId xmlns:a16="http://schemas.microsoft.com/office/drawing/2014/main" id="{FC57BD40-9BE1-864C-B2AC-AC44A83CC6D1}"/>
              </a:ext>
            </a:extLst>
          </p:cNvPr>
          <p:cNvSpPr>
            <a:spLocks noChangeArrowheads="1"/>
          </p:cNvSpPr>
          <p:nvPr/>
        </p:nvSpPr>
        <p:spPr bwMode="auto">
          <a:xfrm>
            <a:off x="6997700" y="2844800"/>
            <a:ext cx="122238" cy="22923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29" name="AutoShape 37">
            <a:extLst>
              <a:ext uri="{FF2B5EF4-FFF2-40B4-BE49-F238E27FC236}">
                <a16:creationId xmlns:a16="http://schemas.microsoft.com/office/drawing/2014/main" id="{E0061720-88FC-0F49-857E-B4F8ADF8665B}"/>
              </a:ext>
            </a:extLst>
          </p:cNvPr>
          <p:cNvSpPr>
            <a:spLocks noChangeArrowheads="1"/>
          </p:cNvSpPr>
          <p:nvPr/>
        </p:nvSpPr>
        <p:spPr bwMode="auto">
          <a:xfrm>
            <a:off x="2368550" y="2254250"/>
            <a:ext cx="2560638" cy="100013"/>
          </a:xfrm>
          <a:prstGeom prst="octagon">
            <a:avLst>
              <a:gd name="adj" fmla="val 29282"/>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1" name="Freeform 38">
            <a:extLst>
              <a:ext uri="{FF2B5EF4-FFF2-40B4-BE49-F238E27FC236}">
                <a16:creationId xmlns:a16="http://schemas.microsoft.com/office/drawing/2014/main" id="{82679FF2-7EB9-DB4A-BD18-3B2E9B516248}"/>
              </a:ext>
            </a:extLst>
          </p:cNvPr>
          <p:cNvSpPr>
            <a:spLocks/>
          </p:cNvSpPr>
          <p:nvPr/>
        </p:nvSpPr>
        <p:spPr bwMode="auto">
          <a:xfrm>
            <a:off x="3976688" y="5075238"/>
            <a:ext cx="92075" cy="136525"/>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2" name="Freeform 39">
            <a:extLst>
              <a:ext uri="{FF2B5EF4-FFF2-40B4-BE49-F238E27FC236}">
                <a16:creationId xmlns:a16="http://schemas.microsoft.com/office/drawing/2014/main" id="{B1351730-32A8-B447-9F76-96016CD20D70}"/>
              </a:ext>
            </a:extLst>
          </p:cNvPr>
          <p:cNvSpPr>
            <a:spLocks/>
          </p:cNvSpPr>
          <p:nvPr/>
        </p:nvSpPr>
        <p:spPr bwMode="auto">
          <a:xfrm>
            <a:off x="3787775" y="3633788"/>
            <a:ext cx="93663" cy="1365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3" name="Freeform 40">
            <a:extLst>
              <a:ext uri="{FF2B5EF4-FFF2-40B4-BE49-F238E27FC236}">
                <a16:creationId xmlns:a16="http://schemas.microsoft.com/office/drawing/2014/main" id="{35CB2292-AF57-5345-8328-210E924DAD6C}"/>
              </a:ext>
            </a:extLst>
          </p:cNvPr>
          <p:cNvSpPr>
            <a:spLocks/>
          </p:cNvSpPr>
          <p:nvPr/>
        </p:nvSpPr>
        <p:spPr bwMode="auto">
          <a:xfrm>
            <a:off x="3019425" y="4754563"/>
            <a:ext cx="93663" cy="138112"/>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Line 41">
            <a:extLst>
              <a:ext uri="{FF2B5EF4-FFF2-40B4-BE49-F238E27FC236}">
                <a16:creationId xmlns:a16="http://schemas.microsoft.com/office/drawing/2014/main" id="{9284776B-A789-0E42-A0F6-EDA9DD0691A7}"/>
              </a:ext>
            </a:extLst>
          </p:cNvPr>
          <p:cNvSpPr>
            <a:spLocks noChangeShapeType="1"/>
          </p:cNvSpPr>
          <p:nvPr/>
        </p:nvSpPr>
        <p:spPr bwMode="auto">
          <a:xfrm flipV="1">
            <a:off x="6550025" y="4321175"/>
            <a:ext cx="258763" cy="10858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8234" name="Rectangle 42">
            <a:extLst>
              <a:ext uri="{FF2B5EF4-FFF2-40B4-BE49-F238E27FC236}">
                <a16:creationId xmlns:a16="http://schemas.microsoft.com/office/drawing/2014/main" id="{877D35E6-9C36-2649-AE1E-810F60A948FC}"/>
              </a:ext>
            </a:extLst>
          </p:cNvPr>
          <p:cNvSpPr>
            <a:spLocks noChangeArrowheads="1"/>
          </p:cNvSpPr>
          <p:nvPr/>
        </p:nvSpPr>
        <p:spPr bwMode="auto">
          <a:xfrm>
            <a:off x="7646988" y="4784725"/>
            <a:ext cx="1366837" cy="6381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p:txBody>
      </p:sp>
      <p:sp>
        <p:nvSpPr>
          <p:cNvPr id="8235" name="Line 43">
            <a:extLst>
              <a:ext uri="{FF2B5EF4-FFF2-40B4-BE49-F238E27FC236}">
                <a16:creationId xmlns:a16="http://schemas.microsoft.com/office/drawing/2014/main" id="{8A8616C9-3A7C-0843-822C-DEC201D21671}"/>
              </a:ext>
            </a:extLst>
          </p:cNvPr>
          <p:cNvSpPr>
            <a:spLocks noChangeShapeType="1"/>
          </p:cNvSpPr>
          <p:nvPr/>
        </p:nvSpPr>
        <p:spPr bwMode="auto">
          <a:xfrm flipH="1" flipV="1">
            <a:off x="7108825" y="4435475"/>
            <a:ext cx="484188"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8236" name="Rectangle 44">
            <a:extLst>
              <a:ext uri="{FF2B5EF4-FFF2-40B4-BE49-F238E27FC236}">
                <a16:creationId xmlns:a16="http://schemas.microsoft.com/office/drawing/2014/main" id="{521BFD08-22A5-D343-9AC3-257179F3E599}"/>
              </a:ext>
            </a:extLst>
          </p:cNvPr>
          <p:cNvSpPr>
            <a:spLocks noChangeArrowheads="1"/>
          </p:cNvSpPr>
          <p:nvPr/>
        </p:nvSpPr>
        <p:spPr bwMode="auto">
          <a:xfrm>
            <a:off x="5588000" y="1985963"/>
            <a:ext cx="231933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Filter</a:t>
            </a:r>
          </a:p>
        </p:txBody>
      </p:sp>
      <p:sp>
        <p:nvSpPr>
          <p:cNvPr id="8237" name="Line 45">
            <a:extLst>
              <a:ext uri="{FF2B5EF4-FFF2-40B4-BE49-F238E27FC236}">
                <a16:creationId xmlns:a16="http://schemas.microsoft.com/office/drawing/2014/main" id="{E6662A46-AC4E-8D42-8198-01A1B68BCECB}"/>
              </a:ext>
            </a:extLst>
          </p:cNvPr>
          <p:cNvSpPr>
            <a:spLocks noChangeShapeType="1"/>
          </p:cNvSpPr>
          <p:nvPr/>
        </p:nvSpPr>
        <p:spPr bwMode="auto">
          <a:xfrm flipV="1">
            <a:off x="4991100" y="2208213"/>
            <a:ext cx="647700" cy="8413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Tree>
  </p:cSld>
  <p:clrMapOvr>
    <a:masterClrMapping/>
  </p:clrMapOvr>
  <p:transition advTm="1044"/>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DDE9C1A-7FCB-E74A-9DDD-E87233A862E2}"/>
              </a:ext>
            </a:extLst>
          </p:cNvPr>
          <p:cNvSpPr>
            <a:spLocks noChangeArrowheads="1"/>
          </p:cNvSpPr>
          <p:nvPr/>
        </p:nvSpPr>
        <p:spPr bwMode="auto">
          <a:xfrm>
            <a:off x="838200" y="0"/>
            <a:ext cx="4195763" cy="6270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5000"/>
              </a:lnSpc>
              <a:spcBef>
                <a:spcPct val="0"/>
              </a:spcBef>
              <a:buSzTx/>
              <a:buFontTx/>
              <a:buNone/>
              <a:defRPr/>
            </a:pPr>
            <a:r>
              <a:rPr lang="en-US" altLang="en-US" sz="1600" b="1" u="sng">
                <a:solidFill>
                  <a:schemeClr val="tx2"/>
                </a:solidFill>
              </a:rPr>
              <a:t>Fluorescent Microscope</a:t>
            </a:r>
          </a:p>
        </p:txBody>
      </p:sp>
      <p:sp>
        <p:nvSpPr>
          <p:cNvPr id="9219" name="Rectangle 3">
            <a:extLst>
              <a:ext uri="{FF2B5EF4-FFF2-40B4-BE49-F238E27FC236}">
                <a16:creationId xmlns:a16="http://schemas.microsoft.com/office/drawing/2014/main" id="{972EE58B-EA09-D644-94DE-A72ADEA76A44}"/>
              </a:ext>
            </a:extLst>
          </p:cNvPr>
          <p:cNvSpPr>
            <a:spLocks noChangeArrowheads="1"/>
          </p:cNvSpPr>
          <p:nvPr/>
        </p:nvSpPr>
        <p:spPr bwMode="auto">
          <a:xfrm>
            <a:off x="0" y="3921125"/>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5" name="Freeform 4">
            <a:extLst>
              <a:ext uri="{FF2B5EF4-FFF2-40B4-BE49-F238E27FC236}">
                <a16:creationId xmlns:a16="http://schemas.microsoft.com/office/drawing/2014/main" id="{BFA8F5B1-1BAF-4840-8FD1-EFC215C8D79B}"/>
              </a:ext>
            </a:extLst>
          </p:cNvPr>
          <p:cNvSpPr>
            <a:spLocks noChangeAspect="1"/>
          </p:cNvSpPr>
          <p:nvPr/>
        </p:nvSpPr>
        <p:spPr bwMode="auto">
          <a:xfrm>
            <a:off x="530225" y="5159375"/>
            <a:ext cx="919163" cy="785813"/>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6" name="Freeform 5">
            <a:extLst>
              <a:ext uri="{FF2B5EF4-FFF2-40B4-BE49-F238E27FC236}">
                <a16:creationId xmlns:a16="http://schemas.microsoft.com/office/drawing/2014/main" id="{89F1D806-4644-DA47-BF26-31D74537617E}"/>
              </a:ext>
            </a:extLst>
          </p:cNvPr>
          <p:cNvSpPr>
            <a:spLocks noChangeAspect="1"/>
          </p:cNvSpPr>
          <p:nvPr/>
        </p:nvSpPr>
        <p:spPr bwMode="auto">
          <a:xfrm>
            <a:off x="549275" y="5394325"/>
            <a:ext cx="903288" cy="684213"/>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7" name="Freeform 6">
            <a:extLst>
              <a:ext uri="{FF2B5EF4-FFF2-40B4-BE49-F238E27FC236}">
                <a16:creationId xmlns:a16="http://schemas.microsoft.com/office/drawing/2014/main" id="{543EB222-F2B9-DA49-A2F5-F8944F062C56}"/>
              </a:ext>
            </a:extLst>
          </p:cNvPr>
          <p:cNvSpPr>
            <a:spLocks noChangeAspect="1"/>
          </p:cNvSpPr>
          <p:nvPr/>
        </p:nvSpPr>
        <p:spPr bwMode="auto">
          <a:xfrm>
            <a:off x="549275" y="5338763"/>
            <a:ext cx="903288"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8" name="Freeform 7">
            <a:extLst>
              <a:ext uri="{FF2B5EF4-FFF2-40B4-BE49-F238E27FC236}">
                <a16:creationId xmlns:a16="http://schemas.microsoft.com/office/drawing/2014/main" id="{CA9FDEDE-0F67-DC45-ADF7-CC93DEB46607}"/>
              </a:ext>
            </a:extLst>
          </p:cNvPr>
          <p:cNvSpPr>
            <a:spLocks noChangeAspect="1"/>
          </p:cNvSpPr>
          <p:nvPr/>
        </p:nvSpPr>
        <p:spPr bwMode="auto">
          <a:xfrm>
            <a:off x="538163" y="5240338"/>
            <a:ext cx="903287" cy="68262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4" name="Line 8">
            <a:extLst>
              <a:ext uri="{FF2B5EF4-FFF2-40B4-BE49-F238E27FC236}">
                <a16:creationId xmlns:a16="http://schemas.microsoft.com/office/drawing/2014/main" id="{0717D860-7057-6841-BE6E-C825660000B3}"/>
              </a:ext>
            </a:extLst>
          </p:cNvPr>
          <p:cNvSpPr>
            <a:spLocks noChangeAspect="1" noChangeShapeType="1"/>
          </p:cNvSpPr>
          <p:nvPr/>
        </p:nvSpPr>
        <p:spPr bwMode="auto">
          <a:xfrm flipV="1">
            <a:off x="363538" y="5813425"/>
            <a:ext cx="2713037" cy="23813"/>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40" name="Freeform 9">
            <a:extLst>
              <a:ext uri="{FF2B5EF4-FFF2-40B4-BE49-F238E27FC236}">
                <a16:creationId xmlns:a16="http://schemas.microsoft.com/office/drawing/2014/main" id="{9F4133B3-59F6-024F-B4EC-D9681D81D379}"/>
              </a:ext>
            </a:extLst>
          </p:cNvPr>
          <p:cNvSpPr>
            <a:spLocks noChangeAspect="1"/>
          </p:cNvSpPr>
          <p:nvPr/>
        </p:nvSpPr>
        <p:spPr bwMode="auto">
          <a:xfrm>
            <a:off x="538163" y="5216525"/>
            <a:ext cx="903287" cy="68580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1" name="Freeform 10">
            <a:extLst>
              <a:ext uri="{FF2B5EF4-FFF2-40B4-BE49-F238E27FC236}">
                <a16:creationId xmlns:a16="http://schemas.microsoft.com/office/drawing/2014/main" id="{0A638910-8F5C-3643-9B41-89A60C2E6B24}"/>
              </a:ext>
            </a:extLst>
          </p:cNvPr>
          <p:cNvSpPr>
            <a:spLocks noChangeAspect="1"/>
          </p:cNvSpPr>
          <p:nvPr/>
        </p:nvSpPr>
        <p:spPr bwMode="auto">
          <a:xfrm>
            <a:off x="538163" y="5121275"/>
            <a:ext cx="903287" cy="684213"/>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7" name="Line 11">
            <a:extLst>
              <a:ext uri="{FF2B5EF4-FFF2-40B4-BE49-F238E27FC236}">
                <a16:creationId xmlns:a16="http://schemas.microsoft.com/office/drawing/2014/main" id="{F10A6048-B4F0-9043-AE71-DE89CF877425}"/>
              </a:ext>
            </a:extLst>
          </p:cNvPr>
          <p:cNvSpPr>
            <a:spLocks noChangeAspect="1" noChangeShapeType="1"/>
          </p:cNvSpPr>
          <p:nvPr/>
        </p:nvSpPr>
        <p:spPr bwMode="auto">
          <a:xfrm>
            <a:off x="350838" y="5645150"/>
            <a:ext cx="27130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43" name="Freeform 12">
            <a:extLst>
              <a:ext uri="{FF2B5EF4-FFF2-40B4-BE49-F238E27FC236}">
                <a16:creationId xmlns:a16="http://schemas.microsoft.com/office/drawing/2014/main" id="{1045514C-EAC6-CA48-AFA2-80C73F79E679}"/>
              </a:ext>
            </a:extLst>
          </p:cNvPr>
          <p:cNvSpPr>
            <a:spLocks noChangeAspect="1"/>
          </p:cNvSpPr>
          <p:nvPr/>
        </p:nvSpPr>
        <p:spPr bwMode="auto">
          <a:xfrm>
            <a:off x="538163" y="5081588"/>
            <a:ext cx="903287" cy="68580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Freeform 13">
            <a:extLst>
              <a:ext uri="{FF2B5EF4-FFF2-40B4-BE49-F238E27FC236}">
                <a16:creationId xmlns:a16="http://schemas.microsoft.com/office/drawing/2014/main" id="{16A52992-312C-7B49-B62A-63E801B99392}"/>
              </a:ext>
            </a:extLst>
          </p:cNvPr>
          <p:cNvSpPr>
            <a:spLocks noChangeAspect="1"/>
          </p:cNvSpPr>
          <p:nvPr/>
        </p:nvSpPr>
        <p:spPr bwMode="auto">
          <a:xfrm>
            <a:off x="592138" y="1612900"/>
            <a:ext cx="842962" cy="4043363"/>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14">
            <a:extLst>
              <a:ext uri="{FF2B5EF4-FFF2-40B4-BE49-F238E27FC236}">
                <a16:creationId xmlns:a16="http://schemas.microsoft.com/office/drawing/2014/main" id="{9A39C9D0-9868-E844-BFA1-29F8DBF12487}"/>
              </a:ext>
            </a:extLst>
          </p:cNvPr>
          <p:cNvSpPr>
            <a:spLocks noChangeAspect="1" noChangeShapeType="1"/>
          </p:cNvSpPr>
          <p:nvPr/>
        </p:nvSpPr>
        <p:spPr bwMode="auto">
          <a:xfrm flipV="1">
            <a:off x="342900" y="5441950"/>
            <a:ext cx="2711450" cy="2540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46" name="Freeform 15">
            <a:extLst>
              <a:ext uri="{FF2B5EF4-FFF2-40B4-BE49-F238E27FC236}">
                <a16:creationId xmlns:a16="http://schemas.microsoft.com/office/drawing/2014/main" id="{1324B45F-01D0-D549-954A-C23B1A3355E4}"/>
              </a:ext>
            </a:extLst>
          </p:cNvPr>
          <p:cNvSpPr>
            <a:spLocks noChangeAspect="1"/>
          </p:cNvSpPr>
          <p:nvPr/>
        </p:nvSpPr>
        <p:spPr bwMode="auto">
          <a:xfrm>
            <a:off x="704850" y="3151188"/>
            <a:ext cx="500063" cy="936625"/>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7" name="Freeform 16">
            <a:extLst>
              <a:ext uri="{FF2B5EF4-FFF2-40B4-BE49-F238E27FC236}">
                <a16:creationId xmlns:a16="http://schemas.microsoft.com/office/drawing/2014/main" id="{13371C7E-A70A-B843-93A0-FD2690A0AE50}"/>
              </a:ext>
            </a:extLst>
          </p:cNvPr>
          <p:cNvSpPr>
            <a:spLocks noChangeAspect="1"/>
          </p:cNvSpPr>
          <p:nvPr/>
        </p:nvSpPr>
        <p:spPr bwMode="auto">
          <a:xfrm>
            <a:off x="709613" y="3344863"/>
            <a:ext cx="1728787" cy="890587"/>
          </a:xfrm>
          <a:custGeom>
            <a:avLst/>
            <a:gdLst>
              <a:gd name="T0" fmla="*/ 0 w 2636"/>
              <a:gd name="T1" fmla="*/ 2147483646 h 663"/>
              <a:gd name="T2" fmla="*/ 2147483646 w 2636"/>
              <a:gd name="T3" fmla="*/ 2147483646 h 663"/>
              <a:gd name="T4" fmla="*/ 2147483646 w 2636"/>
              <a:gd name="T5" fmla="*/ 2147483646 h 663"/>
              <a:gd name="T6" fmla="*/ 2147483646 w 2636"/>
              <a:gd name="T7" fmla="*/ 0 h 663"/>
              <a:gd name="T8" fmla="*/ 0 w 2636"/>
              <a:gd name="T9" fmla="*/ 2147483646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6" h="663">
                <a:moveTo>
                  <a:pt x="0" y="559"/>
                </a:moveTo>
                <a:lnTo>
                  <a:pt x="2635" y="662"/>
                </a:lnTo>
                <a:lnTo>
                  <a:pt x="2635" y="54"/>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3" name="Rectangle 17">
            <a:extLst>
              <a:ext uri="{FF2B5EF4-FFF2-40B4-BE49-F238E27FC236}">
                <a16:creationId xmlns:a16="http://schemas.microsoft.com/office/drawing/2014/main" id="{1D9C5096-0380-4E47-A129-D9EA38F56DBD}"/>
              </a:ext>
            </a:extLst>
          </p:cNvPr>
          <p:cNvSpPr>
            <a:spLocks noChangeAspect="1" noChangeArrowheads="1"/>
          </p:cNvSpPr>
          <p:nvPr/>
        </p:nvSpPr>
        <p:spPr bwMode="auto">
          <a:xfrm>
            <a:off x="0" y="4070350"/>
            <a:ext cx="942975" cy="3175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Objective</a:t>
            </a:r>
          </a:p>
        </p:txBody>
      </p:sp>
      <p:sp>
        <p:nvSpPr>
          <p:cNvPr id="9234" name="Rectangle 18">
            <a:extLst>
              <a:ext uri="{FF2B5EF4-FFF2-40B4-BE49-F238E27FC236}">
                <a16:creationId xmlns:a16="http://schemas.microsoft.com/office/drawing/2014/main" id="{F1EB27A6-D350-544C-A83C-4ECAEB7170D2}"/>
              </a:ext>
            </a:extLst>
          </p:cNvPr>
          <p:cNvSpPr>
            <a:spLocks noChangeAspect="1" noChangeArrowheads="1"/>
          </p:cNvSpPr>
          <p:nvPr/>
        </p:nvSpPr>
        <p:spPr bwMode="auto">
          <a:xfrm>
            <a:off x="1327150" y="704850"/>
            <a:ext cx="155892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Arc Lamp</a:t>
            </a:r>
          </a:p>
        </p:txBody>
      </p:sp>
      <p:sp>
        <p:nvSpPr>
          <p:cNvPr id="9235" name="Rectangle 19">
            <a:extLst>
              <a:ext uri="{FF2B5EF4-FFF2-40B4-BE49-F238E27FC236}">
                <a16:creationId xmlns:a16="http://schemas.microsoft.com/office/drawing/2014/main" id="{ECE6321B-1859-4B4C-AC23-D7EFDCFC644E}"/>
              </a:ext>
            </a:extLst>
          </p:cNvPr>
          <p:cNvSpPr>
            <a:spLocks noChangeAspect="1" noChangeArrowheads="1"/>
          </p:cNvSpPr>
          <p:nvPr/>
        </p:nvSpPr>
        <p:spPr bwMode="auto">
          <a:xfrm>
            <a:off x="2341563" y="4797425"/>
            <a:ext cx="220027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Emission Filter</a:t>
            </a:r>
          </a:p>
        </p:txBody>
      </p:sp>
      <p:sp>
        <p:nvSpPr>
          <p:cNvPr id="9236" name="Line 20">
            <a:extLst>
              <a:ext uri="{FF2B5EF4-FFF2-40B4-BE49-F238E27FC236}">
                <a16:creationId xmlns:a16="http://schemas.microsoft.com/office/drawing/2014/main" id="{C8505006-76A7-0947-A5FA-F90DDBD60EA4}"/>
              </a:ext>
            </a:extLst>
          </p:cNvPr>
          <p:cNvSpPr>
            <a:spLocks noChangeAspect="1" noChangeShapeType="1"/>
          </p:cNvSpPr>
          <p:nvPr/>
        </p:nvSpPr>
        <p:spPr bwMode="auto">
          <a:xfrm flipV="1">
            <a:off x="1298575" y="1914525"/>
            <a:ext cx="369888" cy="146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237" name="Line 21">
            <a:extLst>
              <a:ext uri="{FF2B5EF4-FFF2-40B4-BE49-F238E27FC236}">
                <a16:creationId xmlns:a16="http://schemas.microsoft.com/office/drawing/2014/main" id="{6D2A7DDD-5763-2B4D-A96E-05DE68C57063}"/>
              </a:ext>
            </a:extLst>
          </p:cNvPr>
          <p:cNvSpPr>
            <a:spLocks noChangeAspect="1" noChangeShapeType="1"/>
          </p:cNvSpPr>
          <p:nvPr/>
        </p:nvSpPr>
        <p:spPr bwMode="auto">
          <a:xfrm flipH="1" flipV="1">
            <a:off x="2543175" y="4389438"/>
            <a:ext cx="303213" cy="4778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3" name="Freeform 22">
            <a:extLst>
              <a:ext uri="{FF2B5EF4-FFF2-40B4-BE49-F238E27FC236}">
                <a16:creationId xmlns:a16="http://schemas.microsoft.com/office/drawing/2014/main" id="{A09A1FF3-56C1-C54E-832C-A4A787FC7586}"/>
              </a:ext>
            </a:extLst>
          </p:cNvPr>
          <p:cNvSpPr>
            <a:spLocks noChangeAspect="1"/>
          </p:cNvSpPr>
          <p:nvPr/>
        </p:nvSpPr>
        <p:spPr bwMode="auto">
          <a:xfrm>
            <a:off x="876300" y="1149350"/>
            <a:ext cx="330200" cy="469900"/>
          </a:xfrm>
          <a:custGeom>
            <a:avLst/>
            <a:gdLst>
              <a:gd name="T0" fmla="*/ 0 w 501"/>
              <a:gd name="T1" fmla="*/ 2147483646 h 349"/>
              <a:gd name="T2" fmla="*/ 0 w 501"/>
              <a:gd name="T3" fmla="*/ 2147483646 h 349"/>
              <a:gd name="T4" fmla="*/ 2147483646 w 501"/>
              <a:gd name="T5" fmla="*/ 2147483646 h 349"/>
              <a:gd name="T6" fmla="*/ 2147483646 w 501"/>
              <a:gd name="T7" fmla="*/ 2147483646 h 349"/>
              <a:gd name="T8" fmla="*/ 2147483646 w 501"/>
              <a:gd name="T9" fmla="*/ 2147483646 h 349"/>
              <a:gd name="T10" fmla="*/ 2147483646 w 501"/>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9" name="Rectangle 23">
            <a:extLst>
              <a:ext uri="{FF2B5EF4-FFF2-40B4-BE49-F238E27FC236}">
                <a16:creationId xmlns:a16="http://schemas.microsoft.com/office/drawing/2014/main" id="{E391E8FB-8D32-BD47-98BD-647D9ED6B564}"/>
              </a:ext>
            </a:extLst>
          </p:cNvPr>
          <p:cNvSpPr>
            <a:spLocks noChangeAspect="1" noChangeArrowheads="1"/>
          </p:cNvSpPr>
          <p:nvPr/>
        </p:nvSpPr>
        <p:spPr bwMode="auto">
          <a:xfrm>
            <a:off x="876300" y="752475"/>
            <a:ext cx="323850" cy="479425"/>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40" name="AutoShape 24">
            <a:extLst>
              <a:ext uri="{FF2B5EF4-FFF2-40B4-BE49-F238E27FC236}">
                <a16:creationId xmlns:a16="http://schemas.microsoft.com/office/drawing/2014/main" id="{E02B8C57-959B-0C4D-8717-DA424356A823}"/>
              </a:ext>
            </a:extLst>
          </p:cNvPr>
          <p:cNvSpPr>
            <a:spLocks noChangeAspect="1" noChangeArrowheads="1"/>
          </p:cNvSpPr>
          <p:nvPr/>
        </p:nvSpPr>
        <p:spPr bwMode="auto">
          <a:xfrm>
            <a:off x="622300" y="4548188"/>
            <a:ext cx="765175" cy="112712"/>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41" name="Line 25">
            <a:extLst>
              <a:ext uri="{FF2B5EF4-FFF2-40B4-BE49-F238E27FC236}">
                <a16:creationId xmlns:a16="http://schemas.microsoft.com/office/drawing/2014/main" id="{4DE1C182-8D57-2F48-833C-B08A0076FB00}"/>
              </a:ext>
            </a:extLst>
          </p:cNvPr>
          <p:cNvSpPr>
            <a:spLocks noChangeAspect="1" noChangeShapeType="1"/>
          </p:cNvSpPr>
          <p:nvPr/>
        </p:nvSpPr>
        <p:spPr bwMode="auto">
          <a:xfrm>
            <a:off x="238125" y="4597400"/>
            <a:ext cx="31273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7" name="Freeform 26">
            <a:extLst>
              <a:ext uri="{FF2B5EF4-FFF2-40B4-BE49-F238E27FC236}">
                <a16:creationId xmlns:a16="http://schemas.microsoft.com/office/drawing/2014/main" id="{D09B0CBD-38E2-4742-BB46-E66BB93EB6B5}"/>
              </a:ext>
            </a:extLst>
          </p:cNvPr>
          <p:cNvSpPr>
            <a:spLocks noChangeAspect="1"/>
          </p:cNvSpPr>
          <p:nvPr/>
        </p:nvSpPr>
        <p:spPr bwMode="auto">
          <a:xfrm>
            <a:off x="754063" y="1252538"/>
            <a:ext cx="1684337" cy="4392612"/>
          </a:xfrm>
          <a:custGeom>
            <a:avLst/>
            <a:gdLst>
              <a:gd name="T0" fmla="*/ 2147483646 w 2567"/>
              <a:gd name="T1" fmla="*/ 0 h 3272"/>
              <a:gd name="T2" fmla="*/ 2147483646 w 2567"/>
              <a:gd name="T3" fmla="*/ 2147483646 h 3272"/>
              <a:gd name="T4" fmla="*/ 0 w 2567"/>
              <a:gd name="T5" fmla="*/ 2147483646 h 3272"/>
              <a:gd name="T6" fmla="*/ 2147483646 w 2567"/>
              <a:gd name="T7" fmla="*/ 2147483646 h 3272"/>
              <a:gd name="T8" fmla="*/ 2147483646 w 2567"/>
              <a:gd name="T9" fmla="*/ 2147483646 h 3272"/>
              <a:gd name="T10" fmla="*/ 2147483646 w 2567"/>
              <a:gd name="T11" fmla="*/ 2147483646 h 3272"/>
              <a:gd name="T12" fmla="*/ 2147483646 w 2567"/>
              <a:gd name="T13" fmla="*/ 2147483646 h 32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272">
                <a:moveTo>
                  <a:pt x="598" y="0"/>
                </a:moveTo>
                <a:lnTo>
                  <a:pt x="609" y="104"/>
                </a:lnTo>
                <a:lnTo>
                  <a:pt x="0" y="2513"/>
                </a:lnTo>
                <a:lnTo>
                  <a:pt x="418" y="3271"/>
                </a:lnTo>
                <a:lnTo>
                  <a:pt x="756" y="2492"/>
                </a:lnTo>
                <a:lnTo>
                  <a:pt x="542" y="1661"/>
                </a:lnTo>
                <a:lnTo>
                  <a:pt x="2566" y="190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8" name="Freeform 27">
            <a:extLst>
              <a:ext uri="{FF2B5EF4-FFF2-40B4-BE49-F238E27FC236}">
                <a16:creationId xmlns:a16="http://schemas.microsoft.com/office/drawing/2014/main" id="{24EB8E79-AF96-8044-AC95-F6969277A340}"/>
              </a:ext>
            </a:extLst>
          </p:cNvPr>
          <p:cNvSpPr>
            <a:spLocks noChangeAspect="1"/>
          </p:cNvSpPr>
          <p:nvPr/>
        </p:nvSpPr>
        <p:spPr bwMode="auto">
          <a:xfrm>
            <a:off x="982663" y="3387725"/>
            <a:ext cx="1454150" cy="2063750"/>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44" name="Line 28">
            <a:extLst>
              <a:ext uri="{FF2B5EF4-FFF2-40B4-BE49-F238E27FC236}">
                <a16:creationId xmlns:a16="http://schemas.microsoft.com/office/drawing/2014/main" id="{C55F8B90-133B-DF47-85BE-7E3B3F4DB848}"/>
              </a:ext>
            </a:extLst>
          </p:cNvPr>
          <p:cNvSpPr>
            <a:spLocks noChangeAspect="1" noChangeShapeType="1"/>
          </p:cNvSpPr>
          <p:nvPr/>
        </p:nvSpPr>
        <p:spPr bwMode="auto">
          <a:xfrm>
            <a:off x="1033463" y="5624513"/>
            <a:ext cx="49212" cy="203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0" name="Freeform 29">
            <a:extLst>
              <a:ext uri="{FF2B5EF4-FFF2-40B4-BE49-F238E27FC236}">
                <a16:creationId xmlns:a16="http://schemas.microsoft.com/office/drawing/2014/main" id="{EDB04CF9-2AF8-5742-8D85-5B7802FC8008}"/>
              </a:ext>
            </a:extLst>
          </p:cNvPr>
          <p:cNvSpPr>
            <a:spLocks noChangeAspect="1"/>
          </p:cNvSpPr>
          <p:nvPr/>
        </p:nvSpPr>
        <p:spPr bwMode="auto">
          <a:xfrm>
            <a:off x="1033463" y="3613150"/>
            <a:ext cx="1411287" cy="221456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46" name="Rectangle 30">
            <a:extLst>
              <a:ext uri="{FF2B5EF4-FFF2-40B4-BE49-F238E27FC236}">
                <a16:creationId xmlns:a16="http://schemas.microsoft.com/office/drawing/2014/main" id="{60B9F615-3E88-9C45-82EC-964A198B0071}"/>
              </a:ext>
            </a:extLst>
          </p:cNvPr>
          <p:cNvSpPr>
            <a:spLocks noChangeAspect="1" noChangeArrowheads="1"/>
          </p:cNvSpPr>
          <p:nvPr/>
        </p:nvSpPr>
        <p:spPr bwMode="auto">
          <a:xfrm>
            <a:off x="1355725" y="1504950"/>
            <a:ext cx="3084513"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Diaphragm</a:t>
            </a:r>
          </a:p>
        </p:txBody>
      </p:sp>
      <p:sp>
        <p:nvSpPr>
          <p:cNvPr id="9247" name="Rectangle 31">
            <a:extLst>
              <a:ext uri="{FF2B5EF4-FFF2-40B4-BE49-F238E27FC236}">
                <a16:creationId xmlns:a16="http://schemas.microsoft.com/office/drawing/2014/main" id="{0D88DCEA-9515-E541-8874-3190163862E2}"/>
              </a:ext>
            </a:extLst>
          </p:cNvPr>
          <p:cNvSpPr>
            <a:spLocks noChangeAspect="1" noChangeArrowheads="1"/>
          </p:cNvSpPr>
          <p:nvPr/>
        </p:nvSpPr>
        <p:spPr bwMode="auto">
          <a:xfrm>
            <a:off x="434975" y="1976438"/>
            <a:ext cx="547688"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48" name="Rectangle 32">
            <a:extLst>
              <a:ext uri="{FF2B5EF4-FFF2-40B4-BE49-F238E27FC236}">
                <a16:creationId xmlns:a16="http://schemas.microsoft.com/office/drawing/2014/main" id="{EBBCC58F-D163-0547-BBE0-B10432EA0BF9}"/>
              </a:ext>
            </a:extLst>
          </p:cNvPr>
          <p:cNvSpPr>
            <a:spLocks noChangeAspect="1" noChangeArrowheads="1"/>
          </p:cNvSpPr>
          <p:nvPr/>
        </p:nvSpPr>
        <p:spPr bwMode="auto">
          <a:xfrm>
            <a:off x="1100138" y="1974850"/>
            <a:ext cx="547687"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49" name="Rectangle 33">
            <a:extLst>
              <a:ext uri="{FF2B5EF4-FFF2-40B4-BE49-F238E27FC236}">
                <a16:creationId xmlns:a16="http://schemas.microsoft.com/office/drawing/2014/main" id="{1B6AFAF5-4753-D649-BF8A-E48FD9A24CFD}"/>
              </a:ext>
            </a:extLst>
          </p:cNvPr>
          <p:cNvSpPr>
            <a:spLocks noChangeAspect="1" noChangeArrowheads="1"/>
          </p:cNvSpPr>
          <p:nvPr/>
        </p:nvSpPr>
        <p:spPr bwMode="auto">
          <a:xfrm>
            <a:off x="2803525" y="2674938"/>
            <a:ext cx="109378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Ocular</a:t>
            </a:r>
          </a:p>
        </p:txBody>
      </p:sp>
      <p:sp>
        <p:nvSpPr>
          <p:cNvPr id="9250" name="Rectangle 34">
            <a:extLst>
              <a:ext uri="{FF2B5EF4-FFF2-40B4-BE49-F238E27FC236}">
                <a16:creationId xmlns:a16="http://schemas.microsoft.com/office/drawing/2014/main" id="{91F0EF56-E410-8B4E-B7FC-E4D6166D2AE0}"/>
              </a:ext>
            </a:extLst>
          </p:cNvPr>
          <p:cNvSpPr>
            <a:spLocks noChangeAspect="1" noChangeArrowheads="1"/>
          </p:cNvSpPr>
          <p:nvPr/>
        </p:nvSpPr>
        <p:spPr bwMode="auto">
          <a:xfrm>
            <a:off x="407988" y="2171700"/>
            <a:ext cx="1247775" cy="66675"/>
          </a:xfrm>
          <a:prstGeom prst="rect">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51" name="Rectangle 35">
            <a:extLst>
              <a:ext uri="{FF2B5EF4-FFF2-40B4-BE49-F238E27FC236}">
                <a16:creationId xmlns:a16="http://schemas.microsoft.com/office/drawing/2014/main" id="{7C250E19-208B-4047-84A3-2220DC036495}"/>
              </a:ext>
            </a:extLst>
          </p:cNvPr>
          <p:cNvSpPr>
            <a:spLocks noChangeAspect="1" noChangeArrowheads="1"/>
          </p:cNvSpPr>
          <p:nvPr/>
        </p:nvSpPr>
        <p:spPr bwMode="auto">
          <a:xfrm>
            <a:off x="1920875" y="1846263"/>
            <a:ext cx="231933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Filter</a:t>
            </a:r>
          </a:p>
        </p:txBody>
      </p:sp>
      <p:sp>
        <p:nvSpPr>
          <p:cNvPr id="9252" name="Line 36">
            <a:extLst>
              <a:ext uri="{FF2B5EF4-FFF2-40B4-BE49-F238E27FC236}">
                <a16:creationId xmlns:a16="http://schemas.microsoft.com/office/drawing/2014/main" id="{C4E454AF-DB37-A740-A005-4CD6E3F1A068}"/>
              </a:ext>
            </a:extLst>
          </p:cNvPr>
          <p:cNvSpPr>
            <a:spLocks noChangeAspect="1" noChangeShapeType="1"/>
          </p:cNvSpPr>
          <p:nvPr/>
        </p:nvSpPr>
        <p:spPr bwMode="auto">
          <a:xfrm flipV="1">
            <a:off x="1712913" y="2173288"/>
            <a:ext cx="260350" cy="5873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253" name="AutoShape 37">
            <a:extLst>
              <a:ext uri="{FF2B5EF4-FFF2-40B4-BE49-F238E27FC236}">
                <a16:creationId xmlns:a16="http://schemas.microsoft.com/office/drawing/2014/main" id="{8E1B3E35-9049-B54D-8652-6915829FA030}"/>
              </a:ext>
            </a:extLst>
          </p:cNvPr>
          <p:cNvSpPr>
            <a:spLocks noChangeAspect="1" noChangeArrowheads="1"/>
          </p:cNvSpPr>
          <p:nvPr/>
        </p:nvSpPr>
        <p:spPr bwMode="auto">
          <a:xfrm>
            <a:off x="2441575" y="3094038"/>
            <a:ext cx="73025" cy="14795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54" name="Rectangle 38">
            <a:extLst>
              <a:ext uri="{FF2B5EF4-FFF2-40B4-BE49-F238E27FC236}">
                <a16:creationId xmlns:a16="http://schemas.microsoft.com/office/drawing/2014/main" id="{5E97FB6D-8359-0849-AAE3-D9047AAB2D76}"/>
              </a:ext>
            </a:extLst>
          </p:cNvPr>
          <p:cNvSpPr>
            <a:spLocks noChangeAspect="1" noChangeArrowheads="1"/>
          </p:cNvSpPr>
          <p:nvPr/>
        </p:nvSpPr>
        <p:spPr bwMode="auto">
          <a:xfrm>
            <a:off x="2552700" y="3314700"/>
            <a:ext cx="509588" cy="10064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55" name="Rectangle 39">
            <a:extLst>
              <a:ext uri="{FF2B5EF4-FFF2-40B4-BE49-F238E27FC236}">
                <a16:creationId xmlns:a16="http://schemas.microsoft.com/office/drawing/2014/main" id="{6832992A-42CB-8446-8409-8E75A26C0BC2}"/>
              </a:ext>
            </a:extLst>
          </p:cNvPr>
          <p:cNvSpPr>
            <a:spLocks noChangeAspect="1" noChangeArrowheads="1"/>
          </p:cNvSpPr>
          <p:nvPr/>
        </p:nvSpPr>
        <p:spPr bwMode="auto">
          <a:xfrm>
            <a:off x="2965450" y="3109913"/>
            <a:ext cx="149225" cy="1385887"/>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71" name="Freeform 40">
            <a:extLst>
              <a:ext uri="{FF2B5EF4-FFF2-40B4-BE49-F238E27FC236}">
                <a16:creationId xmlns:a16="http://schemas.microsoft.com/office/drawing/2014/main" id="{36B477EE-2A63-3145-BCE8-9CB20DBC5419}"/>
              </a:ext>
            </a:extLst>
          </p:cNvPr>
          <p:cNvSpPr>
            <a:spLocks noChangeAspect="1"/>
          </p:cNvSpPr>
          <p:nvPr/>
        </p:nvSpPr>
        <p:spPr bwMode="auto">
          <a:xfrm>
            <a:off x="1192213" y="4678363"/>
            <a:ext cx="42862" cy="112712"/>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2" name="Freeform 41">
            <a:extLst>
              <a:ext uri="{FF2B5EF4-FFF2-40B4-BE49-F238E27FC236}">
                <a16:creationId xmlns:a16="http://schemas.microsoft.com/office/drawing/2014/main" id="{9F6CA12F-5F07-1140-BBC0-902BC9C8928C}"/>
              </a:ext>
            </a:extLst>
          </p:cNvPr>
          <p:cNvSpPr>
            <a:spLocks noChangeAspect="1"/>
          </p:cNvSpPr>
          <p:nvPr/>
        </p:nvSpPr>
        <p:spPr bwMode="auto">
          <a:xfrm>
            <a:off x="1108075" y="3494088"/>
            <a:ext cx="42863" cy="1111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3" name="Freeform 42">
            <a:extLst>
              <a:ext uri="{FF2B5EF4-FFF2-40B4-BE49-F238E27FC236}">
                <a16:creationId xmlns:a16="http://schemas.microsoft.com/office/drawing/2014/main" id="{06B1718A-D234-5B40-8108-B19CA0DA7E15}"/>
              </a:ext>
            </a:extLst>
          </p:cNvPr>
          <p:cNvSpPr>
            <a:spLocks noChangeAspect="1"/>
          </p:cNvSpPr>
          <p:nvPr/>
        </p:nvSpPr>
        <p:spPr bwMode="auto">
          <a:xfrm>
            <a:off x="762000" y="4414838"/>
            <a:ext cx="41275" cy="114300"/>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4" name="Freeform 43">
            <a:extLst>
              <a:ext uri="{FF2B5EF4-FFF2-40B4-BE49-F238E27FC236}">
                <a16:creationId xmlns:a16="http://schemas.microsoft.com/office/drawing/2014/main" id="{66656312-14F4-7C4A-9D54-394E1C29E027}"/>
              </a:ext>
            </a:extLst>
          </p:cNvPr>
          <p:cNvSpPr>
            <a:spLocks/>
          </p:cNvSpPr>
          <p:nvPr/>
        </p:nvSpPr>
        <p:spPr bwMode="auto">
          <a:xfrm>
            <a:off x="5149850" y="5153025"/>
            <a:ext cx="987425" cy="784225"/>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5" name="Freeform 44">
            <a:extLst>
              <a:ext uri="{FF2B5EF4-FFF2-40B4-BE49-F238E27FC236}">
                <a16:creationId xmlns:a16="http://schemas.microsoft.com/office/drawing/2014/main" id="{5577EF13-380C-D24D-B6B1-28D0D17AE50B}"/>
              </a:ext>
            </a:extLst>
          </p:cNvPr>
          <p:cNvSpPr>
            <a:spLocks/>
          </p:cNvSpPr>
          <p:nvPr/>
        </p:nvSpPr>
        <p:spPr bwMode="auto">
          <a:xfrm>
            <a:off x="5168900" y="5387975"/>
            <a:ext cx="971550"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6" name="Freeform 45">
            <a:extLst>
              <a:ext uri="{FF2B5EF4-FFF2-40B4-BE49-F238E27FC236}">
                <a16:creationId xmlns:a16="http://schemas.microsoft.com/office/drawing/2014/main" id="{D72EBF55-8BF5-FB41-8E3D-B7B5C1DABB87}"/>
              </a:ext>
            </a:extLst>
          </p:cNvPr>
          <p:cNvSpPr>
            <a:spLocks/>
          </p:cNvSpPr>
          <p:nvPr/>
        </p:nvSpPr>
        <p:spPr bwMode="auto">
          <a:xfrm>
            <a:off x="5168900" y="5330825"/>
            <a:ext cx="971550"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62" name="Rectangle 46">
            <a:extLst>
              <a:ext uri="{FF2B5EF4-FFF2-40B4-BE49-F238E27FC236}">
                <a16:creationId xmlns:a16="http://schemas.microsoft.com/office/drawing/2014/main" id="{D2258F4B-51BE-2F49-A48C-0B30AF26CB25}"/>
              </a:ext>
            </a:extLst>
          </p:cNvPr>
          <p:cNvSpPr>
            <a:spLocks noChangeArrowheads="1"/>
          </p:cNvSpPr>
          <p:nvPr/>
        </p:nvSpPr>
        <p:spPr bwMode="auto">
          <a:xfrm>
            <a:off x="4333875" y="4227513"/>
            <a:ext cx="942975" cy="3175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Objective</a:t>
            </a:r>
          </a:p>
        </p:txBody>
      </p:sp>
      <p:sp>
        <p:nvSpPr>
          <p:cNvPr id="18478" name="Freeform 47">
            <a:extLst>
              <a:ext uri="{FF2B5EF4-FFF2-40B4-BE49-F238E27FC236}">
                <a16:creationId xmlns:a16="http://schemas.microsoft.com/office/drawing/2014/main" id="{D6C63A6C-A54E-CF4B-968B-D0627397F581}"/>
              </a:ext>
            </a:extLst>
          </p:cNvPr>
          <p:cNvSpPr>
            <a:spLocks/>
          </p:cNvSpPr>
          <p:nvPr/>
        </p:nvSpPr>
        <p:spPr bwMode="auto">
          <a:xfrm>
            <a:off x="5141913" y="5224463"/>
            <a:ext cx="969962" cy="681037"/>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64" name="Line 48">
            <a:extLst>
              <a:ext uri="{FF2B5EF4-FFF2-40B4-BE49-F238E27FC236}">
                <a16:creationId xmlns:a16="http://schemas.microsoft.com/office/drawing/2014/main" id="{355D2E7F-C47A-AA4D-A8A3-4AE763B4B5D3}"/>
              </a:ext>
            </a:extLst>
          </p:cNvPr>
          <p:cNvSpPr>
            <a:spLocks noChangeShapeType="1"/>
          </p:cNvSpPr>
          <p:nvPr/>
        </p:nvSpPr>
        <p:spPr bwMode="auto">
          <a:xfrm flipV="1">
            <a:off x="4975225" y="5797550"/>
            <a:ext cx="2892425" cy="23813"/>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80" name="Freeform 49">
            <a:extLst>
              <a:ext uri="{FF2B5EF4-FFF2-40B4-BE49-F238E27FC236}">
                <a16:creationId xmlns:a16="http://schemas.microsoft.com/office/drawing/2014/main" id="{7752D2EB-9A1B-9C41-9E72-62B01B155B01}"/>
              </a:ext>
            </a:extLst>
          </p:cNvPr>
          <p:cNvSpPr>
            <a:spLocks/>
          </p:cNvSpPr>
          <p:nvPr/>
        </p:nvSpPr>
        <p:spPr bwMode="auto">
          <a:xfrm>
            <a:off x="5141913" y="5202238"/>
            <a:ext cx="969962" cy="684212"/>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1" name="Freeform 50">
            <a:extLst>
              <a:ext uri="{FF2B5EF4-FFF2-40B4-BE49-F238E27FC236}">
                <a16:creationId xmlns:a16="http://schemas.microsoft.com/office/drawing/2014/main" id="{9819E4F0-DA0B-3C4F-9778-A09B3F860804}"/>
              </a:ext>
            </a:extLst>
          </p:cNvPr>
          <p:cNvSpPr>
            <a:spLocks/>
          </p:cNvSpPr>
          <p:nvPr/>
        </p:nvSpPr>
        <p:spPr bwMode="auto">
          <a:xfrm>
            <a:off x="5141913" y="5106988"/>
            <a:ext cx="969962" cy="682625"/>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67" name="Line 51">
            <a:extLst>
              <a:ext uri="{FF2B5EF4-FFF2-40B4-BE49-F238E27FC236}">
                <a16:creationId xmlns:a16="http://schemas.microsoft.com/office/drawing/2014/main" id="{F1783951-B9E6-6E4B-9DCA-E9A4E921BBD6}"/>
              </a:ext>
            </a:extLst>
          </p:cNvPr>
          <p:cNvSpPr>
            <a:spLocks noChangeShapeType="1"/>
          </p:cNvSpPr>
          <p:nvPr/>
        </p:nvSpPr>
        <p:spPr bwMode="auto">
          <a:xfrm>
            <a:off x="4957763" y="5627688"/>
            <a:ext cx="2889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83" name="Freeform 52">
            <a:extLst>
              <a:ext uri="{FF2B5EF4-FFF2-40B4-BE49-F238E27FC236}">
                <a16:creationId xmlns:a16="http://schemas.microsoft.com/office/drawing/2014/main" id="{7069FD10-EBC3-C546-ABE4-59B9F4D10267}"/>
              </a:ext>
            </a:extLst>
          </p:cNvPr>
          <p:cNvSpPr>
            <a:spLocks/>
          </p:cNvSpPr>
          <p:nvPr/>
        </p:nvSpPr>
        <p:spPr bwMode="auto">
          <a:xfrm>
            <a:off x="5141913" y="5067300"/>
            <a:ext cx="969962" cy="682625"/>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4" name="Freeform 53">
            <a:extLst>
              <a:ext uri="{FF2B5EF4-FFF2-40B4-BE49-F238E27FC236}">
                <a16:creationId xmlns:a16="http://schemas.microsoft.com/office/drawing/2014/main" id="{4A1FB011-DA94-924B-8057-E8315D7B4DD6}"/>
              </a:ext>
            </a:extLst>
          </p:cNvPr>
          <p:cNvSpPr>
            <a:spLocks/>
          </p:cNvSpPr>
          <p:nvPr/>
        </p:nvSpPr>
        <p:spPr bwMode="auto">
          <a:xfrm>
            <a:off x="5195888" y="1604963"/>
            <a:ext cx="904875" cy="4029075"/>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70" name="Line 54">
            <a:extLst>
              <a:ext uri="{FF2B5EF4-FFF2-40B4-BE49-F238E27FC236}">
                <a16:creationId xmlns:a16="http://schemas.microsoft.com/office/drawing/2014/main" id="{1A62D67F-ADBC-F54C-A9BC-F0DC7B482A45}"/>
              </a:ext>
            </a:extLst>
          </p:cNvPr>
          <p:cNvSpPr>
            <a:spLocks noChangeShapeType="1"/>
          </p:cNvSpPr>
          <p:nvPr/>
        </p:nvSpPr>
        <p:spPr bwMode="auto">
          <a:xfrm flipV="1">
            <a:off x="4943475" y="5426075"/>
            <a:ext cx="2901950" cy="2540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271" name="Rectangle 55">
            <a:extLst>
              <a:ext uri="{FF2B5EF4-FFF2-40B4-BE49-F238E27FC236}">
                <a16:creationId xmlns:a16="http://schemas.microsoft.com/office/drawing/2014/main" id="{6929FC01-7415-F049-850B-B73A1EEFCC40}"/>
              </a:ext>
            </a:extLst>
          </p:cNvPr>
          <p:cNvSpPr>
            <a:spLocks noChangeArrowheads="1"/>
          </p:cNvSpPr>
          <p:nvPr/>
        </p:nvSpPr>
        <p:spPr bwMode="auto">
          <a:xfrm>
            <a:off x="7645400" y="3541713"/>
            <a:ext cx="534988" cy="696912"/>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7" name="Freeform 56">
            <a:extLst>
              <a:ext uri="{FF2B5EF4-FFF2-40B4-BE49-F238E27FC236}">
                <a16:creationId xmlns:a16="http://schemas.microsoft.com/office/drawing/2014/main" id="{828DADDE-DEDC-C843-942E-18CC3AE64E47}"/>
              </a:ext>
            </a:extLst>
          </p:cNvPr>
          <p:cNvSpPr>
            <a:spLocks/>
          </p:cNvSpPr>
          <p:nvPr/>
        </p:nvSpPr>
        <p:spPr bwMode="auto">
          <a:xfrm>
            <a:off x="5319713" y="3143250"/>
            <a:ext cx="536575" cy="933450"/>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8" name="Freeform 57">
            <a:extLst>
              <a:ext uri="{FF2B5EF4-FFF2-40B4-BE49-F238E27FC236}">
                <a16:creationId xmlns:a16="http://schemas.microsoft.com/office/drawing/2014/main" id="{40091309-0DFA-8746-B9D0-5D59920E2600}"/>
              </a:ext>
            </a:extLst>
          </p:cNvPr>
          <p:cNvSpPr>
            <a:spLocks/>
          </p:cNvSpPr>
          <p:nvPr/>
        </p:nvSpPr>
        <p:spPr bwMode="auto">
          <a:xfrm>
            <a:off x="5324475" y="3336925"/>
            <a:ext cx="2857500" cy="817563"/>
          </a:xfrm>
          <a:custGeom>
            <a:avLst/>
            <a:gdLst>
              <a:gd name="T0" fmla="*/ 0 w 4052"/>
              <a:gd name="T1" fmla="*/ 2147483646 h 611"/>
              <a:gd name="T2" fmla="*/ 2147483646 w 4052"/>
              <a:gd name="T3" fmla="*/ 2147483646 h 611"/>
              <a:gd name="T4" fmla="*/ 2147483646 w 4052"/>
              <a:gd name="T5" fmla="*/ 2147483646 h 611"/>
              <a:gd name="T6" fmla="*/ 2147483646 w 4052"/>
              <a:gd name="T7" fmla="*/ 0 h 611"/>
              <a:gd name="T8" fmla="*/ 0 w 4052"/>
              <a:gd name="T9" fmla="*/ 2147483646 h 6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2" h="611">
                <a:moveTo>
                  <a:pt x="0" y="559"/>
                </a:moveTo>
                <a:lnTo>
                  <a:pt x="4051" y="240"/>
                </a:lnTo>
                <a:lnTo>
                  <a:pt x="4051" y="610"/>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74" name="Rectangle 58">
            <a:extLst>
              <a:ext uri="{FF2B5EF4-FFF2-40B4-BE49-F238E27FC236}">
                <a16:creationId xmlns:a16="http://schemas.microsoft.com/office/drawing/2014/main" id="{0009F289-225F-594A-AA49-D4116CD94640}"/>
              </a:ext>
            </a:extLst>
          </p:cNvPr>
          <p:cNvSpPr>
            <a:spLocks noChangeArrowheads="1"/>
          </p:cNvSpPr>
          <p:nvPr/>
        </p:nvSpPr>
        <p:spPr bwMode="auto">
          <a:xfrm>
            <a:off x="5986463" y="704850"/>
            <a:ext cx="957262"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Laser</a:t>
            </a:r>
          </a:p>
        </p:txBody>
      </p:sp>
      <p:sp>
        <p:nvSpPr>
          <p:cNvPr id="9275" name="Rectangle 59">
            <a:extLst>
              <a:ext uri="{FF2B5EF4-FFF2-40B4-BE49-F238E27FC236}">
                <a16:creationId xmlns:a16="http://schemas.microsoft.com/office/drawing/2014/main" id="{6043B12E-C0C3-5C4C-89D1-41B472E63F06}"/>
              </a:ext>
            </a:extLst>
          </p:cNvPr>
          <p:cNvSpPr>
            <a:spLocks noChangeArrowheads="1"/>
          </p:cNvSpPr>
          <p:nvPr/>
        </p:nvSpPr>
        <p:spPr bwMode="auto">
          <a:xfrm>
            <a:off x="6480175" y="4892675"/>
            <a:ext cx="2455863"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Emission Pinhole</a:t>
            </a:r>
          </a:p>
        </p:txBody>
      </p:sp>
      <p:sp>
        <p:nvSpPr>
          <p:cNvPr id="9276" name="Line 60">
            <a:extLst>
              <a:ext uri="{FF2B5EF4-FFF2-40B4-BE49-F238E27FC236}">
                <a16:creationId xmlns:a16="http://schemas.microsoft.com/office/drawing/2014/main" id="{E1A60BEA-3081-AF49-858F-E5B8940F34F8}"/>
              </a:ext>
            </a:extLst>
          </p:cNvPr>
          <p:cNvSpPr>
            <a:spLocks noChangeShapeType="1"/>
          </p:cNvSpPr>
          <p:nvPr/>
        </p:nvSpPr>
        <p:spPr bwMode="auto">
          <a:xfrm flipV="1">
            <a:off x="5957888" y="1909763"/>
            <a:ext cx="395287" cy="146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92" name="Freeform 61">
            <a:extLst>
              <a:ext uri="{FF2B5EF4-FFF2-40B4-BE49-F238E27FC236}">
                <a16:creationId xmlns:a16="http://schemas.microsoft.com/office/drawing/2014/main" id="{1C9D0815-0480-C14C-B6A9-D2BA1625000C}"/>
              </a:ext>
            </a:extLst>
          </p:cNvPr>
          <p:cNvSpPr>
            <a:spLocks/>
          </p:cNvSpPr>
          <p:nvPr/>
        </p:nvSpPr>
        <p:spPr bwMode="auto">
          <a:xfrm>
            <a:off x="5500688" y="1147763"/>
            <a:ext cx="355600" cy="468312"/>
          </a:xfrm>
          <a:custGeom>
            <a:avLst/>
            <a:gdLst>
              <a:gd name="T0" fmla="*/ 0 w 502"/>
              <a:gd name="T1" fmla="*/ 2147483646 h 349"/>
              <a:gd name="T2" fmla="*/ 0 w 502"/>
              <a:gd name="T3" fmla="*/ 2147483646 h 349"/>
              <a:gd name="T4" fmla="*/ 2147483646 w 502"/>
              <a:gd name="T5" fmla="*/ 2147483646 h 349"/>
              <a:gd name="T6" fmla="*/ 2147483646 w 502"/>
              <a:gd name="T7" fmla="*/ 2147483646 h 349"/>
              <a:gd name="T8" fmla="*/ 2147483646 w 502"/>
              <a:gd name="T9" fmla="*/ 2147483646 h 349"/>
              <a:gd name="T10" fmla="*/ 2147483646 w 502"/>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78" name="Rectangle 62">
            <a:extLst>
              <a:ext uri="{FF2B5EF4-FFF2-40B4-BE49-F238E27FC236}">
                <a16:creationId xmlns:a16="http://schemas.microsoft.com/office/drawing/2014/main" id="{95EB8150-9179-EA40-AB1B-5C5032729D7E}"/>
              </a:ext>
            </a:extLst>
          </p:cNvPr>
          <p:cNvSpPr>
            <a:spLocks noChangeArrowheads="1"/>
          </p:cNvSpPr>
          <p:nvPr/>
        </p:nvSpPr>
        <p:spPr bwMode="auto">
          <a:xfrm>
            <a:off x="5522913" y="733425"/>
            <a:ext cx="82550" cy="477838"/>
          </a:xfrm>
          <a:prstGeom prst="rect">
            <a:avLst/>
          </a:prstGeom>
          <a:solidFill>
            <a:srgbClr val="B56DAB"/>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79" name="AutoShape 63">
            <a:extLst>
              <a:ext uri="{FF2B5EF4-FFF2-40B4-BE49-F238E27FC236}">
                <a16:creationId xmlns:a16="http://schemas.microsoft.com/office/drawing/2014/main" id="{2B1D9301-8B53-004B-A3C0-9255F3D9389D}"/>
              </a:ext>
            </a:extLst>
          </p:cNvPr>
          <p:cNvSpPr>
            <a:spLocks noChangeArrowheads="1"/>
          </p:cNvSpPr>
          <p:nvPr/>
        </p:nvSpPr>
        <p:spPr bwMode="auto">
          <a:xfrm>
            <a:off x="5230813" y="4535488"/>
            <a:ext cx="823912" cy="112712"/>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80" name="Line 64">
            <a:extLst>
              <a:ext uri="{FF2B5EF4-FFF2-40B4-BE49-F238E27FC236}">
                <a16:creationId xmlns:a16="http://schemas.microsoft.com/office/drawing/2014/main" id="{D5052F62-388F-4944-B40D-D30C3148CA82}"/>
              </a:ext>
            </a:extLst>
          </p:cNvPr>
          <p:cNvSpPr>
            <a:spLocks noChangeShapeType="1"/>
          </p:cNvSpPr>
          <p:nvPr/>
        </p:nvSpPr>
        <p:spPr bwMode="auto">
          <a:xfrm>
            <a:off x="4749800" y="4557713"/>
            <a:ext cx="3365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96" name="Freeform 65">
            <a:extLst>
              <a:ext uri="{FF2B5EF4-FFF2-40B4-BE49-F238E27FC236}">
                <a16:creationId xmlns:a16="http://schemas.microsoft.com/office/drawing/2014/main" id="{11B2DA25-905D-9743-B390-B32D381AB8F0}"/>
              </a:ext>
            </a:extLst>
          </p:cNvPr>
          <p:cNvSpPr>
            <a:spLocks/>
          </p:cNvSpPr>
          <p:nvPr/>
        </p:nvSpPr>
        <p:spPr bwMode="auto">
          <a:xfrm>
            <a:off x="5372100" y="1235075"/>
            <a:ext cx="2820988" cy="4378325"/>
          </a:xfrm>
          <a:custGeom>
            <a:avLst/>
            <a:gdLst>
              <a:gd name="T0" fmla="*/ 2147483646 w 4000"/>
              <a:gd name="T1" fmla="*/ 0 h 3273"/>
              <a:gd name="T2" fmla="*/ 2147483646 w 4000"/>
              <a:gd name="T3" fmla="*/ 2147483646 h 3273"/>
              <a:gd name="T4" fmla="*/ 0 w 4000"/>
              <a:gd name="T5" fmla="*/ 2147483646 h 3273"/>
              <a:gd name="T6" fmla="*/ 2147483646 w 4000"/>
              <a:gd name="T7" fmla="*/ 2147483646 h 3273"/>
              <a:gd name="T8" fmla="*/ 2147483646 w 4000"/>
              <a:gd name="T9" fmla="*/ 2147483646 h 3273"/>
              <a:gd name="T10" fmla="*/ 2147483646 w 4000"/>
              <a:gd name="T11" fmla="*/ 2147483646 h 3273"/>
              <a:gd name="T12" fmla="*/ 2147483646 w 4000"/>
              <a:gd name="T13" fmla="*/ 2147483646 h 3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 h="3273">
                <a:moveTo>
                  <a:pt x="598" y="0"/>
                </a:moveTo>
                <a:lnTo>
                  <a:pt x="609" y="104"/>
                </a:lnTo>
                <a:lnTo>
                  <a:pt x="0" y="2513"/>
                </a:lnTo>
                <a:lnTo>
                  <a:pt x="418" y="3272"/>
                </a:lnTo>
                <a:lnTo>
                  <a:pt x="757" y="2493"/>
                </a:lnTo>
                <a:lnTo>
                  <a:pt x="542" y="1661"/>
                </a:lnTo>
                <a:lnTo>
                  <a:pt x="3999" y="2077"/>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97" name="Freeform 66">
            <a:extLst>
              <a:ext uri="{FF2B5EF4-FFF2-40B4-BE49-F238E27FC236}">
                <a16:creationId xmlns:a16="http://schemas.microsoft.com/office/drawing/2014/main" id="{EAC647CA-B619-2F46-B165-7A26B4E6890D}"/>
              </a:ext>
            </a:extLst>
          </p:cNvPr>
          <p:cNvSpPr>
            <a:spLocks/>
          </p:cNvSpPr>
          <p:nvPr/>
        </p:nvSpPr>
        <p:spPr bwMode="auto">
          <a:xfrm>
            <a:off x="5618163" y="3379788"/>
            <a:ext cx="1562100" cy="205581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83" name="Line 67">
            <a:extLst>
              <a:ext uri="{FF2B5EF4-FFF2-40B4-BE49-F238E27FC236}">
                <a16:creationId xmlns:a16="http://schemas.microsoft.com/office/drawing/2014/main" id="{7F5D9BC6-41C9-8342-B9FB-C73597D70590}"/>
              </a:ext>
            </a:extLst>
          </p:cNvPr>
          <p:cNvSpPr>
            <a:spLocks noChangeShapeType="1"/>
          </p:cNvSpPr>
          <p:nvPr/>
        </p:nvSpPr>
        <p:spPr bwMode="auto">
          <a:xfrm>
            <a:off x="5673725" y="5608638"/>
            <a:ext cx="50800" cy="2016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99" name="Freeform 68">
            <a:extLst>
              <a:ext uri="{FF2B5EF4-FFF2-40B4-BE49-F238E27FC236}">
                <a16:creationId xmlns:a16="http://schemas.microsoft.com/office/drawing/2014/main" id="{7FEDDA5D-AE3A-8649-AF79-32C5DBAFA82E}"/>
              </a:ext>
            </a:extLst>
          </p:cNvPr>
          <p:cNvSpPr>
            <a:spLocks/>
          </p:cNvSpPr>
          <p:nvPr/>
        </p:nvSpPr>
        <p:spPr bwMode="auto">
          <a:xfrm>
            <a:off x="5675313" y="3602038"/>
            <a:ext cx="1514475" cy="2208212"/>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85" name="Rectangle 69">
            <a:extLst>
              <a:ext uri="{FF2B5EF4-FFF2-40B4-BE49-F238E27FC236}">
                <a16:creationId xmlns:a16="http://schemas.microsoft.com/office/drawing/2014/main" id="{41DAB7EB-83BE-9A45-A349-E159FDB8B7E3}"/>
              </a:ext>
            </a:extLst>
          </p:cNvPr>
          <p:cNvSpPr>
            <a:spLocks noChangeArrowheads="1"/>
          </p:cNvSpPr>
          <p:nvPr/>
        </p:nvSpPr>
        <p:spPr bwMode="auto">
          <a:xfrm>
            <a:off x="6019800" y="1500188"/>
            <a:ext cx="257492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Pinhole</a:t>
            </a:r>
          </a:p>
        </p:txBody>
      </p:sp>
      <p:sp>
        <p:nvSpPr>
          <p:cNvPr id="9286" name="Rectangle 70">
            <a:extLst>
              <a:ext uri="{FF2B5EF4-FFF2-40B4-BE49-F238E27FC236}">
                <a16:creationId xmlns:a16="http://schemas.microsoft.com/office/drawing/2014/main" id="{DC3331C7-5632-834B-99C4-032AF43470A2}"/>
              </a:ext>
            </a:extLst>
          </p:cNvPr>
          <p:cNvSpPr>
            <a:spLocks noChangeArrowheads="1"/>
          </p:cNvSpPr>
          <p:nvPr/>
        </p:nvSpPr>
        <p:spPr bwMode="auto">
          <a:xfrm>
            <a:off x="7185025" y="2835275"/>
            <a:ext cx="80963" cy="874713"/>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87" name="Rectangle 71">
            <a:extLst>
              <a:ext uri="{FF2B5EF4-FFF2-40B4-BE49-F238E27FC236}">
                <a16:creationId xmlns:a16="http://schemas.microsoft.com/office/drawing/2014/main" id="{154FC6E5-2A39-FB4D-AB23-1D6276AF94AA}"/>
              </a:ext>
            </a:extLst>
          </p:cNvPr>
          <p:cNvSpPr>
            <a:spLocks noChangeArrowheads="1"/>
          </p:cNvSpPr>
          <p:nvPr/>
        </p:nvSpPr>
        <p:spPr bwMode="auto">
          <a:xfrm>
            <a:off x="7185025" y="3860800"/>
            <a:ext cx="80963" cy="871538"/>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88" name="Rectangle 72">
            <a:extLst>
              <a:ext uri="{FF2B5EF4-FFF2-40B4-BE49-F238E27FC236}">
                <a16:creationId xmlns:a16="http://schemas.microsoft.com/office/drawing/2014/main" id="{F1C58DD3-5029-3442-B1F9-DA527AF923A6}"/>
              </a:ext>
            </a:extLst>
          </p:cNvPr>
          <p:cNvSpPr>
            <a:spLocks noChangeArrowheads="1"/>
          </p:cNvSpPr>
          <p:nvPr/>
        </p:nvSpPr>
        <p:spPr bwMode="auto">
          <a:xfrm>
            <a:off x="5040313" y="2157413"/>
            <a:ext cx="587375"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89" name="Rectangle 73">
            <a:extLst>
              <a:ext uri="{FF2B5EF4-FFF2-40B4-BE49-F238E27FC236}">
                <a16:creationId xmlns:a16="http://schemas.microsoft.com/office/drawing/2014/main" id="{AC0CD812-77DD-F949-85FA-783DA76C03DD}"/>
              </a:ext>
            </a:extLst>
          </p:cNvPr>
          <p:cNvSpPr>
            <a:spLocks noChangeArrowheads="1"/>
          </p:cNvSpPr>
          <p:nvPr/>
        </p:nvSpPr>
        <p:spPr bwMode="auto">
          <a:xfrm>
            <a:off x="5735638" y="2157413"/>
            <a:ext cx="588962"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90" name="Rectangle 74">
            <a:extLst>
              <a:ext uri="{FF2B5EF4-FFF2-40B4-BE49-F238E27FC236}">
                <a16:creationId xmlns:a16="http://schemas.microsoft.com/office/drawing/2014/main" id="{2458115C-3C9C-134B-A990-E37127E9E064}"/>
              </a:ext>
            </a:extLst>
          </p:cNvPr>
          <p:cNvSpPr>
            <a:spLocks noChangeArrowheads="1"/>
          </p:cNvSpPr>
          <p:nvPr/>
        </p:nvSpPr>
        <p:spPr bwMode="auto">
          <a:xfrm>
            <a:off x="7731125" y="3048000"/>
            <a:ext cx="857250"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PMT</a:t>
            </a:r>
          </a:p>
        </p:txBody>
      </p:sp>
      <p:sp>
        <p:nvSpPr>
          <p:cNvPr id="9291" name="AutoShape 75">
            <a:extLst>
              <a:ext uri="{FF2B5EF4-FFF2-40B4-BE49-F238E27FC236}">
                <a16:creationId xmlns:a16="http://schemas.microsoft.com/office/drawing/2014/main" id="{5E7AB28F-3087-E74E-98CE-08B5D00DECF4}"/>
              </a:ext>
            </a:extLst>
          </p:cNvPr>
          <p:cNvSpPr>
            <a:spLocks noChangeArrowheads="1"/>
          </p:cNvSpPr>
          <p:nvPr/>
        </p:nvSpPr>
        <p:spPr bwMode="auto">
          <a:xfrm>
            <a:off x="7305675" y="2836863"/>
            <a:ext cx="60325" cy="1881187"/>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92" name="AutoShape 76">
            <a:extLst>
              <a:ext uri="{FF2B5EF4-FFF2-40B4-BE49-F238E27FC236}">
                <a16:creationId xmlns:a16="http://schemas.microsoft.com/office/drawing/2014/main" id="{32A0453C-36D4-FD4D-9178-60B4BE157478}"/>
              </a:ext>
            </a:extLst>
          </p:cNvPr>
          <p:cNvSpPr>
            <a:spLocks noChangeArrowheads="1"/>
          </p:cNvSpPr>
          <p:nvPr/>
        </p:nvSpPr>
        <p:spPr bwMode="auto">
          <a:xfrm>
            <a:off x="5065713" y="2351088"/>
            <a:ext cx="1239837" cy="84137"/>
          </a:xfrm>
          <a:prstGeom prst="octagon">
            <a:avLst>
              <a:gd name="adj" fmla="val 29282"/>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508" name="Freeform 77">
            <a:extLst>
              <a:ext uri="{FF2B5EF4-FFF2-40B4-BE49-F238E27FC236}">
                <a16:creationId xmlns:a16="http://schemas.microsoft.com/office/drawing/2014/main" id="{5D31ABA5-49F5-FD41-B49F-70358C8524DA}"/>
              </a:ext>
            </a:extLst>
          </p:cNvPr>
          <p:cNvSpPr>
            <a:spLocks/>
          </p:cNvSpPr>
          <p:nvPr/>
        </p:nvSpPr>
        <p:spPr bwMode="auto">
          <a:xfrm>
            <a:off x="5843588" y="4665663"/>
            <a:ext cx="44450" cy="112712"/>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09" name="Freeform 78">
            <a:extLst>
              <a:ext uri="{FF2B5EF4-FFF2-40B4-BE49-F238E27FC236}">
                <a16:creationId xmlns:a16="http://schemas.microsoft.com/office/drawing/2014/main" id="{4CBFBBFF-87C9-F24A-AD34-3412908512F7}"/>
              </a:ext>
            </a:extLst>
          </p:cNvPr>
          <p:cNvSpPr>
            <a:spLocks/>
          </p:cNvSpPr>
          <p:nvPr/>
        </p:nvSpPr>
        <p:spPr bwMode="auto">
          <a:xfrm>
            <a:off x="5753100" y="3482975"/>
            <a:ext cx="46038" cy="112713"/>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10" name="Freeform 79">
            <a:extLst>
              <a:ext uri="{FF2B5EF4-FFF2-40B4-BE49-F238E27FC236}">
                <a16:creationId xmlns:a16="http://schemas.microsoft.com/office/drawing/2014/main" id="{DDC5E2D1-FB9B-3A4A-A10A-0ED580C9EF4E}"/>
              </a:ext>
            </a:extLst>
          </p:cNvPr>
          <p:cNvSpPr>
            <a:spLocks/>
          </p:cNvSpPr>
          <p:nvPr/>
        </p:nvSpPr>
        <p:spPr bwMode="auto">
          <a:xfrm>
            <a:off x="5380038" y="4403725"/>
            <a:ext cx="46037" cy="112713"/>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96" name="Line 80">
            <a:extLst>
              <a:ext uri="{FF2B5EF4-FFF2-40B4-BE49-F238E27FC236}">
                <a16:creationId xmlns:a16="http://schemas.microsoft.com/office/drawing/2014/main" id="{4C671757-FDF4-9043-B5D6-8CE9DA2BB6F4}"/>
              </a:ext>
            </a:extLst>
          </p:cNvPr>
          <p:cNvSpPr>
            <a:spLocks noChangeShapeType="1"/>
          </p:cNvSpPr>
          <p:nvPr/>
        </p:nvSpPr>
        <p:spPr bwMode="auto">
          <a:xfrm flipV="1">
            <a:off x="7089775" y="4048125"/>
            <a:ext cx="125413" cy="890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297" name="Rectangle 81">
            <a:extLst>
              <a:ext uri="{FF2B5EF4-FFF2-40B4-BE49-F238E27FC236}">
                <a16:creationId xmlns:a16="http://schemas.microsoft.com/office/drawing/2014/main" id="{FAF93CDA-40C8-734A-A322-546F71694049}"/>
              </a:ext>
            </a:extLst>
          </p:cNvPr>
          <p:cNvSpPr>
            <a:spLocks noChangeArrowheads="1"/>
          </p:cNvSpPr>
          <p:nvPr/>
        </p:nvSpPr>
        <p:spPr bwMode="auto">
          <a:xfrm>
            <a:off x="7620000" y="4427538"/>
            <a:ext cx="1366838" cy="6381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p:txBody>
      </p:sp>
      <p:sp>
        <p:nvSpPr>
          <p:cNvPr id="9298" name="Line 82">
            <a:extLst>
              <a:ext uri="{FF2B5EF4-FFF2-40B4-BE49-F238E27FC236}">
                <a16:creationId xmlns:a16="http://schemas.microsoft.com/office/drawing/2014/main" id="{26BD7B3D-0057-9A47-9233-38AAA8115D48}"/>
              </a:ext>
            </a:extLst>
          </p:cNvPr>
          <p:cNvSpPr>
            <a:spLocks noChangeShapeType="1"/>
          </p:cNvSpPr>
          <p:nvPr/>
        </p:nvSpPr>
        <p:spPr bwMode="auto">
          <a:xfrm flipH="1" flipV="1">
            <a:off x="7361238" y="4141788"/>
            <a:ext cx="233362" cy="3286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299" name="Rectangle 83">
            <a:extLst>
              <a:ext uri="{FF2B5EF4-FFF2-40B4-BE49-F238E27FC236}">
                <a16:creationId xmlns:a16="http://schemas.microsoft.com/office/drawing/2014/main" id="{8ED9D50F-9BC1-EC49-A7DA-B9BFA43DDA64}"/>
              </a:ext>
            </a:extLst>
          </p:cNvPr>
          <p:cNvSpPr>
            <a:spLocks noChangeArrowheads="1"/>
          </p:cNvSpPr>
          <p:nvPr/>
        </p:nvSpPr>
        <p:spPr bwMode="auto">
          <a:xfrm>
            <a:off x="6626225" y="2132013"/>
            <a:ext cx="231933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Filter</a:t>
            </a:r>
          </a:p>
        </p:txBody>
      </p:sp>
      <p:sp>
        <p:nvSpPr>
          <p:cNvPr id="9300" name="Line 84">
            <a:extLst>
              <a:ext uri="{FF2B5EF4-FFF2-40B4-BE49-F238E27FC236}">
                <a16:creationId xmlns:a16="http://schemas.microsoft.com/office/drawing/2014/main" id="{3B3AD67F-98C0-6740-B379-5A0AE46CB887}"/>
              </a:ext>
            </a:extLst>
          </p:cNvPr>
          <p:cNvSpPr>
            <a:spLocks noChangeShapeType="1"/>
          </p:cNvSpPr>
          <p:nvPr/>
        </p:nvSpPr>
        <p:spPr bwMode="auto">
          <a:xfrm flipV="1">
            <a:off x="6335713" y="2314575"/>
            <a:ext cx="312737" cy="69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301" name="Rectangle 85">
            <a:extLst>
              <a:ext uri="{FF2B5EF4-FFF2-40B4-BE49-F238E27FC236}">
                <a16:creationId xmlns:a16="http://schemas.microsoft.com/office/drawing/2014/main" id="{FE055F91-F98B-9946-93D6-F236C7295D35}"/>
              </a:ext>
            </a:extLst>
          </p:cNvPr>
          <p:cNvSpPr>
            <a:spLocks noChangeArrowheads="1"/>
          </p:cNvSpPr>
          <p:nvPr/>
        </p:nvSpPr>
        <p:spPr bwMode="auto">
          <a:xfrm>
            <a:off x="4427538" y="0"/>
            <a:ext cx="4194175" cy="6270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5000"/>
              </a:lnSpc>
              <a:spcBef>
                <a:spcPct val="0"/>
              </a:spcBef>
              <a:buSzTx/>
              <a:buFontTx/>
              <a:buNone/>
              <a:defRPr/>
            </a:pPr>
            <a:r>
              <a:rPr lang="en-US" altLang="en-US" sz="1600" b="1" u="sng">
                <a:solidFill>
                  <a:schemeClr val="tx2"/>
                </a:solidFill>
              </a:rPr>
              <a:t>Confocal Microscope</a:t>
            </a:r>
          </a:p>
        </p:txBody>
      </p:sp>
      <p:sp>
        <p:nvSpPr>
          <p:cNvPr id="9302" name="Rectangle 86">
            <a:extLst>
              <a:ext uri="{FF2B5EF4-FFF2-40B4-BE49-F238E27FC236}">
                <a16:creationId xmlns:a16="http://schemas.microsoft.com/office/drawing/2014/main" id="{6AE23B58-B664-4244-BBA1-9D5A85310312}"/>
              </a:ext>
            </a:extLst>
          </p:cNvPr>
          <p:cNvSpPr>
            <a:spLocks noChangeArrowheads="1"/>
          </p:cNvSpPr>
          <p:nvPr/>
        </p:nvSpPr>
        <p:spPr bwMode="auto">
          <a:xfrm>
            <a:off x="5603875" y="733425"/>
            <a:ext cx="82550" cy="477838"/>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303" name="Rectangle 87">
            <a:extLst>
              <a:ext uri="{FF2B5EF4-FFF2-40B4-BE49-F238E27FC236}">
                <a16:creationId xmlns:a16="http://schemas.microsoft.com/office/drawing/2014/main" id="{57DD7048-B7C3-FC41-BF91-2B56C9D413D7}"/>
              </a:ext>
            </a:extLst>
          </p:cNvPr>
          <p:cNvSpPr>
            <a:spLocks noChangeArrowheads="1"/>
          </p:cNvSpPr>
          <p:nvPr/>
        </p:nvSpPr>
        <p:spPr bwMode="auto">
          <a:xfrm>
            <a:off x="5684838" y="733425"/>
            <a:ext cx="82550" cy="477838"/>
          </a:xfrm>
          <a:prstGeom prst="rect">
            <a:avLst/>
          </a:prstGeom>
          <a:solidFill>
            <a:srgbClr val="37FF3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304" name="Rectangle 88">
            <a:extLst>
              <a:ext uri="{FF2B5EF4-FFF2-40B4-BE49-F238E27FC236}">
                <a16:creationId xmlns:a16="http://schemas.microsoft.com/office/drawing/2014/main" id="{079B1C71-1FF3-444E-AAC7-4BEBA8F29019}"/>
              </a:ext>
            </a:extLst>
          </p:cNvPr>
          <p:cNvSpPr>
            <a:spLocks noChangeArrowheads="1"/>
          </p:cNvSpPr>
          <p:nvPr/>
        </p:nvSpPr>
        <p:spPr bwMode="auto">
          <a:xfrm>
            <a:off x="5761038" y="733425"/>
            <a:ext cx="82550" cy="477838"/>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AE9F4B1-1EE1-0648-BF14-2AE87E3D451E}"/>
              </a:ext>
            </a:extLst>
          </p:cNvPr>
          <p:cNvSpPr>
            <a:spLocks noGrp="1" noChangeArrowheads="1"/>
          </p:cNvSpPr>
          <p:nvPr>
            <p:ph type="title"/>
          </p:nvPr>
        </p:nvSpPr>
        <p:spPr>
          <a:xfrm>
            <a:off x="685800" y="0"/>
            <a:ext cx="7772400" cy="1143000"/>
          </a:xfrm>
        </p:spPr>
        <p:txBody>
          <a:bodyPr/>
          <a:lstStyle/>
          <a:p>
            <a:pPr>
              <a:defRPr/>
            </a:pPr>
            <a:r>
              <a:rPr lang="en-US" altLang="en-US" sz="2800"/>
              <a:t>Wide</a:t>
            </a:r>
            <a:r>
              <a:rPr lang="pl-PL" altLang="en-US" sz="2800"/>
              <a:t>-</a:t>
            </a:r>
            <a:r>
              <a:rPr lang="en-US" altLang="en-US" sz="2800"/>
              <a:t>field vs confocal vs 2-p</a:t>
            </a:r>
          </a:p>
        </p:txBody>
      </p:sp>
      <p:pic>
        <p:nvPicPr>
          <p:cNvPr id="10243" name="Picture 3">
            <a:extLst>
              <a:ext uri="{FF2B5EF4-FFF2-40B4-BE49-F238E27FC236}">
                <a16:creationId xmlns:a16="http://schemas.microsoft.com/office/drawing/2014/main" id="{1093D4A0-EA87-2F4A-A4E1-637BF64A1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1447800"/>
            <a:ext cx="637222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a:extLst>
              <a:ext uri="{FF2B5EF4-FFF2-40B4-BE49-F238E27FC236}">
                <a16:creationId xmlns:a16="http://schemas.microsoft.com/office/drawing/2014/main" id="{559A3F63-1323-C845-97C1-3FD8C140C4D8}"/>
              </a:ext>
            </a:extLst>
          </p:cNvPr>
          <p:cNvSpPr txBox="1">
            <a:spLocks noChangeArrowheads="1"/>
          </p:cNvSpPr>
          <p:nvPr/>
        </p:nvSpPr>
        <p:spPr bwMode="auto">
          <a:xfrm>
            <a:off x="7624763" y="5418138"/>
            <a:ext cx="121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000">
                <a:solidFill>
                  <a:srgbClr val="0000FF"/>
                </a:solidFill>
                <a:latin typeface="Verdana" charset="0"/>
              </a:rPr>
              <a:t>Drawing by P. D. Andrews, I. S. Harper and J. R. Swedlow</a:t>
            </a:r>
          </a:p>
        </p:txBody>
      </p:sp>
      <p:sp>
        <p:nvSpPr>
          <p:cNvPr id="10245" name="Line 5">
            <a:extLst>
              <a:ext uri="{FF2B5EF4-FFF2-40B4-BE49-F238E27FC236}">
                <a16:creationId xmlns:a16="http://schemas.microsoft.com/office/drawing/2014/main" id="{D22D5B07-A2B0-7C46-BC5C-CE205388A261}"/>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1919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91919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TotalTime>
  <Pages>32</Pages>
  <Words>2018</Words>
  <Application>Microsoft Macintosh PowerPoint</Application>
  <PresentationFormat>On-screen Show (4:3)</PresentationFormat>
  <Paragraphs>419</Paragraphs>
  <Slides>51</Slides>
  <Notes>50</Notes>
  <HiddenSlides>0</HiddenSlides>
  <MMClips>13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0" baseType="lpstr">
      <vt:lpstr>Arial</vt:lpstr>
      <vt:lpstr>Symbol</vt:lpstr>
      <vt:lpstr>Tahoma</vt:lpstr>
      <vt:lpstr>Times New Roman</vt:lpstr>
      <vt:lpstr>Univers-Condensed</vt:lpstr>
      <vt:lpstr>Verdana</vt:lpstr>
      <vt:lpstr>Confoc</vt:lpstr>
      <vt:lpstr>Microsoft ClipArt Gallery</vt:lpstr>
      <vt:lpstr>Equation</vt:lpstr>
      <vt:lpstr>BMS 524 - “Introduction to Confocal Microscopy and Image Analysis” </vt:lpstr>
      <vt:lpstr>Learning Objectives</vt:lpstr>
      <vt:lpstr>PowerPoint Presentation</vt:lpstr>
      <vt:lpstr>Benefits of Confocal Microscopy</vt:lpstr>
      <vt:lpstr>Fluorescent Microscope</vt:lpstr>
      <vt:lpstr>Confocal microscopy</vt:lpstr>
      <vt:lpstr>Confocal Principle</vt:lpstr>
      <vt:lpstr>PowerPoint Presentation</vt:lpstr>
      <vt:lpstr>Wide-field vs confocal vs 2-p</vt:lpstr>
      <vt:lpstr>Bio-Rad MRC 1024 (Circa 1993-2000)  (UV 350 nm microscopy) The first fully UV confocal microscope – thus the protection canopy around the microscope</vt:lpstr>
      <vt:lpstr>Radiance 2100MP in Purdue University Cytometry Laboratories</vt:lpstr>
      <vt:lpstr>Original Confocal layout using large lasers</vt:lpstr>
      <vt:lpstr>PowerPoint Presentation</vt:lpstr>
      <vt:lpstr>Optical Mixer - MRC 1024 UV</vt:lpstr>
      <vt:lpstr>MRC 1024 Scanhead</vt:lpstr>
      <vt:lpstr>Scanning Galvanometers</vt:lpstr>
      <vt:lpstr>MRC 1024 Scanhead</vt:lpstr>
      <vt:lpstr>Confocal problems</vt:lpstr>
      <vt:lpstr>Zeiss 710 system</vt:lpstr>
      <vt:lpstr>Zeiss 710</vt:lpstr>
      <vt:lpstr>Complex optical pathways</vt:lpstr>
      <vt:lpstr>Zeiss 710</vt:lpstr>
      <vt:lpstr>Zeiss 710 spectral system</vt:lpstr>
      <vt:lpstr>Zeiss 710 spectral system</vt:lpstr>
      <vt:lpstr>Spectral CLSM (Zeiss)</vt:lpstr>
      <vt:lpstr>PowerPoint Presentation</vt:lpstr>
      <vt:lpstr>Spectral CLSM (Leica)</vt:lpstr>
      <vt:lpstr>PowerPoint Presentation</vt:lpstr>
      <vt:lpstr>The Scan Path of the Laser Beam</vt:lpstr>
      <vt:lpstr>How a Confocal Image is Formed</vt:lpstr>
      <vt:lpstr>Fundamental Limitations of Confocal Microscopy</vt:lpstr>
      <vt:lpstr>Super Resolution Microscopy</vt:lpstr>
      <vt:lpstr>Microscopy Definitions</vt:lpstr>
      <vt:lpstr>I5M and 4Pi Microscopy</vt:lpstr>
      <vt:lpstr>Light Sheet Microscopy</vt:lpstr>
      <vt:lpstr>Gray Level &amp; Pixelation (reminder) </vt:lpstr>
      <vt:lpstr>Sampling Theory (Reminder)</vt:lpstr>
      <vt:lpstr>Digital Zoom</vt:lpstr>
      <vt:lpstr>3D imaging using CLSM</vt:lpstr>
      <vt:lpstr>Live Human Neutrophils</vt:lpstr>
      <vt:lpstr>Cells in ECM</vt:lpstr>
      <vt:lpstr>Reflection Imaging</vt:lpstr>
      <vt:lpstr>CLSM can utilize autofluorescence:   Example - topography of SIS</vt:lpstr>
      <vt:lpstr>Backscattered light imaging – another CLSM modality</vt:lpstr>
      <vt:lpstr>Backscattered light: tissue imaging</vt:lpstr>
      <vt:lpstr>Example: BSL and AF signals combined</vt:lpstr>
      <vt:lpstr>Reflected light images</vt:lpstr>
      <vt:lpstr>Backscattered light and autofluorescence signals combined   collagen gel &amp; HepG2 cells</vt:lpstr>
      <vt:lpstr>Imaging spectroscopy</vt:lpstr>
      <vt:lpstr>Issues for good confocal imaging</vt:lpstr>
      <vt:lpstr>SUMMARY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524 - “Introduction to Confocal Microscopy and Image Analysis” </dc:title>
  <dc:subject>Confocal Microscopy</dc:subject>
  <dc:creator>J.Paul Robinson</dc:creator>
  <cp:keywords>6-lect-Robinson, 8-lect-8-Robinson</cp:keywords>
  <cp:lastModifiedBy>Joseph Paul Robinson</cp:lastModifiedBy>
  <cp:revision>32</cp:revision>
  <cp:lastPrinted>2014-03-26T13:23:09Z</cp:lastPrinted>
  <dcterms:created xsi:type="dcterms:W3CDTF">2018-01-22T04:14:37Z</dcterms:created>
  <dcterms:modified xsi:type="dcterms:W3CDTF">2020-01-05T03:51:54Z</dcterms:modified>
</cp:coreProperties>
</file>