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97" r:id="rId2"/>
    <p:sldId id="258" r:id="rId3"/>
    <p:sldId id="259" r:id="rId4"/>
    <p:sldId id="30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14" r:id="rId20"/>
    <p:sldId id="274" r:id="rId21"/>
    <p:sldId id="275" r:id="rId22"/>
    <p:sldId id="276" r:id="rId23"/>
    <p:sldId id="315" r:id="rId24"/>
    <p:sldId id="316" r:id="rId25"/>
    <p:sldId id="317" r:id="rId26"/>
    <p:sldId id="318" r:id="rId27"/>
    <p:sldId id="282" r:id="rId28"/>
    <p:sldId id="277" r:id="rId29"/>
    <p:sldId id="279" r:id="rId30"/>
    <p:sldId id="280" r:id="rId31"/>
    <p:sldId id="281" r:id="rId32"/>
    <p:sldId id="283" r:id="rId33"/>
    <p:sldId id="308" r:id="rId34"/>
    <p:sldId id="284" r:id="rId35"/>
    <p:sldId id="285" r:id="rId36"/>
    <p:sldId id="286" r:id="rId37"/>
    <p:sldId id="287" r:id="rId38"/>
    <p:sldId id="288" r:id="rId39"/>
    <p:sldId id="289" r:id="rId40"/>
    <p:sldId id="300" r:id="rId41"/>
    <p:sldId id="312" r:id="rId42"/>
    <p:sldId id="311" r:id="rId43"/>
    <p:sldId id="310" r:id="rId44"/>
    <p:sldId id="304" r:id="rId45"/>
    <p:sldId id="305" r:id="rId46"/>
    <p:sldId id="306" r:id="rId47"/>
    <p:sldId id="307" r:id="rId48"/>
    <p:sldId id="290" r:id="rId49"/>
    <p:sldId id="291" r:id="rId50"/>
    <p:sldId id="299" r:id="rId51"/>
    <p:sldId id="292" r:id="rId52"/>
    <p:sldId id="293" r:id="rId53"/>
    <p:sldId id="295" r:id="rId54"/>
    <p:sldId id="302" r:id="rId55"/>
    <p:sldId id="301" r:id="rId56"/>
    <p:sldId id="298" r:id="rId5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86"/>
    <p:restoredTop sz="94220"/>
  </p:normalViewPr>
  <p:slideViewPr>
    <p:cSldViewPr>
      <p:cViewPr varScale="1">
        <p:scale>
          <a:sx n="148" d="100"/>
          <a:sy n="148" d="100"/>
        </p:scale>
        <p:origin x="36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130D399-0233-9148-9754-DCC72C0C359C}"/>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a:p>
        </p:txBody>
      </p:sp>
      <p:sp>
        <p:nvSpPr>
          <p:cNvPr id="89091" name="Rectangle 3">
            <a:extLst>
              <a:ext uri="{FF2B5EF4-FFF2-40B4-BE49-F238E27FC236}">
                <a16:creationId xmlns:a16="http://schemas.microsoft.com/office/drawing/2014/main" id="{C5A2B39A-3631-EE4D-AC75-ADE64106F5F5}"/>
              </a:ext>
            </a:extLst>
          </p:cNvPr>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ltLang="en-US"/>
          </a:p>
        </p:txBody>
      </p:sp>
      <p:sp>
        <p:nvSpPr>
          <p:cNvPr id="89092" name="Rectangle 4">
            <a:extLst>
              <a:ext uri="{FF2B5EF4-FFF2-40B4-BE49-F238E27FC236}">
                <a16:creationId xmlns:a16="http://schemas.microsoft.com/office/drawing/2014/main" id="{8BAA2DF5-001E-E443-809B-834BDC8678BB}"/>
              </a:ext>
            </a:extLst>
          </p:cNvPr>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a:p>
        </p:txBody>
      </p:sp>
      <p:sp>
        <p:nvSpPr>
          <p:cNvPr id="89093" name="Rectangle 5">
            <a:extLst>
              <a:ext uri="{FF2B5EF4-FFF2-40B4-BE49-F238E27FC236}">
                <a16:creationId xmlns:a16="http://schemas.microsoft.com/office/drawing/2014/main" id="{6A43BAC2-3F9B-8D41-9311-675FE8173ED6}"/>
              </a:ext>
            </a:extLst>
          </p:cNvPr>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666B753D-308D-4A45-A9B9-77450C72128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E38F33A-E999-8248-AAE2-20B689F55626}"/>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a:p>
        </p:txBody>
      </p:sp>
      <p:sp>
        <p:nvSpPr>
          <p:cNvPr id="46083" name="Rectangle 3">
            <a:extLst>
              <a:ext uri="{FF2B5EF4-FFF2-40B4-BE49-F238E27FC236}">
                <a16:creationId xmlns:a16="http://schemas.microsoft.com/office/drawing/2014/main" id="{52E82582-FBAE-F946-BB4A-F84540B2AEBE}"/>
              </a:ext>
            </a:extLst>
          </p:cNvPr>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ltLang="en-US"/>
          </a:p>
        </p:txBody>
      </p:sp>
      <p:sp>
        <p:nvSpPr>
          <p:cNvPr id="44036" name="Rectangle 4">
            <a:extLst>
              <a:ext uri="{FF2B5EF4-FFF2-40B4-BE49-F238E27FC236}">
                <a16:creationId xmlns:a16="http://schemas.microsoft.com/office/drawing/2014/main" id="{EE222DE3-DB64-5046-9251-4725D68D72F7}"/>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46085" name="Rectangle 5">
            <a:extLst>
              <a:ext uri="{FF2B5EF4-FFF2-40B4-BE49-F238E27FC236}">
                <a16:creationId xmlns:a16="http://schemas.microsoft.com/office/drawing/2014/main" id="{A0F038EA-C730-3C4E-AF5C-2FE8935DA706}"/>
              </a:ext>
            </a:extLst>
          </p:cNvPr>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a:extLst>
              <a:ext uri="{FF2B5EF4-FFF2-40B4-BE49-F238E27FC236}">
                <a16:creationId xmlns:a16="http://schemas.microsoft.com/office/drawing/2014/main" id="{7CF08B58-A7E1-DE4B-BED0-E6A61D64AA3A}"/>
              </a:ext>
            </a:extLst>
          </p:cNvPr>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a:p>
        </p:txBody>
      </p:sp>
      <p:sp>
        <p:nvSpPr>
          <p:cNvPr id="46087" name="Rectangle 7">
            <a:extLst>
              <a:ext uri="{FF2B5EF4-FFF2-40B4-BE49-F238E27FC236}">
                <a16:creationId xmlns:a16="http://schemas.microsoft.com/office/drawing/2014/main" id="{62022686-74B9-2D40-AE8A-A4FC132842C5}"/>
              </a:ext>
            </a:extLst>
          </p:cNvPr>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74415FD4-CBE5-4D4E-9BEE-BCA12EC7CB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309869C-768A-BE42-8096-932AB866E3A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BD27548-FF2C-BD47-A8EA-5EFC98134305}" type="slidenum">
              <a:rPr lang="en-US" altLang="en-US" smtClean="0"/>
              <a:pPr eaLnBrk="1" hangingPunct="1">
                <a:defRPr/>
              </a:pPr>
              <a:t>1</a:t>
            </a:fld>
            <a:endParaRPr lang="en-US" altLang="en-US"/>
          </a:p>
        </p:txBody>
      </p:sp>
      <p:sp>
        <p:nvSpPr>
          <p:cNvPr id="45059" name="Rectangle 2">
            <a:extLst>
              <a:ext uri="{FF2B5EF4-FFF2-40B4-BE49-F238E27FC236}">
                <a16:creationId xmlns:a16="http://schemas.microsoft.com/office/drawing/2014/main" id="{F834B374-5AD1-7F41-902E-06411789B558}"/>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9A8435DB-94C5-8B4C-9C9F-25DD3E11DC4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ABF4B098-6C82-A14A-81B2-4498F9E2524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1F4BE41-69E5-394E-8A1C-43ADA076B47D}" type="slidenum">
              <a:rPr lang="en-US" altLang="en-US" smtClean="0"/>
              <a:pPr eaLnBrk="1" hangingPunct="1">
                <a:defRPr/>
              </a:pPr>
              <a:t>10</a:t>
            </a:fld>
            <a:endParaRPr lang="en-US" altLang="en-US"/>
          </a:p>
        </p:txBody>
      </p:sp>
      <p:sp>
        <p:nvSpPr>
          <p:cNvPr id="53251" name="Rectangle 2">
            <a:extLst>
              <a:ext uri="{FF2B5EF4-FFF2-40B4-BE49-F238E27FC236}">
                <a16:creationId xmlns:a16="http://schemas.microsoft.com/office/drawing/2014/main" id="{9A8CDC17-3ADA-614F-9CDA-91DF4843BDEB}"/>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172C025C-655B-D142-A354-51EAAA7FC86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7B7EFEE-B4FD-D349-AFB8-8E0FC75DE0D7}"/>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BE95E14-6A39-1546-B9F8-CA7521000408}" type="slidenum">
              <a:rPr lang="en-US" altLang="en-US" smtClean="0"/>
              <a:pPr eaLnBrk="1" hangingPunct="1">
                <a:defRPr/>
              </a:pPr>
              <a:t>11</a:t>
            </a:fld>
            <a:endParaRPr lang="en-US" altLang="en-US"/>
          </a:p>
        </p:txBody>
      </p:sp>
      <p:sp>
        <p:nvSpPr>
          <p:cNvPr id="54275" name="Rectangle 2">
            <a:extLst>
              <a:ext uri="{FF2B5EF4-FFF2-40B4-BE49-F238E27FC236}">
                <a16:creationId xmlns:a16="http://schemas.microsoft.com/office/drawing/2014/main" id="{91066327-3FD5-B141-AD4C-88641CDEC4F4}"/>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92E4E6A-2D55-9341-A3FF-D6500351C5E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625511BD-A182-5246-BE1F-3B3D3F248A4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34B3314-B5C3-4048-BA32-091BFCD40CEA}" type="slidenum">
              <a:rPr lang="en-US" altLang="en-US" smtClean="0"/>
              <a:pPr eaLnBrk="1" hangingPunct="1">
                <a:defRPr/>
              </a:pPr>
              <a:t>12</a:t>
            </a:fld>
            <a:endParaRPr lang="en-US" altLang="en-US"/>
          </a:p>
        </p:txBody>
      </p:sp>
      <p:sp>
        <p:nvSpPr>
          <p:cNvPr id="55299" name="Rectangle 2">
            <a:extLst>
              <a:ext uri="{FF2B5EF4-FFF2-40B4-BE49-F238E27FC236}">
                <a16:creationId xmlns:a16="http://schemas.microsoft.com/office/drawing/2014/main" id="{442FF033-9F0F-624F-AB14-8D58967BC43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9AF51FF1-A8DB-1A41-B9C6-E7DFECA678F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0C41B7F-9A64-4A44-81A7-BA6F68BB7D94}"/>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F6291EB-8549-8345-9281-D63ACB781C65}" type="slidenum">
              <a:rPr lang="en-US" altLang="en-US" smtClean="0"/>
              <a:pPr eaLnBrk="1" hangingPunct="1">
                <a:defRPr/>
              </a:pPr>
              <a:t>13</a:t>
            </a:fld>
            <a:endParaRPr lang="en-US" altLang="en-US"/>
          </a:p>
        </p:txBody>
      </p:sp>
      <p:sp>
        <p:nvSpPr>
          <p:cNvPr id="56323" name="Rectangle 2">
            <a:extLst>
              <a:ext uri="{FF2B5EF4-FFF2-40B4-BE49-F238E27FC236}">
                <a16:creationId xmlns:a16="http://schemas.microsoft.com/office/drawing/2014/main" id="{872272F1-9B89-8C44-A24E-B70E2B72F207}"/>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5EBCFA1-7440-C749-AC17-719ACCC505A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CA9D437C-710A-C340-9931-623DB5D6129F}"/>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40CCE3C-1AEE-0C4C-BCA2-4496C4CD94B6}" type="slidenum">
              <a:rPr lang="en-US" altLang="en-US" smtClean="0"/>
              <a:pPr eaLnBrk="1" hangingPunct="1">
                <a:defRPr/>
              </a:pPr>
              <a:t>14</a:t>
            </a:fld>
            <a:endParaRPr lang="en-US" altLang="en-US"/>
          </a:p>
        </p:txBody>
      </p:sp>
      <p:sp>
        <p:nvSpPr>
          <p:cNvPr id="57347" name="Rectangle 2">
            <a:extLst>
              <a:ext uri="{FF2B5EF4-FFF2-40B4-BE49-F238E27FC236}">
                <a16:creationId xmlns:a16="http://schemas.microsoft.com/office/drawing/2014/main" id="{8DFF4D26-B26F-F343-955A-9EDA23F29C7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C2D4186-0539-814A-81AA-63254EF107B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968D930-55F7-4840-9486-03A2D847B0D8}"/>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64D1C50-6F0D-E94F-89D9-AB1C05D80EEE}" type="slidenum">
              <a:rPr lang="en-US" altLang="en-US" smtClean="0"/>
              <a:pPr eaLnBrk="1" hangingPunct="1">
                <a:defRPr/>
              </a:pPr>
              <a:t>15</a:t>
            </a:fld>
            <a:endParaRPr lang="en-US" altLang="en-US"/>
          </a:p>
        </p:txBody>
      </p:sp>
      <p:sp>
        <p:nvSpPr>
          <p:cNvPr id="58371" name="Rectangle 2">
            <a:extLst>
              <a:ext uri="{FF2B5EF4-FFF2-40B4-BE49-F238E27FC236}">
                <a16:creationId xmlns:a16="http://schemas.microsoft.com/office/drawing/2014/main" id="{DF85EA32-56E3-704F-9351-DA5FECC02E24}"/>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E906DACE-4537-6643-B4AA-83A02C0E33F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CE730068-A040-6140-8A53-EA0260184D2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897D31D-E515-004B-8542-3DB9088B3C57}" type="slidenum">
              <a:rPr lang="en-US" altLang="en-US" smtClean="0"/>
              <a:pPr eaLnBrk="1" hangingPunct="1">
                <a:defRPr/>
              </a:pPr>
              <a:t>16</a:t>
            </a:fld>
            <a:endParaRPr lang="en-US" altLang="en-US"/>
          </a:p>
        </p:txBody>
      </p:sp>
      <p:sp>
        <p:nvSpPr>
          <p:cNvPr id="59395" name="Rectangle 2">
            <a:extLst>
              <a:ext uri="{FF2B5EF4-FFF2-40B4-BE49-F238E27FC236}">
                <a16:creationId xmlns:a16="http://schemas.microsoft.com/office/drawing/2014/main" id="{B9B6F680-9F0E-2F4C-95D9-42F97073858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8444EE1-A791-384C-8BB7-EB7DA702B584}"/>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87D04ABA-4770-A049-9499-C2EB16A522A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BC9BDFD-9C61-A540-94A4-1F48195BBDC1}" type="slidenum">
              <a:rPr lang="en-US" altLang="en-US" smtClean="0"/>
              <a:pPr eaLnBrk="1" hangingPunct="1">
                <a:defRPr/>
              </a:pPr>
              <a:t>17</a:t>
            </a:fld>
            <a:endParaRPr lang="en-US" altLang="en-US"/>
          </a:p>
        </p:txBody>
      </p:sp>
      <p:sp>
        <p:nvSpPr>
          <p:cNvPr id="60419" name="Rectangle 2">
            <a:extLst>
              <a:ext uri="{FF2B5EF4-FFF2-40B4-BE49-F238E27FC236}">
                <a16:creationId xmlns:a16="http://schemas.microsoft.com/office/drawing/2014/main" id="{928F6FC2-B07A-EC49-9DFD-CF1951EFA125}"/>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663AB030-6E85-8649-9589-81E09554212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71D32C8-B1EA-814E-8CB2-23CAC6152AD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FBE0B02-BF65-454F-828A-A7DD1389595C}" type="slidenum">
              <a:rPr lang="en-US" altLang="en-US" smtClean="0"/>
              <a:pPr eaLnBrk="1" hangingPunct="1">
                <a:defRPr/>
              </a:pPr>
              <a:t>18</a:t>
            </a:fld>
            <a:endParaRPr lang="en-US" altLang="en-US"/>
          </a:p>
        </p:txBody>
      </p:sp>
      <p:sp>
        <p:nvSpPr>
          <p:cNvPr id="61443" name="Rectangle 2">
            <a:extLst>
              <a:ext uri="{FF2B5EF4-FFF2-40B4-BE49-F238E27FC236}">
                <a16:creationId xmlns:a16="http://schemas.microsoft.com/office/drawing/2014/main" id="{1130382C-3FB6-9A4C-BD55-A73740D1B1C4}"/>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6D2CB5FB-5936-C54D-A07A-6C1EF31B465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71D32C8-B1EA-814E-8CB2-23CAC6152AD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FBE0B02-BF65-454F-828A-A7DD1389595C}" type="slidenum">
              <a:rPr lang="en-US" altLang="en-US" smtClean="0"/>
              <a:pPr eaLnBrk="1" hangingPunct="1">
                <a:defRPr/>
              </a:pPr>
              <a:t>19</a:t>
            </a:fld>
            <a:endParaRPr lang="en-US" altLang="en-US"/>
          </a:p>
        </p:txBody>
      </p:sp>
      <p:sp>
        <p:nvSpPr>
          <p:cNvPr id="61443" name="Rectangle 2">
            <a:extLst>
              <a:ext uri="{FF2B5EF4-FFF2-40B4-BE49-F238E27FC236}">
                <a16:creationId xmlns:a16="http://schemas.microsoft.com/office/drawing/2014/main" id="{1130382C-3FB6-9A4C-BD55-A73740D1B1C4}"/>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6D2CB5FB-5936-C54D-A07A-6C1EF31B465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172224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240E56B4-900C-464D-97FA-41FD29A9DC0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4982199-8018-1C49-AE87-40CFD8B0060E}" type="slidenum">
              <a:rPr lang="en-US" altLang="en-US" smtClean="0"/>
              <a:pPr eaLnBrk="1" hangingPunct="1">
                <a:defRPr/>
              </a:pPr>
              <a:t>2</a:t>
            </a:fld>
            <a:endParaRPr lang="en-US" altLang="en-US"/>
          </a:p>
        </p:txBody>
      </p:sp>
      <p:sp>
        <p:nvSpPr>
          <p:cNvPr id="46083" name="Rectangle 2">
            <a:extLst>
              <a:ext uri="{FF2B5EF4-FFF2-40B4-BE49-F238E27FC236}">
                <a16:creationId xmlns:a16="http://schemas.microsoft.com/office/drawing/2014/main" id="{864EA8EE-1A93-1E44-9344-D9E1BA061005}"/>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4547406F-0E33-1741-96E2-5BDECB0D88A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38AB288D-88FC-4745-B37D-D1BF00C6BF3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BCCBA24-4135-4D49-9F71-E607AC3C5306}" type="slidenum">
              <a:rPr lang="en-US" altLang="en-US" smtClean="0"/>
              <a:pPr eaLnBrk="1" hangingPunct="1">
                <a:defRPr/>
              </a:pPr>
              <a:t>20</a:t>
            </a:fld>
            <a:endParaRPr lang="en-US" altLang="en-US"/>
          </a:p>
        </p:txBody>
      </p:sp>
      <p:sp>
        <p:nvSpPr>
          <p:cNvPr id="62467" name="Rectangle 2">
            <a:extLst>
              <a:ext uri="{FF2B5EF4-FFF2-40B4-BE49-F238E27FC236}">
                <a16:creationId xmlns:a16="http://schemas.microsoft.com/office/drawing/2014/main" id="{E1DCB04B-F9BA-2843-B141-8A2B008CA10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BE810B48-01F9-2145-A0D2-8B087CE98A1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4A4C0382-4139-E04D-9EF7-6D3A8E91479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F8AF224-C724-4D46-BA7F-C3D1C615B101}" type="slidenum">
              <a:rPr lang="en-US" altLang="en-US" smtClean="0"/>
              <a:pPr eaLnBrk="1" hangingPunct="1">
                <a:defRPr/>
              </a:pPr>
              <a:t>21</a:t>
            </a:fld>
            <a:endParaRPr lang="en-US" altLang="en-US"/>
          </a:p>
        </p:txBody>
      </p:sp>
      <p:sp>
        <p:nvSpPr>
          <p:cNvPr id="63491" name="Rectangle 2">
            <a:extLst>
              <a:ext uri="{FF2B5EF4-FFF2-40B4-BE49-F238E27FC236}">
                <a16:creationId xmlns:a16="http://schemas.microsoft.com/office/drawing/2014/main" id="{416DD70C-4C0E-C249-BB66-5DEF7EFACB9A}"/>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B3830B7-E513-4C48-92FE-F9AB428A1BA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6AC1D8F-8304-2B4E-A03A-40F28E190AA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2511D88-E05B-B241-938C-E50A1D4ECE8C}" type="slidenum">
              <a:rPr lang="en-US" altLang="en-US" smtClean="0"/>
              <a:pPr eaLnBrk="1" hangingPunct="1">
                <a:defRPr/>
              </a:pPr>
              <a:t>22</a:t>
            </a:fld>
            <a:endParaRPr lang="en-US" altLang="en-US"/>
          </a:p>
        </p:txBody>
      </p:sp>
      <p:sp>
        <p:nvSpPr>
          <p:cNvPr id="64515" name="Rectangle 2">
            <a:extLst>
              <a:ext uri="{FF2B5EF4-FFF2-40B4-BE49-F238E27FC236}">
                <a16:creationId xmlns:a16="http://schemas.microsoft.com/office/drawing/2014/main" id="{DA9424A7-ECFA-8D4E-B24E-26A50C0DABC5}"/>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C3C266AD-FF1F-C443-AB15-502496408DA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99D72EF-F866-E444-BCA4-52F21B23697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B28331-F9E9-4B4C-93DB-00B966310D13}" type="slidenum">
              <a:rPr lang="en-US" altLang="en-US" smtClean="0"/>
              <a:pPr eaLnBrk="1" hangingPunct="1">
                <a:defRPr/>
              </a:pPr>
              <a:t>27</a:t>
            </a:fld>
            <a:endParaRPr lang="en-US" altLang="en-US"/>
          </a:p>
        </p:txBody>
      </p:sp>
      <p:sp>
        <p:nvSpPr>
          <p:cNvPr id="69635" name="Rectangle 2">
            <a:extLst>
              <a:ext uri="{FF2B5EF4-FFF2-40B4-BE49-F238E27FC236}">
                <a16:creationId xmlns:a16="http://schemas.microsoft.com/office/drawing/2014/main" id="{79145C22-AC52-174D-BFD9-CAE606E9D23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21DD4AA6-BB93-9341-87AE-F379EAE7A8B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248C1783-43DE-F141-9435-007A918DE3C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0650518-646F-0243-BECC-6BBA617C07C9}" type="slidenum">
              <a:rPr lang="en-US" altLang="en-US" smtClean="0"/>
              <a:pPr eaLnBrk="1" hangingPunct="1">
                <a:defRPr/>
              </a:pPr>
              <a:t>28</a:t>
            </a:fld>
            <a:endParaRPr lang="en-US" altLang="en-US"/>
          </a:p>
        </p:txBody>
      </p:sp>
      <p:sp>
        <p:nvSpPr>
          <p:cNvPr id="65539" name="Rectangle 2">
            <a:extLst>
              <a:ext uri="{FF2B5EF4-FFF2-40B4-BE49-F238E27FC236}">
                <a16:creationId xmlns:a16="http://schemas.microsoft.com/office/drawing/2014/main" id="{7A09EBC8-9075-F748-A677-34308E9EBFF9}"/>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E503A133-B272-6240-96C5-E167E19FA60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9CFD2E0-0A26-A54C-B59B-9EE2B172A80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8C72D2C-E2C8-EA48-A586-F788BD66BE5B}" type="slidenum">
              <a:rPr lang="en-US" altLang="en-US" smtClean="0"/>
              <a:pPr eaLnBrk="1" hangingPunct="1">
                <a:defRPr/>
              </a:pPr>
              <a:t>29</a:t>
            </a:fld>
            <a:endParaRPr lang="en-US" altLang="en-US"/>
          </a:p>
        </p:txBody>
      </p:sp>
      <p:sp>
        <p:nvSpPr>
          <p:cNvPr id="66563" name="Rectangle 2">
            <a:extLst>
              <a:ext uri="{FF2B5EF4-FFF2-40B4-BE49-F238E27FC236}">
                <a16:creationId xmlns:a16="http://schemas.microsoft.com/office/drawing/2014/main" id="{1C021923-1D66-5940-AC39-C72CE5E7E9F3}"/>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F6A26DAC-E015-FD4E-965D-25ACB321E40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661C3AA4-BB77-F045-AAC0-8075A3FAE0D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BF4755B-A4A1-E946-B9EF-5213EFA326E5}" type="slidenum">
              <a:rPr lang="en-US" altLang="en-US" smtClean="0"/>
              <a:pPr eaLnBrk="1" hangingPunct="1">
                <a:defRPr/>
              </a:pPr>
              <a:t>30</a:t>
            </a:fld>
            <a:endParaRPr lang="en-US" altLang="en-US"/>
          </a:p>
        </p:txBody>
      </p:sp>
      <p:sp>
        <p:nvSpPr>
          <p:cNvPr id="67587" name="Rectangle 2">
            <a:extLst>
              <a:ext uri="{FF2B5EF4-FFF2-40B4-BE49-F238E27FC236}">
                <a16:creationId xmlns:a16="http://schemas.microsoft.com/office/drawing/2014/main" id="{3B2D6B66-AF70-4C46-9E53-702E393E206F}"/>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B9C47501-5C45-A64B-93B9-918DA393C87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26071289-BB3C-D342-ADB1-06AC277909D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1D38458-E5B6-5244-AB6A-3E479FE0F555}" type="slidenum">
              <a:rPr lang="en-US" altLang="en-US" smtClean="0"/>
              <a:pPr eaLnBrk="1" hangingPunct="1">
                <a:defRPr/>
              </a:pPr>
              <a:t>31</a:t>
            </a:fld>
            <a:endParaRPr lang="en-US" altLang="en-US"/>
          </a:p>
        </p:txBody>
      </p:sp>
      <p:sp>
        <p:nvSpPr>
          <p:cNvPr id="68611" name="Rectangle 2">
            <a:extLst>
              <a:ext uri="{FF2B5EF4-FFF2-40B4-BE49-F238E27FC236}">
                <a16:creationId xmlns:a16="http://schemas.microsoft.com/office/drawing/2014/main" id="{FC97F73C-7993-A747-B546-748B8B3A8C58}"/>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3987E0DD-EC6A-E740-9B1C-B880705BC57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9651CB4-E56D-604F-8CC7-A9CEEB7650AB}"/>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9109F5A-CDCD-8241-9DB3-F93A86D9B844}" type="slidenum">
              <a:rPr lang="en-US" altLang="en-US" smtClean="0"/>
              <a:pPr eaLnBrk="1" hangingPunct="1">
                <a:defRPr/>
              </a:pPr>
              <a:t>32</a:t>
            </a:fld>
            <a:endParaRPr lang="en-US" altLang="en-US"/>
          </a:p>
        </p:txBody>
      </p:sp>
      <p:sp>
        <p:nvSpPr>
          <p:cNvPr id="70659" name="Rectangle 2">
            <a:extLst>
              <a:ext uri="{FF2B5EF4-FFF2-40B4-BE49-F238E27FC236}">
                <a16:creationId xmlns:a16="http://schemas.microsoft.com/office/drawing/2014/main" id="{E4F3AEEE-9755-6348-A441-DA0CB10D76B8}"/>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0BC56BC7-61D7-F348-A065-3D7EAA8CBE5D}"/>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4AC2D-1DC1-4444-9C35-3CDA945D0286}"/>
              </a:ext>
            </a:extLst>
          </p:cNvPr>
          <p:cNvSpPr>
            <a:spLocks noGrp="1" noRot="1" noChangeAspect="1"/>
          </p:cNvSpPr>
          <p:nvPr>
            <p:ph type="sldImg"/>
          </p:nvPr>
        </p:nvSpPr>
        <p:spPr/>
      </p:sp>
      <p:sp>
        <p:nvSpPr>
          <p:cNvPr id="102402" name="Notes Placeholder 2">
            <a:extLst>
              <a:ext uri="{FF2B5EF4-FFF2-40B4-BE49-F238E27FC236}">
                <a16:creationId xmlns:a16="http://schemas.microsoft.com/office/drawing/2014/main" id="{9189DA2D-FF4E-014F-9604-5254E8D6C73A}"/>
              </a:ext>
            </a:extLst>
          </p:cNvPr>
          <p:cNvSpPr>
            <a:spLocks noGrp="1" noChangeArrowheads="1"/>
          </p:cNvSpPr>
          <p:nvPr>
            <p:ph type="body" idx="1"/>
          </p:nvPr>
        </p:nvSpPr>
        <p:spPr>
          <a:noFill/>
        </p:spPr>
        <p:txBody>
          <a:bodyPr/>
          <a:lstStyle/>
          <a:p>
            <a:endParaRPr lang="en-US" altLang="en-US"/>
          </a:p>
        </p:txBody>
      </p:sp>
      <p:sp>
        <p:nvSpPr>
          <p:cNvPr id="102403" name="Slide Number Placeholder 3">
            <a:extLst>
              <a:ext uri="{FF2B5EF4-FFF2-40B4-BE49-F238E27FC236}">
                <a16:creationId xmlns:a16="http://schemas.microsoft.com/office/drawing/2014/main" id="{496D9D49-D2BF-3344-BCA3-C4DF025C328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7747CD-1A22-354E-B1E2-06DD20C02B1F}" type="slidenum">
              <a:rPr lang="en-US" altLang="en-US" smtClean="0"/>
              <a:pPr/>
              <a:t>33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1483CEB6-1F71-4746-AD43-F171DE8774E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9D4E8E9-06F3-F94D-89D2-0579F6AE97D7}" type="slidenum">
              <a:rPr lang="en-US" altLang="en-US" smtClean="0"/>
              <a:pPr eaLnBrk="1" hangingPunct="1">
                <a:defRPr/>
              </a:pPr>
              <a:t>3</a:t>
            </a:fld>
            <a:endParaRPr lang="en-US" altLang="en-US"/>
          </a:p>
        </p:txBody>
      </p:sp>
      <p:sp>
        <p:nvSpPr>
          <p:cNvPr id="47107" name="Rectangle 2">
            <a:extLst>
              <a:ext uri="{FF2B5EF4-FFF2-40B4-BE49-F238E27FC236}">
                <a16:creationId xmlns:a16="http://schemas.microsoft.com/office/drawing/2014/main" id="{C87A96AA-3E99-3844-8BAE-2E07C44D73C5}"/>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01126DC1-881F-2643-9153-89C50BA37D6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EC2BD064-7B41-BF4A-9790-042B95845C4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063948C-4449-AF41-ADD1-2C49F0400C08}" type="slidenum">
              <a:rPr lang="en-US" altLang="en-US" smtClean="0"/>
              <a:pPr eaLnBrk="1" hangingPunct="1">
                <a:defRPr/>
              </a:pPr>
              <a:t>34</a:t>
            </a:fld>
            <a:endParaRPr lang="en-US" altLang="en-US"/>
          </a:p>
        </p:txBody>
      </p:sp>
      <p:sp>
        <p:nvSpPr>
          <p:cNvPr id="71683" name="Rectangle 2">
            <a:extLst>
              <a:ext uri="{FF2B5EF4-FFF2-40B4-BE49-F238E27FC236}">
                <a16:creationId xmlns:a16="http://schemas.microsoft.com/office/drawing/2014/main" id="{D14ECCAD-D387-004F-B40B-48237C192A71}"/>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ACFBF22C-6308-3648-A658-7BAE77EC349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04CC9E2E-9B05-BE47-BF49-8FE44C25FE0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FCE6E0E-F495-0848-8D75-37B0E5178FD4}" type="slidenum">
              <a:rPr lang="en-US" altLang="en-US" smtClean="0"/>
              <a:pPr eaLnBrk="1" hangingPunct="1">
                <a:defRPr/>
              </a:pPr>
              <a:t>35</a:t>
            </a:fld>
            <a:endParaRPr lang="en-US" altLang="en-US"/>
          </a:p>
        </p:txBody>
      </p:sp>
      <p:sp>
        <p:nvSpPr>
          <p:cNvPr id="72707" name="Rectangle 2">
            <a:extLst>
              <a:ext uri="{FF2B5EF4-FFF2-40B4-BE49-F238E27FC236}">
                <a16:creationId xmlns:a16="http://schemas.microsoft.com/office/drawing/2014/main" id="{173C980A-6EA3-D04F-8231-6B63C7192BEB}"/>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D34E8C3-68FD-C54D-AD59-44FB9AABDC9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A6F76A2-EAA4-4148-A1D5-052409101941}"/>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A756B9A-6951-1C42-BF2E-6AC1ED135657}" type="slidenum">
              <a:rPr lang="en-US" altLang="en-US" smtClean="0"/>
              <a:pPr eaLnBrk="1" hangingPunct="1">
                <a:defRPr/>
              </a:pPr>
              <a:t>36</a:t>
            </a:fld>
            <a:endParaRPr lang="en-US" altLang="en-US"/>
          </a:p>
        </p:txBody>
      </p:sp>
      <p:sp>
        <p:nvSpPr>
          <p:cNvPr id="73731" name="Rectangle 2">
            <a:extLst>
              <a:ext uri="{FF2B5EF4-FFF2-40B4-BE49-F238E27FC236}">
                <a16:creationId xmlns:a16="http://schemas.microsoft.com/office/drawing/2014/main" id="{9563D41F-DDD1-C44E-9BC0-4CF148280E38}"/>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4E6C0AE5-A0E2-2745-A1C5-680B815EC26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3D5F1FEF-4FF9-CA4E-8340-D7C87E4A362D}"/>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EA5DA6D-AC7F-8A46-A10F-9B1940B9F085}" type="slidenum">
              <a:rPr lang="en-US" altLang="en-US" smtClean="0"/>
              <a:pPr eaLnBrk="1" hangingPunct="1">
                <a:defRPr/>
              </a:pPr>
              <a:t>37</a:t>
            </a:fld>
            <a:endParaRPr lang="en-US" altLang="en-US"/>
          </a:p>
        </p:txBody>
      </p:sp>
      <p:sp>
        <p:nvSpPr>
          <p:cNvPr id="74755" name="Rectangle 2">
            <a:extLst>
              <a:ext uri="{FF2B5EF4-FFF2-40B4-BE49-F238E27FC236}">
                <a16:creationId xmlns:a16="http://schemas.microsoft.com/office/drawing/2014/main" id="{CB5E7357-1100-784C-9981-77EF132E0796}"/>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5BA73981-4ED9-1D42-A177-D005C776F83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7251794D-7559-3641-B9BA-E785AA5B6011}"/>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DF8CEA0-7DE9-1B44-9398-8851855A78DE}" type="slidenum">
              <a:rPr lang="en-US" altLang="en-US" smtClean="0"/>
              <a:pPr eaLnBrk="1" hangingPunct="1">
                <a:defRPr/>
              </a:pPr>
              <a:t>38</a:t>
            </a:fld>
            <a:endParaRPr lang="en-US" altLang="en-US"/>
          </a:p>
        </p:txBody>
      </p:sp>
      <p:sp>
        <p:nvSpPr>
          <p:cNvPr id="75779" name="Rectangle 2">
            <a:extLst>
              <a:ext uri="{FF2B5EF4-FFF2-40B4-BE49-F238E27FC236}">
                <a16:creationId xmlns:a16="http://schemas.microsoft.com/office/drawing/2014/main" id="{207F9010-F791-DA49-9D35-C97893446B44}"/>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C1F77084-AC27-734A-AEBE-0BC3690BE48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35142E7-1E1E-E148-B68C-2D3625D1DA25}"/>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AF83567-9F3E-874D-8F17-F21045FDEAFB}" type="slidenum">
              <a:rPr lang="en-US" altLang="en-US" smtClean="0"/>
              <a:pPr eaLnBrk="1" hangingPunct="1">
                <a:defRPr/>
              </a:pPr>
              <a:t>39</a:t>
            </a:fld>
            <a:endParaRPr lang="en-US" altLang="en-US"/>
          </a:p>
        </p:txBody>
      </p:sp>
      <p:sp>
        <p:nvSpPr>
          <p:cNvPr id="76803" name="Rectangle 2">
            <a:extLst>
              <a:ext uri="{FF2B5EF4-FFF2-40B4-BE49-F238E27FC236}">
                <a16:creationId xmlns:a16="http://schemas.microsoft.com/office/drawing/2014/main" id="{EE108FCA-65B5-934A-9C31-07430E219E88}"/>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63EFDED8-26C3-A249-A3E9-B12440155A8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B6F8C6C7-451B-274F-820C-6A7D7B56ACAE}"/>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27DF387-C213-3140-AF6F-FA59ED152957}" type="slidenum">
              <a:rPr lang="en-US" altLang="en-US" smtClean="0"/>
              <a:pPr eaLnBrk="1" hangingPunct="1">
                <a:defRPr/>
              </a:pPr>
              <a:t>40</a:t>
            </a:fld>
            <a:endParaRPr lang="en-US" altLang="en-US"/>
          </a:p>
        </p:txBody>
      </p:sp>
      <p:sp>
        <p:nvSpPr>
          <p:cNvPr id="77827" name="Rectangle 2">
            <a:extLst>
              <a:ext uri="{FF2B5EF4-FFF2-40B4-BE49-F238E27FC236}">
                <a16:creationId xmlns:a16="http://schemas.microsoft.com/office/drawing/2014/main" id="{20BD65E1-16BC-EC41-A93A-43F598249291}"/>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E3EE40F8-C491-854F-B2FA-38CFBC05D8C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1AD02-E772-CB4C-823F-793CEFAE2CD9}"/>
              </a:ext>
            </a:extLst>
          </p:cNvPr>
          <p:cNvSpPr>
            <a:spLocks noGrp="1" noRot="1" noChangeAspect="1"/>
          </p:cNvSpPr>
          <p:nvPr>
            <p:ph type="sldImg"/>
          </p:nvPr>
        </p:nvSpPr>
        <p:spPr/>
      </p:sp>
      <p:sp>
        <p:nvSpPr>
          <p:cNvPr id="86018" name="Notes Placeholder 2">
            <a:extLst>
              <a:ext uri="{FF2B5EF4-FFF2-40B4-BE49-F238E27FC236}">
                <a16:creationId xmlns:a16="http://schemas.microsoft.com/office/drawing/2014/main" id="{D11D25CB-161C-174E-8DB6-7B46A0686A0D}"/>
              </a:ext>
            </a:extLst>
          </p:cNvPr>
          <p:cNvSpPr>
            <a:spLocks noGrp="1" noChangeArrowheads="1"/>
          </p:cNvSpPr>
          <p:nvPr>
            <p:ph type="body" idx="1"/>
          </p:nvPr>
        </p:nvSpPr>
        <p:spPr>
          <a:noFill/>
        </p:spPr>
        <p:txBody>
          <a:bodyPr/>
          <a:lstStyle/>
          <a:p>
            <a:r>
              <a:rPr lang="en-US" altLang="en-US"/>
              <a:t>Here is how his discovery can be explained - </a:t>
            </a:r>
          </a:p>
        </p:txBody>
      </p:sp>
      <p:sp>
        <p:nvSpPr>
          <p:cNvPr id="86019" name="Slide Number Placeholder 3">
            <a:extLst>
              <a:ext uri="{FF2B5EF4-FFF2-40B4-BE49-F238E27FC236}">
                <a16:creationId xmlns:a16="http://schemas.microsoft.com/office/drawing/2014/main" id="{C462A501-5511-164A-91CB-F13F257338D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FE117C-DFD5-6D41-B86D-DE82933FEEFD}" type="slidenum">
              <a:rPr lang="en-US" altLang="en-US" smtClean="0"/>
              <a:pPr/>
              <a:t>41</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EDF99-3807-754C-9409-81377F19F0FC}"/>
              </a:ext>
            </a:extLst>
          </p:cNvPr>
          <p:cNvSpPr>
            <a:spLocks noGrp="1" noRot="1" noChangeAspect="1"/>
          </p:cNvSpPr>
          <p:nvPr>
            <p:ph type="sldImg"/>
          </p:nvPr>
        </p:nvSpPr>
        <p:spPr/>
      </p:sp>
      <p:sp>
        <p:nvSpPr>
          <p:cNvPr id="88066" name="Notes Placeholder 2">
            <a:extLst>
              <a:ext uri="{FF2B5EF4-FFF2-40B4-BE49-F238E27FC236}">
                <a16:creationId xmlns:a16="http://schemas.microsoft.com/office/drawing/2014/main" id="{9AA1C6D6-7859-E043-8271-DFCB7B76A39D}"/>
              </a:ext>
            </a:extLst>
          </p:cNvPr>
          <p:cNvSpPr>
            <a:spLocks noGrp="1" noChangeArrowheads="1"/>
          </p:cNvSpPr>
          <p:nvPr>
            <p:ph type="body" idx="1"/>
          </p:nvPr>
        </p:nvSpPr>
        <p:spPr>
          <a:noFill/>
        </p:spPr>
        <p:txBody>
          <a:bodyPr/>
          <a:lstStyle/>
          <a:p>
            <a:r>
              <a:rPr lang="en-US" altLang="en-US"/>
              <a:t>And here is the evidence he saw down the micscope</a:t>
            </a:r>
          </a:p>
        </p:txBody>
      </p:sp>
      <p:sp>
        <p:nvSpPr>
          <p:cNvPr id="88067" name="Slide Number Placeholder 3">
            <a:extLst>
              <a:ext uri="{FF2B5EF4-FFF2-40B4-BE49-F238E27FC236}">
                <a16:creationId xmlns:a16="http://schemas.microsoft.com/office/drawing/2014/main" id="{57C36440-7C9D-374D-9CC4-A649095BC19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9E66F5-B985-AA44-9B5D-0E05765C4C0C}" type="slidenum">
              <a:rPr lang="en-US" altLang="en-US" smtClean="0"/>
              <a:pPr/>
              <a:t>42</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56E23-B956-6F4D-B98A-B832DB6BE5D9}"/>
              </a:ext>
            </a:extLst>
          </p:cNvPr>
          <p:cNvSpPr>
            <a:spLocks noGrp="1" noRot="1" noChangeAspect="1"/>
          </p:cNvSpPr>
          <p:nvPr>
            <p:ph type="sldImg"/>
          </p:nvPr>
        </p:nvSpPr>
        <p:spPr>
          <a:xfrm>
            <a:off x="2246313" y="468313"/>
            <a:ext cx="2365375" cy="1774825"/>
          </a:xfrm>
        </p:spPr>
      </p:sp>
      <p:sp>
        <p:nvSpPr>
          <p:cNvPr id="90114" name="Notes Placeholder 2">
            <a:extLst>
              <a:ext uri="{FF2B5EF4-FFF2-40B4-BE49-F238E27FC236}">
                <a16:creationId xmlns:a16="http://schemas.microsoft.com/office/drawing/2014/main" id="{932CAD91-50BA-3942-B9D6-666B9CBA6C63}"/>
              </a:ext>
            </a:extLst>
          </p:cNvPr>
          <p:cNvSpPr>
            <a:spLocks noGrp="1" noChangeArrowheads="1"/>
          </p:cNvSpPr>
          <p:nvPr>
            <p:ph type="body" idx="1"/>
          </p:nvPr>
        </p:nvSpPr>
        <p:spPr>
          <a:noFill/>
        </p:spPr>
        <p:txBody>
          <a:bodyPr/>
          <a:lstStyle/>
          <a:p>
            <a:r>
              <a:rPr lang="en-US" altLang="en-US"/>
              <a:t>A new technology licensed from Los Alamos National Laboratory, called acoustic focusing, aids to extend the sample flow rate of traditional hydrodynamic focusing systems.  Acoustic focusing uses ultrasonic radiation pressure to transport the particles to the center of the sample stream as shown in the video.  The focused sample stream is then injected into the sheath stream for a further hydrodynamic focusing step.  </a:t>
            </a:r>
          </a:p>
          <a:p>
            <a:endParaRPr lang="en-US" altLang="en-US"/>
          </a:p>
          <a:p>
            <a:r>
              <a:rPr lang="en-US" altLang="en-US"/>
              <a:t>Due to the combination of acoustic focusing and hydrodynamic focusing, this method of sample alignment is termed Acoustic Assisted Hydrodynamic Focusing.</a:t>
            </a:r>
          </a:p>
          <a:p>
            <a:endParaRPr lang="en-US" altLang="en-US"/>
          </a:p>
          <a:p>
            <a:r>
              <a:rPr lang="en-US" altLang="en-US"/>
              <a:t>With this new design, the system can run high sheath rates and low sample flow rates to produce the small core sizes similar to standard flow cytometers that customers have used for decades.  But it can also run samples at very high sample flow rates and large cores sizes.   This is possible since the acoustic focusing transports the particles to a tight stream within the sample injector before entering the sheath stream . . . And thus centers them in the central region of the core stream.  This results in uniform illumination of the particles.  </a:t>
            </a:r>
          </a:p>
          <a:p>
            <a:endParaRPr lang="en-US" altLang="en-US"/>
          </a:p>
          <a:p>
            <a:r>
              <a:rPr lang="en-US" altLang="en-US"/>
              <a:t>The user now has the ability to run high sample rates and retain narrow histogram distributions as well as standard hydrodynamic focusing modes.  </a:t>
            </a:r>
          </a:p>
        </p:txBody>
      </p:sp>
      <p:sp>
        <p:nvSpPr>
          <p:cNvPr id="90115" name="Slide Number Placeholder 3">
            <a:extLst>
              <a:ext uri="{FF2B5EF4-FFF2-40B4-BE49-F238E27FC236}">
                <a16:creationId xmlns:a16="http://schemas.microsoft.com/office/drawing/2014/main" id="{D93A3A92-EB20-D543-AEB7-C5D579D6E10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C1EF7E-4417-8C4D-A0A1-69BE293D896A}" type="slidenum">
              <a:rPr lang="en-US" altLang="en-US" smtClean="0">
                <a:solidFill>
                  <a:srgbClr val="000000"/>
                </a:solidFill>
              </a:rPr>
              <a:pPr/>
              <a:t>43</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7DC5B858-CF99-074B-970C-8FAD33E5AF14}"/>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2D6B4E-2247-D947-A9F4-6FC438173881}" type="slidenum">
              <a:rPr lang="en-US" altLang="en-US" smtClean="0"/>
              <a:pPr eaLnBrk="1" hangingPunct="1">
                <a:defRPr/>
              </a:pPr>
              <a:t>4</a:t>
            </a:fld>
            <a:endParaRPr lang="en-US" altLang="en-US"/>
          </a:p>
        </p:txBody>
      </p:sp>
      <p:sp>
        <p:nvSpPr>
          <p:cNvPr id="47107" name="Rectangle 2">
            <a:extLst>
              <a:ext uri="{FF2B5EF4-FFF2-40B4-BE49-F238E27FC236}">
                <a16:creationId xmlns:a16="http://schemas.microsoft.com/office/drawing/2014/main" id="{E0DEEF4A-4506-6E4A-8049-FAD48EEE72DF}"/>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8E1671F4-65F4-A84A-8977-ADC02826491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953D1-3828-C145-9D99-7CAFE1C98D1C}"/>
              </a:ext>
            </a:extLst>
          </p:cNvPr>
          <p:cNvSpPr>
            <a:spLocks noGrp="1" noRot="1" noChangeAspect="1"/>
          </p:cNvSpPr>
          <p:nvPr>
            <p:ph type="sldImg"/>
          </p:nvPr>
        </p:nvSpPr>
        <p:spPr/>
      </p:sp>
      <p:sp>
        <p:nvSpPr>
          <p:cNvPr id="92162" name="Notes Placeholder 2">
            <a:extLst>
              <a:ext uri="{FF2B5EF4-FFF2-40B4-BE49-F238E27FC236}">
                <a16:creationId xmlns:a16="http://schemas.microsoft.com/office/drawing/2014/main" id="{2D7DE403-9911-4D4E-A650-9F1B355DA9CC}"/>
              </a:ext>
            </a:extLst>
          </p:cNvPr>
          <p:cNvSpPr>
            <a:spLocks noGrp="1" noChangeArrowheads="1"/>
          </p:cNvSpPr>
          <p:nvPr>
            <p:ph type="body" idx="1"/>
          </p:nvPr>
        </p:nvSpPr>
        <p:spPr>
          <a:noFill/>
        </p:spPr>
        <p:txBody>
          <a:bodyPr/>
          <a:lstStyle/>
          <a:p>
            <a:endParaRPr lang="en-US" altLang="en-US"/>
          </a:p>
        </p:txBody>
      </p:sp>
      <p:sp>
        <p:nvSpPr>
          <p:cNvPr id="92163" name="Slide Number Placeholder 3">
            <a:extLst>
              <a:ext uri="{FF2B5EF4-FFF2-40B4-BE49-F238E27FC236}">
                <a16:creationId xmlns:a16="http://schemas.microsoft.com/office/drawing/2014/main" id="{E6A8DF1E-B830-6C40-8D4E-4308DB98211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B70E05-39A2-5D4E-A62B-F93A796CFEC0}" type="slidenum">
              <a:rPr lang="en-US" altLang="en-US" smtClean="0"/>
              <a:pPr/>
              <a:t>44</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93C0E-F116-E641-9DE5-54146A674066}"/>
              </a:ext>
            </a:extLst>
          </p:cNvPr>
          <p:cNvSpPr>
            <a:spLocks noGrp="1" noRot="1" noChangeAspect="1"/>
          </p:cNvSpPr>
          <p:nvPr>
            <p:ph type="sldImg"/>
          </p:nvPr>
        </p:nvSpPr>
        <p:spPr/>
      </p:sp>
      <p:sp>
        <p:nvSpPr>
          <p:cNvPr id="94210" name="Notes Placeholder 2">
            <a:extLst>
              <a:ext uri="{FF2B5EF4-FFF2-40B4-BE49-F238E27FC236}">
                <a16:creationId xmlns:a16="http://schemas.microsoft.com/office/drawing/2014/main" id="{648F8562-3373-5D45-B44A-5A6E5C209E9B}"/>
              </a:ext>
            </a:extLst>
          </p:cNvPr>
          <p:cNvSpPr>
            <a:spLocks noGrp="1" noChangeArrowheads="1"/>
          </p:cNvSpPr>
          <p:nvPr>
            <p:ph type="body" idx="1"/>
          </p:nvPr>
        </p:nvSpPr>
        <p:spPr>
          <a:noFill/>
        </p:spPr>
        <p:txBody>
          <a:bodyPr/>
          <a:lstStyle/>
          <a:p>
            <a:endParaRPr lang="en-US" altLang="en-US"/>
          </a:p>
        </p:txBody>
      </p:sp>
      <p:sp>
        <p:nvSpPr>
          <p:cNvPr id="94211" name="Slide Number Placeholder 3">
            <a:extLst>
              <a:ext uri="{FF2B5EF4-FFF2-40B4-BE49-F238E27FC236}">
                <a16:creationId xmlns:a16="http://schemas.microsoft.com/office/drawing/2014/main" id="{E9D9CD03-29D3-1D43-888B-875DD9F6D2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0251B2-C8B7-A24D-A82D-61F96C669FBB}" type="slidenum">
              <a:rPr lang="en-US" altLang="en-US" smtClean="0"/>
              <a:pPr/>
              <a:t>45</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00134-DFEC-CA4C-9537-C1E3DCC81A0D}"/>
              </a:ext>
            </a:extLst>
          </p:cNvPr>
          <p:cNvSpPr>
            <a:spLocks noGrp="1" noRot="1" noChangeAspect="1"/>
          </p:cNvSpPr>
          <p:nvPr>
            <p:ph type="sldImg"/>
          </p:nvPr>
        </p:nvSpPr>
        <p:spPr/>
      </p:sp>
      <p:sp>
        <p:nvSpPr>
          <p:cNvPr id="96258" name="Notes Placeholder 2">
            <a:extLst>
              <a:ext uri="{FF2B5EF4-FFF2-40B4-BE49-F238E27FC236}">
                <a16:creationId xmlns:a16="http://schemas.microsoft.com/office/drawing/2014/main" id="{0800C3CF-72A1-6C49-857E-7905CBE1A499}"/>
              </a:ext>
            </a:extLst>
          </p:cNvPr>
          <p:cNvSpPr>
            <a:spLocks noGrp="1" noChangeArrowheads="1"/>
          </p:cNvSpPr>
          <p:nvPr>
            <p:ph type="body" idx="1"/>
          </p:nvPr>
        </p:nvSpPr>
        <p:spPr>
          <a:noFill/>
        </p:spPr>
        <p:txBody>
          <a:bodyPr/>
          <a:lstStyle/>
          <a:p>
            <a:endParaRPr lang="en-US" altLang="en-US"/>
          </a:p>
        </p:txBody>
      </p:sp>
      <p:sp>
        <p:nvSpPr>
          <p:cNvPr id="96259" name="Slide Number Placeholder 3">
            <a:extLst>
              <a:ext uri="{FF2B5EF4-FFF2-40B4-BE49-F238E27FC236}">
                <a16:creationId xmlns:a16="http://schemas.microsoft.com/office/drawing/2014/main" id="{4988700C-84BF-1A4A-8647-E294EBF2920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5E334B-6AA9-A144-A53B-C3AB21E9C4B4}" type="slidenum">
              <a:rPr lang="en-US" altLang="en-US" smtClean="0"/>
              <a:pPr/>
              <a:t>46</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982C5-3BAD-5F40-8177-EC05C4AAD57B}"/>
              </a:ext>
            </a:extLst>
          </p:cNvPr>
          <p:cNvSpPr>
            <a:spLocks noGrp="1" noRot="1" noChangeAspect="1"/>
          </p:cNvSpPr>
          <p:nvPr>
            <p:ph type="sldImg"/>
          </p:nvPr>
        </p:nvSpPr>
        <p:spPr/>
      </p:sp>
      <p:sp>
        <p:nvSpPr>
          <p:cNvPr id="98306" name="Notes Placeholder 2">
            <a:extLst>
              <a:ext uri="{FF2B5EF4-FFF2-40B4-BE49-F238E27FC236}">
                <a16:creationId xmlns:a16="http://schemas.microsoft.com/office/drawing/2014/main" id="{C14DB9AE-3EF5-754C-B88E-C9B938932825}"/>
              </a:ext>
            </a:extLst>
          </p:cNvPr>
          <p:cNvSpPr>
            <a:spLocks noGrp="1" noChangeArrowheads="1"/>
          </p:cNvSpPr>
          <p:nvPr>
            <p:ph type="body" idx="1"/>
          </p:nvPr>
        </p:nvSpPr>
        <p:spPr>
          <a:noFill/>
        </p:spPr>
        <p:txBody>
          <a:bodyPr/>
          <a:lstStyle/>
          <a:p>
            <a:endParaRPr lang="en-US" altLang="en-US"/>
          </a:p>
        </p:txBody>
      </p:sp>
      <p:sp>
        <p:nvSpPr>
          <p:cNvPr id="98307" name="Slide Number Placeholder 3">
            <a:extLst>
              <a:ext uri="{FF2B5EF4-FFF2-40B4-BE49-F238E27FC236}">
                <a16:creationId xmlns:a16="http://schemas.microsoft.com/office/drawing/2014/main" id="{9E6EE618-EBD7-0D4E-B13C-8A115158BB4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0B8B68-D68F-464A-9290-C0A24FF55792}" type="slidenum">
              <a:rPr lang="en-US" altLang="en-US" smtClean="0"/>
              <a:pPr/>
              <a:t>47</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8811F11-D9C8-924B-A2AC-C3071F65173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C7FB434-C104-2C4B-9AA5-62A938B110AC}" type="slidenum">
              <a:rPr lang="en-US" altLang="en-US" smtClean="0"/>
              <a:pPr eaLnBrk="1" hangingPunct="1">
                <a:defRPr/>
              </a:pPr>
              <a:t>48</a:t>
            </a:fld>
            <a:endParaRPr lang="en-US" altLang="en-US"/>
          </a:p>
        </p:txBody>
      </p:sp>
      <p:sp>
        <p:nvSpPr>
          <p:cNvPr id="78851" name="Rectangle 2">
            <a:extLst>
              <a:ext uri="{FF2B5EF4-FFF2-40B4-BE49-F238E27FC236}">
                <a16:creationId xmlns:a16="http://schemas.microsoft.com/office/drawing/2014/main" id="{844F74F8-F22E-2B45-A8A2-01F19177F65B}"/>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B70105C0-D227-724D-A7DB-11096C7F3D4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0A3B5950-983B-F846-983B-CFCBD50B1E05}"/>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24C1025-320B-EA4B-BCD3-7BFCBC5CC62B}" type="slidenum">
              <a:rPr lang="en-US" altLang="en-US" smtClean="0"/>
              <a:pPr eaLnBrk="1" hangingPunct="1">
                <a:defRPr/>
              </a:pPr>
              <a:t>49</a:t>
            </a:fld>
            <a:endParaRPr lang="en-US" altLang="en-US"/>
          </a:p>
        </p:txBody>
      </p:sp>
      <p:sp>
        <p:nvSpPr>
          <p:cNvPr id="79875" name="Rectangle 2">
            <a:extLst>
              <a:ext uri="{FF2B5EF4-FFF2-40B4-BE49-F238E27FC236}">
                <a16:creationId xmlns:a16="http://schemas.microsoft.com/office/drawing/2014/main" id="{D3F9DC1D-2A0D-A04D-BC45-CF9DC08FD938}"/>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17D11ABC-CFE4-654A-AF40-310B1857139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7F68C1D4-D00D-284F-82EE-3F370B0104B4}"/>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EB291D1C-2744-E646-9791-25851D3B116B}"/>
              </a:ext>
            </a:extLst>
          </p:cNvPr>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a:p>
        </p:txBody>
      </p:sp>
      <p:sp>
        <p:nvSpPr>
          <p:cNvPr id="80900" name="Slide Number Placeholder 3">
            <a:extLst>
              <a:ext uri="{FF2B5EF4-FFF2-40B4-BE49-F238E27FC236}">
                <a16:creationId xmlns:a16="http://schemas.microsoft.com/office/drawing/2014/main" id="{A28EF829-F8C1-8345-A7DD-5C6288AFD0CC}"/>
              </a:ext>
            </a:extLst>
          </p:cNvPr>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A825629-998D-4D44-B3F0-F634A5E1DD68}" type="slidenum">
              <a:rPr lang="en-US" altLang="en-US" smtClean="0"/>
              <a:pPr eaLnBrk="1" hangingPunct="1">
                <a:defRPr/>
              </a:pPr>
              <a:t>50</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56902514-DF42-E64A-A8C9-0B1E0BA4B799}"/>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39BF204-07FC-734F-B7E1-EAFA2996685C}" type="slidenum">
              <a:rPr lang="en-US" altLang="en-US" smtClean="0"/>
              <a:pPr eaLnBrk="1" hangingPunct="1">
                <a:defRPr/>
              </a:pPr>
              <a:t>51</a:t>
            </a:fld>
            <a:endParaRPr lang="en-US" altLang="en-US"/>
          </a:p>
        </p:txBody>
      </p:sp>
      <p:sp>
        <p:nvSpPr>
          <p:cNvPr id="81923" name="Rectangle 2">
            <a:extLst>
              <a:ext uri="{FF2B5EF4-FFF2-40B4-BE49-F238E27FC236}">
                <a16:creationId xmlns:a16="http://schemas.microsoft.com/office/drawing/2014/main" id="{341836B8-E762-8444-935C-13BF1A9F5D11}"/>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A85FFA9B-B8D5-D444-B9FA-CADA5166BFA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201D723C-3B90-1A4F-A257-55CC0EE7239A}"/>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312BF24-8E2C-AC4C-A2B3-4A3F0BE57A2C}" type="slidenum">
              <a:rPr lang="en-US" altLang="en-US" smtClean="0"/>
              <a:pPr eaLnBrk="1" hangingPunct="1">
                <a:defRPr/>
              </a:pPr>
              <a:t>52</a:t>
            </a:fld>
            <a:endParaRPr lang="en-US" altLang="en-US"/>
          </a:p>
        </p:txBody>
      </p:sp>
      <p:sp>
        <p:nvSpPr>
          <p:cNvPr id="82947" name="Rectangle 2">
            <a:extLst>
              <a:ext uri="{FF2B5EF4-FFF2-40B4-BE49-F238E27FC236}">
                <a16:creationId xmlns:a16="http://schemas.microsoft.com/office/drawing/2014/main" id="{23AFA858-12B3-0847-AE4E-1FEF3F96C33E}"/>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CBEDA9A0-5D28-2F4E-A5E8-286D8C631012}"/>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1F5D4AD4-96F6-EF4F-BE5F-17A35361E9F3}"/>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DAA55AD-0506-DB4A-A71E-4C90F63B9BF8}" type="slidenum">
              <a:rPr lang="en-US" altLang="en-US" smtClean="0"/>
              <a:pPr eaLnBrk="1" hangingPunct="1">
                <a:defRPr/>
              </a:pPr>
              <a:t>53</a:t>
            </a:fld>
            <a:endParaRPr lang="en-US" altLang="en-US"/>
          </a:p>
        </p:txBody>
      </p:sp>
      <p:sp>
        <p:nvSpPr>
          <p:cNvPr id="84995" name="Rectangle 2">
            <a:extLst>
              <a:ext uri="{FF2B5EF4-FFF2-40B4-BE49-F238E27FC236}">
                <a16:creationId xmlns:a16="http://schemas.microsoft.com/office/drawing/2014/main" id="{38BF43FF-6AFB-474D-B711-BACA5ECAC95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F667D8FE-3EB7-6C48-944A-8F0CCC406F4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700D28A-E686-BA45-AEF5-F33E42336E98}"/>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80CDC57-D1AA-4F49-A1B8-D2BDA35AF0AC}" type="slidenum">
              <a:rPr lang="en-US" altLang="en-US" smtClean="0"/>
              <a:pPr eaLnBrk="1" hangingPunct="1">
                <a:defRPr/>
              </a:pPr>
              <a:t>5</a:t>
            </a:fld>
            <a:endParaRPr lang="en-US" altLang="en-US"/>
          </a:p>
        </p:txBody>
      </p:sp>
      <p:sp>
        <p:nvSpPr>
          <p:cNvPr id="48131" name="Rectangle 2">
            <a:extLst>
              <a:ext uri="{FF2B5EF4-FFF2-40B4-BE49-F238E27FC236}">
                <a16:creationId xmlns:a16="http://schemas.microsoft.com/office/drawing/2014/main" id="{B29CAF38-7BFE-3546-80AD-CA441A506D27}"/>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2A73C0D0-B74D-664A-A310-21E8B3FCBACB}"/>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4A54126F-B0DC-4341-AFD3-555BEF9A9D72}"/>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53B5F41-1077-6343-A784-18CB5B0710AF}" type="slidenum">
              <a:rPr lang="en-US" altLang="en-US" smtClean="0"/>
              <a:pPr eaLnBrk="1" hangingPunct="1">
                <a:defRPr/>
              </a:pPr>
              <a:t>56</a:t>
            </a:fld>
            <a:endParaRPr lang="en-US" altLang="en-US"/>
          </a:p>
        </p:txBody>
      </p:sp>
      <p:sp>
        <p:nvSpPr>
          <p:cNvPr id="86019" name="Rectangle 2">
            <a:extLst>
              <a:ext uri="{FF2B5EF4-FFF2-40B4-BE49-F238E27FC236}">
                <a16:creationId xmlns:a16="http://schemas.microsoft.com/office/drawing/2014/main" id="{98BE5E25-489F-2840-BD2D-45644E8134B4}"/>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B91BB2A2-19D6-6D40-BD1D-B718B2F9DA4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2D3D92D3-EA69-4641-A8CE-51CE55214BA6}"/>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FED7632-86BA-AE4D-954A-F51C8EA0A226}" type="slidenum">
              <a:rPr lang="en-US" altLang="en-US" smtClean="0"/>
              <a:pPr eaLnBrk="1" hangingPunct="1">
                <a:defRPr/>
              </a:pPr>
              <a:t>6</a:t>
            </a:fld>
            <a:endParaRPr lang="en-US" altLang="en-US"/>
          </a:p>
        </p:txBody>
      </p:sp>
      <p:sp>
        <p:nvSpPr>
          <p:cNvPr id="49155" name="Rectangle 2">
            <a:extLst>
              <a:ext uri="{FF2B5EF4-FFF2-40B4-BE49-F238E27FC236}">
                <a16:creationId xmlns:a16="http://schemas.microsoft.com/office/drawing/2014/main" id="{2234DBE1-46C9-0B4B-8D71-F8F0D68F2CAA}"/>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13C446DD-736B-F842-BFBC-9EB2BC1DBB7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AEB661D4-822E-0F49-9F15-AAE0B908CF57}"/>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049DAC9-6506-6146-AE99-034D70049F99}" type="slidenum">
              <a:rPr lang="en-US" altLang="en-US" smtClean="0"/>
              <a:pPr eaLnBrk="1" hangingPunct="1">
                <a:defRPr/>
              </a:pPr>
              <a:t>7</a:t>
            </a:fld>
            <a:endParaRPr lang="en-US" altLang="en-US"/>
          </a:p>
        </p:txBody>
      </p:sp>
      <p:sp>
        <p:nvSpPr>
          <p:cNvPr id="50179" name="Rectangle 2">
            <a:extLst>
              <a:ext uri="{FF2B5EF4-FFF2-40B4-BE49-F238E27FC236}">
                <a16:creationId xmlns:a16="http://schemas.microsoft.com/office/drawing/2014/main" id="{3477D24C-19B1-1F46-AF9B-16A2ACBC2E97}"/>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7B0346F9-8CE6-6944-9E42-AEA1276CD92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EEF654E-ED2D-AD47-9171-3A9F820E98DF}"/>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D084F49-4126-8946-AFC8-DA3FC56C0EC7}" type="slidenum">
              <a:rPr lang="en-US" altLang="en-US" smtClean="0"/>
              <a:pPr eaLnBrk="1" hangingPunct="1">
                <a:defRPr/>
              </a:pPr>
              <a:t>8</a:t>
            </a:fld>
            <a:endParaRPr lang="en-US" altLang="en-US"/>
          </a:p>
        </p:txBody>
      </p:sp>
      <p:sp>
        <p:nvSpPr>
          <p:cNvPr id="51203" name="Rectangle 2">
            <a:extLst>
              <a:ext uri="{FF2B5EF4-FFF2-40B4-BE49-F238E27FC236}">
                <a16:creationId xmlns:a16="http://schemas.microsoft.com/office/drawing/2014/main" id="{3A0DFC97-D8C8-A64A-ACF9-801F693210C4}"/>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152F572-C730-324D-AEBB-9717CC3E863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61FE6E0-2E3E-3E49-B24A-C0B3A8473994}"/>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A80268E-B419-9448-BCFB-543B929C7CB9}" type="slidenum">
              <a:rPr lang="en-US" altLang="en-US" smtClean="0"/>
              <a:pPr eaLnBrk="1" hangingPunct="1">
                <a:defRPr/>
              </a:pPr>
              <a:t>9</a:t>
            </a:fld>
            <a:endParaRPr lang="en-US" altLang="en-US"/>
          </a:p>
        </p:txBody>
      </p:sp>
      <p:sp>
        <p:nvSpPr>
          <p:cNvPr id="52227" name="Rectangle 2">
            <a:extLst>
              <a:ext uri="{FF2B5EF4-FFF2-40B4-BE49-F238E27FC236}">
                <a16:creationId xmlns:a16="http://schemas.microsoft.com/office/drawing/2014/main" id="{8A67C2A2-795C-CE4C-AFB1-B127B2142BE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53E20B2D-738F-EB4A-AA23-10A3A7CFCD4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DB3FB264-4F1F-FF41-BE22-ED8945B52445}"/>
              </a:ext>
            </a:extLst>
          </p:cNvPr>
          <p:cNvSpPr>
            <a:spLocks noGrp="1" noChangeArrowheads="1"/>
          </p:cNvSpPr>
          <p:nvPr>
            <p:ph type="dt" sz="half" idx="10"/>
          </p:nvPr>
        </p:nvSpPr>
        <p:spPr>
          <a:ln/>
        </p:spPr>
        <p:txBody>
          <a:bodyPr/>
          <a:lstStyle>
            <a:lvl1pPr>
              <a:defRPr/>
            </a:lvl1pPr>
          </a:lstStyle>
          <a:p>
            <a:pPr>
              <a:defRPr/>
            </a:pPr>
            <a:fld id="{3B20927E-E3DE-AC41-811D-25D8D71E4FFC}" type="datetime12">
              <a:rPr lang="en-US" altLang="en-US"/>
              <a:pPr>
                <a:defRPr/>
              </a:pPr>
              <a:t>5:27 PM</a:t>
            </a:fld>
            <a:endParaRPr lang="en-US" altLang="en-US"/>
          </a:p>
        </p:txBody>
      </p:sp>
      <p:sp>
        <p:nvSpPr>
          <p:cNvPr id="5" name="Rectangle 5">
            <a:extLst>
              <a:ext uri="{FF2B5EF4-FFF2-40B4-BE49-F238E27FC236}">
                <a16:creationId xmlns:a16="http://schemas.microsoft.com/office/drawing/2014/main" id="{19F885D5-F928-DF44-AD84-E0F5F3887A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C10481-24F7-2340-9610-1430C1CB9A7F}"/>
              </a:ext>
            </a:extLst>
          </p:cNvPr>
          <p:cNvSpPr>
            <a:spLocks noGrp="1" noChangeArrowheads="1"/>
          </p:cNvSpPr>
          <p:nvPr>
            <p:ph type="sldNum" sz="quarter" idx="12"/>
          </p:nvPr>
        </p:nvSpPr>
        <p:spPr>
          <a:ln/>
        </p:spPr>
        <p:txBody>
          <a:bodyPr/>
          <a:lstStyle>
            <a:lvl1pPr>
              <a:defRPr/>
            </a:lvl1pPr>
          </a:lstStyle>
          <a:p>
            <a:pPr>
              <a:defRPr/>
            </a:pPr>
            <a:fld id="{F85A79EA-87A1-754B-AD54-A43F07420B64}" type="slidenum">
              <a:rPr lang="en-US" altLang="en-US"/>
              <a:pPr>
                <a:defRPr/>
              </a:pPr>
              <a:t>‹#›</a:t>
            </a:fld>
            <a:endParaRPr lang="en-US" altLang="en-US"/>
          </a:p>
        </p:txBody>
      </p:sp>
    </p:spTree>
    <p:extLst>
      <p:ext uri="{BB962C8B-B14F-4D97-AF65-F5344CB8AC3E}">
        <p14:creationId xmlns:p14="http://schemas.microsoft.com/office/powerpoint/2010/main" val="249123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90B13C-599E-D74E-9037-886511B60864}"/>
              </a:ext>
            </a:extLst>
          </p:cNvPr>
          <p:cNvSpPr>
            <a:spLocks noGrp="1" noChangeArrowheads="1"/>
          </p:cNvSpPr>
          <p:nvPr>
            <p:ph type="dt" sz="half" idx="10"/>
          </p:nvPr>
        </p:nvSpPr>
        <p:spPr>
          <a:ln/>
        </p:spPr>
        <p:txBody>
          <a:bodyPr/>
          <a:lstStyle>
            <a:lvl1pPr>
              <a:defRPr/>
            </a:lvl1pPr>
          </a:lstStyle>
          <a:p>
            <a:pPr>
              <a:defRPr/>
            </a:pPr>
            <a:fld id="{936FBD03-7AD3-8648-841C-8D7777B5E8ED}" type="datetime12">
              <a:rPr lang="en-US" altLang="en-US"/>
              <a:pPr>
                <a:defRPr/>
              </a:pPr>
              <a:t>5:27 PM</a:t>
            </a:fld>
            <a:endParaRPr lang="en-US" altLang="en-US"/>
          </a:p>
        </p:txBody>
      </p:sp>
      <p:sp>
        <p:nvSpPr>
          <p:cNvPr id="5" name="Rectangle 5">
            <a:extLst>
              <a:ext uri="{FF2B5EF4-FFF2-40B4-BE49-F238E27FC236}">
                <a16:creationId xmlns:a16="http://schemas.microsoft.com/office/drawing/2014/main" id="{0E5183E1-6782-D241-85B3-A3DC21F8B0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DE8EA3-9099-8745-A5FF-66AA5C722AFA}"/>
              </a:ext>
            </a:extLst>
          </p:cNvPr>
          <p:cNvSpPr>
            <a:spLocks noGrp="1" noChangeArrowheads="1"/>
          </p:cNvSpPr>
          <p:nvPr>
            <p:ph type="sldNum" sz="quarter" idx="12"/>
          </p:nvPr>
        </p:nvSpPr>
        <p:spPr>
          <a:ln/>
        </p:spPr>
        <p:txBody>
          <a:bodyPr/>
          <a:lstStyle>
            <a:lvl1pPr>
              <a:defRPr/>
            </a:lvl1pPr>
          </a:lstStyle>
          <a:p>
            <a:pPr>
              <a:defRPr/>
            </a:pPr>
            <a:fld id="{C4204A30-B93C-9B4E-8694-048DD6D8F9F9}" type="slidenum">
              <a:rPr lang="en-US" altLang="en-US"/>
              <a:pPr>
                <a:defRPr/>
              </a:pPr>
              <a:t>‹#›</a:t>
            </a:fld>
            <a:endParaRPr lang="en-US" altLang="en-US"/>
          </a:p>
        </p:txBody>
      </p:sp>
    </p:spTree>
    <p:extLst>
      <p:ext uri="{BB962C8B-B14F-4D97-AF65-F5344CB8AC3E}">
        <p14:creationId xmlns:p14="http://schemas.microsoft.com/office/powerpoint/2010/main" val="58754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8D300C-5A04-5E41-BA9E-B9AC35EBA657}"/>
              </a:ext>
            </a:extLst>
          </p:cNvPr>
          <p:cNvSpPr>
            <a:spLocks noGrp="1" noChangeArrowheads="1"/>
          </p:cNvSpPr>
          <p:nvPr>
            <p:ph type="dt" sz="half" idx="10"/>
          </p:nvPr>
        </p:nvSpPr>
        <p:spPr>
          <a:ln/>
        </p:spPr>
        <p:txBody>
          <a:bodyPr/>
          <a:lstStyle>
            <a:lvl1pPr>
              <a:defRPr/>
            </a:lvl1pPr>
          </a:lstStyle>
          <a:p>
            <a:pPr>
              <a:defRPr/>
            </a:pPr>
            <a:fld id="{7060CE94-8F92-0345-9DF2-3BE0F18833C5}" type="datetime12">
              <a:rPr lang="en-US" altLang="en-US"/>
              <a:pPr>
                <a:defRPr/>
              </a:pPr>
              <a:t>5:27 PM</a:t>
            </a:fld>
            <a:endParaRPr lang="en-US" altLang="en-US"/>
          </a:p>
        </p:txBody>
      </p:sp>
      <p:sp>
        <p:nvSpPr>
          <p:cNvPr id="5" name="Rectangle 5">
            <a:extLst>
              <a:ext uri="{FF2B5EF4-FFF2-40B4-BE49-F238E27FC236}">
                <a16:creationId xmlns:a16="http://schemas.microsoft.com/office/drawing/2014/main" id="{E44CD630-D733-144F-B8C2-3042C1FA5F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13F23A2-6CE7-C841-937F-D523D7A4016F}"/>
              </a:ext>
            </a:extLst>
          </p:cNvPr>
          <p:cNvSpPr>
            <a:spLocks noGrp="1" noChangeArrowheads="1"/>
          </p:cNvSpPr>
          <p:nvPr>
            <p:ph type="sldNum" sz="quarter" idx="12"/>
          </p:nvPr>
        </p:nvSpPr>
        <p:spPr>
          <a:ln/>
        </p:spPr>
        <p:txBody>
          <a:bodyPr/>
          <a:lstStyle>
            <a:lvl1pPr>
              <a:defRPr/>
            </a:lvl1pPr>
          </a:lstStyle>
          <a:p>
            <a:pPr>
              <a:defRPr/>
            </a:pPr>
            <a:fld id="{5DAEF86F-0598-8641-8D5C-A4645E7E7B77}" type="slidenum">
              <a:rPr lang="en-US" altLang="en-US"/>
              <a:pPr>
                <a:defRPr/>
              </a:pPr>
              <a:t>‹#›</a:t>
            </a:fld>
            <a:endParaRPr lang="en-US" altLang="en-US"/>
          </a:p>
        </p:txBody>
      </p:sp>
    </p:spTree>
    <p:extLst>
      <p:ext uri="{BB962C8B-B14F-4D97-AF65-F5344CB8AC3E}">
        <p14:creationId xmlns:p14="http://schemas.microsoft.com/office/powerpoint/2010/main" val="190557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DFE500-07A2-E845-86C6-F9B57C805368}"/>
              </a:ext>
            </a:extLst>
          </p:cNvPr>
          <p:cNvSpPr>
            <a:spLocks noGrp="1" noChangeArrowheads="1"/>
          </p:cNvSpPr>
          <p:nvPr>
            <p:ph type="dt" sz="half" idx="10"/>
          </p:nvPr>
        </p:nvSpPr>
        <p:spPr>
          <a:ln/>
        </p:spPr>
        <p:txBody>
          <a:bodyPr/>
          <a:lstStyle>
            <a:lvl1pPr>
              <a:defRPr/>
            </a:lvl1pPr>
          </a:lstStyle>
          <a:p>
            <a:pPr>
              <a:defRPr/>
            </a:pPr>
            <a:fld id="{FCFB2D51-AE6A-6945-ABC1-A7530C44F511}" type="datetime12">
              <a:rPr lang="en-US" altLang="en-US"/>
              <a:pPr>
                <a:defRPr/>
              </a:pPr>
              <a:t>5:27 PM</a:t>
            </a:fld>
            <a:endParaRPr lang="en-US" altLang="en-US"/>
          </a:p>
        </p:txBody>
      </p:sp>
      <p:sp>
        <p:nvSpPr>
          <p:cNvPr id="5" name="Rectangle 5">
            <a:extLst>
              <a:ext uri="{FF2B5EF4-FFF2-40B4-BE49-F238E27FC236}">
                <a16:creationId xmlns:a16="http://schemas.microsoft.com/office/drawing/2014/main" id="{D9D790FF-41E6-2043-B238-E43CEB8494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B93FE1-24A9-7F4A-AD72-A5789F641B93}"/>
              </a:ext>
            </a:extLst>
          </p:cNvPr>
          <p:cNvSpPr>
            <a:spLocks noGrp="1" noChangeArrowheads="1"/>
          </p:cNvSpPr>
          <p:nvPr>
            <p:ph type="sldNum" sz="quarter" idx="12"/>
          </p:nvPr>
        </p:nvSpPr>
        <p:spPr>
          <a:ln/>
        </p:spPr>
        <p:txBody>
          <a:bodyPr/>
          <a:lstStyle>
            <a:lvl1pPr>
              <a:defRPr/>
            </a:lvl1pPr>
          </a:lstStyle>
          <a:p>
            <a:pPr>
              <a:defRPr/>
            </a:pPr>
            <a:fld id="{07F444EB-AD65-7D40-B177-A5250EC9803F}" type="slidenum">
              <a:rPr lang="en-US" altLang="en-US"/>
              <a:pPr>
                <a:defRPr/>
              </a:pPr>
              <a:t>‹#›</a:t>
            </a:fld>
            <a:endParaRPr lang="en-US" altLang="en-US"/>
          </a:p>
        </p:txBody>
      </p:sp>
    </p:spTree>
    <p:extLst>
      <p:ext uri="{BB962C8B-B14F-4D97-AF65-F5344CB8AC3E}">
        <p14:creationId xmlns:p14="http://schemas.microsoft.com/office/powerpoint/2010/main" val="168237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FF86F8-3882-6D4A-A5E2-8C7B8E7456E1}"/>
              </a:ext>
            </a:extLst>
          </p:cNvPr>
          <p:cNvSpPr>
            <a:spLocks noGrp="1" noChangeArrowheads="1"/>
          </p:cNvSpPr>
          <p:nvPr>
            <p:ph type="dt" sz="half" idx="10"/>
          </p:nvPr>
        </p:nvSpPr>
        <p:spPr>
          <a:ln/>
        </p:spPr>
        <p:txBody>
          <a:bodyPr/>
          <a:lstStyle>
            <a:lvl1pPr>
              <a:defRPr/>
            </a:lvl1pPr>
          </a:lstStyle>
          <a:p>
            <a:pPr>
              <a:defRPr/>
            </a:pPr>
            <a:fld id="{4BF858FB-B302-834E-84C1-784970423FEA}" type="datetime12">
              <a:rPr lang="en-US" altLang="en-US"/>
              <a:pPr>
                <a:defRPr/>
              </a:pPr>
              <a:t>5:27 PM</a:t>
            </a:fld>
            <a:endParaRPr lang="en-US" altLang="en-US"/>
          </a:p>
        </p:txBody>
      </p:sp>
      <p:sp>
        <p:nvSpPr>
          <p:cNvPr id="5" name="Rectangle 5">
            <a:extLst>
              <a:ext uri="{FF2B5EF4-FFF2-40B4-BE49-F238E27FC236}">
                <a16:creationId xmlns:a16="http://schemas.microsoft.com/office/drawing/2014/main" id="{A01A3063-63E6-964A-8049-40C91FE96F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2CB9F10-6D0C-7649-BD09-B61E9C33E195}"/>
              </a:ext>
            </a:extLst>
          </p:cNvPr>
          <p:cNvSpPr>
            <a:spLocks noGrp="1" noChangeArrowheads="1"/>
          </p:cNvSpPr>
          <p:nvPr>
            <p:ph type="sldNum" sz="quarter" idx="12"/>
          </p:nvPr>
        </p:nvSpPr>
        <p:spPr>
          <a:ln/>
        </p:spPr>
        <p:txBody>
          <a:bodyPr/>
          <a:lstStyle>
            <a:lvl1pPr>
              <a:defRPr/>
            </a:lvl1pPr>
          </a:lstStyle>
          <a:p>
            <a:pPr>
              <a:defRPr/>
            </a:pPr>
            <a:fld id="{CFB40289-888C-A648-9D19-BDACB10CBEFA}" type="slidenum">
              <a:rPr lang="en-US" altLang="en-US"/>
              <a:pPr>
                <a:defRPr/>
              </a:pPr>
              <a:t>‹#›</a:t>
            </a:fld>
            <a:endParaRPr lang="en-US" altLang="en-US"/>
          </a:p>
        </p:txBody>
      </p:sp>
    </p:spTree>
    <p:extLst>
      <p:ext uri="{BB962C8B-B14F-4D97-AF65-F5344CB8AC3E}">
        <p14:creationId xmlns:p14="http://schemas.microsoft.com/office/powerpoint/2010/main" val="2628216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9BB67C-B1C3-694F-85AF-1855312E3374}"/>
              </a:ext>
            </a:extLst>
          </p:cNvPr>
          <p:cNvSpPr>
            <a:spLocks noGrp="1" noChangeArrowheads="1"/>
          </p:cNvSpPr>
          <p:nvPr>
            <p:ph type="dt" sz="half" idx="10"/>
          </p:nvPr>
        </p:nvSpPr>
        <p:spPr>
          <a:ln/>
        </p:spPr>
        <p:txBody>
          <a:bodyPr/>
          <a:lstStyle>
            <a:lvl1pPr>
              <a:defRPr/>
            </a:lvl1pPr>
          </a:lstStyle>
          <a:p>
            <a:pPr>
              <a:defRPr/>
            </a:pPr>
            <a:fld id="{919947EB-96A5-C548-889F-DC02494570E3}" type="datetime12">
              <a:rPr lang="en-US" altLang="en-US"/>
              <a:pPr>
                <a:defRPr/>
              </a:pPr>
              <a:t>5:27 PM</a:t>
            </a:fld>
            <a:endParaRPr lang="en-US" altLang="en-US"/>
          </a:p>
        </p:txBody>
      </p:sp>
      <p:sp>
        <p:nvSpPr>
          <p:cNvPr id="6" name="Rectangle 5">
            <a:extLst>
              <a:ext uri="{FF2B5EF4-FFF2-40B4-BE49-F238E27FC236}">
                <a16:creationId xmlns:a16="http://schemas.microsoft.com/office/drawing/2014/main" id="{22D9096F-9727-2B44-9CB7-B462A6E51D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85C6114-741C-544A-A1AE-D1979CD23DA8}"/>
              </a:ext>
            </a:extLst>
          </p:cNvPr>
          <p:cNvSpPr>
            <a:spLocks noGrp="1" noChangeArrowheads="1"/>
          </p:cNvSpPr>
          <p:nvPr>
            <p:ph type="sldNum" sz="quarter" idx="12"/>
          </p:nvPr>
        </p:nvSpPr>
        <p:spPr>
          <a:ln/>
        </p:spPr>
        <p:txBody>
          <a:bodyPr/>
          <a:lstStyle>
            <a:lvl1pPr>
              <a:defRPr/>
            </a:lvl1pPr>
          </a:lstStyle>
          <a:p>
            <a:pPr>
              <a:defRPr/>
            </a:pPr>
            <a:fld id="{B71EE479-7284-2346-AD20-69FB8A783F66}" type="slidenum">
              <a:rPr lang="en-US" altLang="en-US"/>
              <a:pPr>
                <a:defRPr/>
              </a:pPr>
              <a:t>‹#›</a:t>
            </a:fld>
            <a:endParaRPr lang="en-US" altLang="en-US"/>
          </a:p>
        </p:txBody>
      </p:sp>
    </p:spTree>
    <p:extLst>
      <p:ext uri="{BB962C8B-B14F-4D97-AF65-F5344CB8AC3E}">
        <p14:creationId xmlns:p14="http://schemas.microsoft.com/office/powerpoint/2010/main" val="213382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150DAE-DE73-614F-A8E7-D12C714C16B1}"/>
              </a:ext>
            </a:extLst>
          </p:cNvPr>
          <p:cNvSpPr>
            <a:spLocks noGrp="1" noChangeArrowheads="1"/>
          </p:cNvSpPr>
          <p:nvPr>
            <p:ph type="dt" sz="half" idx="10"/>
          </p:nvPr>
        </p:nvSpPr>
        <p:spPr>
          <a:ln/>
        </p:spPr>
        <p:txBody>
          <a:bodyPr/>
          <a:lstStyle>
            <a:lvl1pPr>
              <a:defRPr/>
            </a:lvl1pPr>
          </a:lstStyle>
          <a:p>
            <a:pPr>
              <a:defRPr/>
            </a:pPr>
            <a:fld id="{B401BD54-2E4E-FB40-B027-6EBFF850CCE4}" type="datetime12">
              <a:rPr lang="en-US" altLang="en-US"/>
              <a:pPr>
                <a:defRPr/>
              </a:pPr>
              <a:t>5:27 PM</a:t>
            </a:fld>
            <a:endParaRPr lang="en-US" altLang="en-US"/>
          </a:p>
        </p:txBody>
      </p:sp>
      <p:sp>
        <p:nvSpPr>
          <p:cNvPr id="8" name="Rectangle 5">
            <a:extLst>
              <a:ext uri="{FF2B5EF4-FFF2-40B4-BE49-F238E27FC236}">
                <a16:creationId xmlns:a16="http://schemas.microsoft.com/office/drawing/2014/main" id="{5B7BDC9C-1741-9448-A807-CF7E622038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2B63277-14B0-B34D-BEF0-6B01BF43588A}"/>
              </a:ext>
            </a:extLst>
          </p:cNvPr>
          <p:cNvSpPr>
            <a:spLocks noGrp="1" noChangeArrowheads="1"/>
          </p:cNvSpPr>
          <p:nvPr>
            <p:ph type="sldNum" sz="quarter" idx="12"/>
          </p:nvPr>
        </p:nvSpPr>
        <p:spPr>
          <a:ln/>
        </p:spPr>
        <p:txBody>
          <a:bodyPr/>
          <a:lstStyle>
            <a:lvl1pPr>
              <a:defRPr/>
            </a:lvl1pPr>
          </a:lstStyle>
          <a:p>
            <a:pPr>
              <a:defRPr/>
            </a:pPr>
            <a:fld id="{0910CD7D-6744-3340-B182-10DF8933B07D}" type="slidenum">
              <a:rPr lang="en-US" altLang="en-US"/>
              <a:pPr>
                <a:defRPr/>
              </a:pPr>
              <a:t>‹#›</a:t>
            </a:fld>
            <a:endParaRPr lang="en-US" altLang="en-US"/>
          </a:p>
        </p:txBody>
      </p:sp>
    </p:spTree>
    <p:extLst>
      <p:ext uri="{BB962C8B-B14F-4D97-AF65-F5344CB8AC3E}">
        <p14:creationId xmlns:p14="http://schemas.microsoft.com/office/powerpoint/2010/main" val="378975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0DEDBD8-6B01-D045-A1DC-4AB90DF7A410}"/>
              </a:ext>
            </a:extLst>
          </p:cNvPr>
          <p:cNvSpPr>
            <a:spLocks noGrp="1" noChangeArrowheads="1"/>
          </p:cNvSpPr>
          <p:nvPr>
            <p:ph type="dt" sz="half" idx="10"/>
          </p:nvPr>
        </p:nvSpPr>
        <p:spPr>
          <a:ln/>
        </p:spPr>
        <p:txBody>
          <a:bodyPr/>
          <a:lstStyle>
            <a:lvl1pPr>
              <a:defRPr/>
            </a:lvl1pPr>
          </a:lstStyle>
          <a:p>
            <a:pPr>
              <a:defRPr/>
            </a:pPr>
            <a:fld id="{29A86C80-92CC-1948-9F3E-3D7C1791E7B6}" type="datetime12">
              <a:rPr lang="en-US" altLang="en-US"/>
              <a:pPr>
                <a:defRPr/>
              </a:pPr>
              <a:t>5:27 PM</a:t>
            </a:fld>
            <a:endParaRPr lang="en-US" altLang="en-US"/>
          </a:p>
        </p:txBody>
      </p:sp>
      <p:sp>
        <p:nvSpPr>
          <p:cNvPr id="4" name="Rectangle 5">
            <a:extLst>
              <a:ext uri="{FF2B5EF4-FFF2-40B4-BE49-F238E27FC236}">
                <a16:creationId xmlns:a16="http://schemas.microsoft.com/office/drawing/2014/main" id="{7317785B-4352-444F-A29E-D22A58284B64}"/>
              </a:ext>
            </a:extLst>
          </p:cNvPr>
          <p:cNvSpPr>
            <a:spLocks noGrp="1" noChangeArrowheads="1"/>
          </p:cNvSpPr>
          <p:nvPr>
            <p:ph type="ftr" sz="quarter" idx="11"/>
          </p:nvPr>
        </p:nvSpPr>
        <p:spPr>
          <a:ln/>
        </p:spPr>
        <p:txBody>
          <a:bodyPr/>
          <a:lstStyle>
            <a:lvl1pPr>
              <a:defRPr/>
            </a:lvl1pPr>
          </a:lstStyle>
          <a:p>
            <a:pPr>
              <a:defRPr/>
            </a:pPr>
            <a:r>
              <a:rPr lang="en-US" altLang="en-US" dirty="0"/>
              <a:t>3</a:t>
            </a:r>
          </a:p>
        </p:txBody>
      </p:sp>
      <p:sp>
        <p:nvSpPr>
          <p:cNvPr id="5" name="Rectangle 6">
            <a:extLst>
              <a:ext uri="{FF2B5EF4-FFF2-40B4-BE49-F238E27FC236}">
                <a16:creationId xmlns:a16="http://schemas.microsoft.com/office/drawing/2014/main" id="{647E113F-F5E2-824A-A180-E6F00643CC73}"/>
              </a:ext>
            </a:extLst>
          </p:cNvPr>
          <p:cNvSpPr>
            <a:spLocks noGrp="1" noChangeArrowheads="1"/>
          </p:cNvSpPr>
          <p:nvPr>
            <p:ph type="sldNum" sz="quarter" idx="12"/>
          </p:nvPr>
        </p:nvSpPr>
        <p:spPr>
          <a:ln/>
        </p:spPr>
        <p:txBody>
          <a:bodyPr/>
          <a:lstStyle>
            <a:lvl1pPr>
              <a:defRPr/>
            </a:lvl1pPr>
          </a:lstStyle>
          <a:p>
            <a:pPr>
              <a:defRPr/>
            </a:pPr>
            <a:fld id="{FB8CF4F5-6F9B-2947-9F7C-9EF43545535E}" type="slidenum">
              <a:rPr lang="en-US" altLang="en-US"/>
              <a:pPr>
                <a:defRPr/>
              </a:pPr>
              <a:t>‹#›</a:t>
            </a:fld>
            <a:endParaRPr lang="en-US" altLang="en-US"/>
          </a:p>
        </p:txBody>
      </p:sp>
    </p:spTree>
    <p:extLst>
      <p:ext uri="{BB962C8B-B14F-4D97-AF65-F5344CB8AC3E}">
        <p14:creationId xmlns:p14="http://schemas.microsoft.com/office/powerpoint/2010/main" val="357807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F8C3AC5-B41B-2B4D-B3D9-13E1A1F86426}"/>
              </a:ext>
            </a:extLst>
          </p:cNvPr>
          <p:cNvSpPr>
            <a:spLocks noGrp="1" noChangeArrowheads="1"/>
          </p:cNvSpPr>
          <p:nvPr>
            <p:ph type="dt" sz="half" idx="10"/>
          </p:nvPr>
        </p:nvSpPr>
        <p:spPr>
          <a:ln/>
        </p:spPr>
        <p:txBody>
          <a:bodyPr/>
          <a:lstStyle>
            <a:lvl1pPr>
              <a:defRPr/>
            </a:lvl1pPr>
          </a:lstStyle>
          <a:p>
            <a:pPr>
              <a:defRPr/>
            </a:pPr>
            <a:fld id="{83B7133F-9655-8143-8FA8-5DF6B4D19AEE}" type="datetime12">
              <a:rPr lang="en-US" altLang="en-US"/>
              <a:pPr>
                <a:defRPr/>
              </a:pPr>
              <a:t>5:27 PM</a:t>
            </a:fld>
            <a:endParaRPr lang="en-US" altLang="en-US"/>
          </a:p>
        </p:txBody>
      </p:sp>
      <p:sp>
        <p:nvSpPr>
          <p:cNvPr id="3" name="Rectangle 5">
            <a:extLst>
              <a:ext uri="{FF2B5EF4-FFF2-40B4-BE49-F238E27FC236}">
                <a16:creationId xmlns:a16="http://schemas.microsoft.com/office/drawing/2014/main" id="{A9398249-D8BF-1C48-8638-974D504867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FBE0C3C-79CD-894A-B104-40FC0A327793}"/>
              </a:ext>
            </a:extLst>
          </p:cNvPr>
          <p:cNvSpPr>
            <a:spLocks noGrp="1" noChangeArrowheads="1"/>
          </p:cNvSpPr>
          <p:nvPr>
            <p:ph type="sldNum" sz="quarter" idx="12"/>
          </p:nvPr>
        </p:nvSpPr>
        <p:spPr>
          <a:ln/>
        </p:spPr>
        <p:txBody>
          <a:bodyPr/>
          <a:lstStyle>
            <a:lvl1pPr>
              <a:defRPr/>
            </a:lvl1pPr>
          </a:lstStyle>
          <a:p>
            <a:pPr>
              <a:defRPr/>
            </a:pPr>
            <a:fld id="{0EAFF632-A9DD-B345-A84B-08EE954FBE3C}" type="slidenum">
              <a:rPr lang="en-US" altLang="en-US"/>
              <a:pPr>
                <a:defRPr/>
              </a:pPr>
              <a:t>‹#›</a:t>
            </a:fld>
            <a:endParaRPr lang="en-US" altLang="en-US"/>
          </a:p>
        </p:txBody>
      </p:sp>
    </p:spTree>
    <p:extLst>
      <p:ext uri="{BB962C8B-B14F-4D97-AF65-F5344CB8AC3E}">
        <p14:creationId xmlns:p14="http://schemas.microsoft.com/office/powerpoint/2010/main" val="415032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AFA8B1-67ED-8E4C-A7BF-84B642950E4D}"/>
              </a:ext>
            </a:extLst>
          </p:cNvPr>
          <p:cNvSpPr>
            <a:spLocks noGrp="1" noChangeArrowheads="1"/>
          </p:cNvSpPr>
          <p:nvPr>
            <p:ph type="dt" sz="half" idx="10"/>
          </p:nvPr>
        </p:nvSpPr>
        <p:spPr>
          <a:ln/>
        </p:spPr>
        <p:txBody>
          <a:bodyPr/>
          <a:lstStyle>
            <a:lvl1pPr>
              <a:defRPr/>
            </a:lvl1pPr>
          </a:lstStyle>
          <a:p>
            <a:pPr>
              <a:defRPr/>
            </a:pPr>
            <a:fld id="{81739E46-E8CC-704A-A1F6-BB1061F6C458}" type="datetime12">
              <a:rPr lang="en-US" altLang="en-US"/>
              <a:pPr>
                <a:defRPr/>
              </a:pPr>
              <a:t>5:27 PM</a:t>
            </a:fld>
            <a:endParaRPr lang="en-US" altLang="en-US"/>
          </a:p>
        </p:txBody>
      </p:sp>
      <p:sp>
        <p:nvSpPr>
          <p:cNvPr id="6" name="Rectangle 5">
            <a:extLst>
              <a:ext uri="{FF2B5EF4-FFF2-40B4-BE49-F238E27FC236}">
                <a16:creationId xmlns:a16="http://schemas.microsoft.com/office/drawing/2014/main" id="{4714C951-B446-E844-B087-F1E252AD4A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E483D04-C7B2-E248-8F14-3E839E041978}"/>
              </a:ext>
            </a:extLst>
          </p:cNvPr>
          <p:cNvSpPr>
            <a:spLocks noGrp="1" noChangeArrowheads="1"/>
          </p:cNvSpPr>
          <p:nvPr>
            <p:ph type="sldNum" sz="quarter" idx="12"/>
          </p:nvPr>
        </p:nvSpPr>
        <p:spPr>
          <a:ln/>
        </p:spPr>
        <p:txBody>
          <a:bodyPr/>
          <a:lstStyle>
            <a:lvl1pPr>
              <a:defRPr/>
            </a:lvl1pPr>
          </a:lstStyle>
          <a:p>
            <a:pPr>
              <a:defRPr/>
            </a:pPr>
            <a:fld id="{09EEDA1E-6A60-E942-A446-32D2F129D4A6}" type="slidenum">
              <a:rPr lang="en-US" altLang="en-US"/>
              <a:pPr>
                <a:defRPr/>
              </a:pPr>
              <a:t>‹#›</a:t>
            </a:fld>
            <a:endParaRPr lang="en-US" altLang="en-US"/>
          </a:p>
        </p:txBody>
      </p:sp>
    </p:spTree>
    <p:extLst>
      <p:ext uri="{BB962C8B-B14F-4D97-AF65-F5344CB8AC3E}">
        <p14:creationId xmlns:p14="http://schemas.microsoft.com/office/powerpoint/2010/main" val="45363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330E455-1AE2-B04E-BE33-5B42DDEA7AED}"/>
              </a:ext>
            </a:extLst>
          </p:cNvPr>
          <p:cNvSpPr>
            <a:spLocks noGrp="1" noChangeArrowheads="1"/>
          </p:cNvSpPr>
          <p:nvPr>
            <p:ph type="dt" sz="half" idx="10"/>
          </p:nvPr>
        </p:nvSpPr>
        <p:spPr>
          <a:ln/>
        </p:spPr>
        <p:txBody>
          <a:bodyPr/>
          <a:lstStyle>
            <a:lvl1pPr>
              <a:defRPr/>
            </a:lvl1pPr>
          </a:lstStyle>
          <a:p>
            <a:pPr>
              <a:defRPr/>
            </a:pPr>
            <a:fld id="{2884687F-5293-B74E-AF9C-1C3BBFF33834}" type="datetime12">
              <a:rPr lang="en-US" altLang="en-US"/>
              <a:pPr>
                <a:defRPr/>
              </a:pPr>
              <a:t>5:27 PM</a:t>
            </a:fld>
            <a:endParaRPr lang="en-US" altLang="en-US"/>
          </a:p>
        </p:txBody>
      </p:sp>
      <p:sp>
        <p:nvSpPr>
          <p:cNvPr id="6" name="Rectangle 5">
            <a:extLst>
              <a:ext uri="{FF2B5EF4-FFF2-40B4-BE49-F238E27FC236}">
                <a16:creationId xmlns:a16="http://schemas.microsoft.com/office/drawing/2014/main" id="{BFD9BCC2-6221-9442-8AD0-0AD6B80F83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F188B44-34A8-4F48-9550-5EC5FB052185}"/>
              </a:ext>
            </a:extLst>
          </p:cNvPr>
          <p:cNvSpPr>
            <a:spLocks noGrp="1" noChangeArrowheads="1"/>
          </p:cNvSpPr>
          <p:nvPr>
            <p:ph type="sldNum" sz="quarter" idx="12"/>
          </p:nvPr>
        </p:nvSpPr>
        <p:spPr>
          <a:ln/>
        </p:spPr>
        <p:txBody>
          <a:bodyPr/>
          <a:lstStyle>
            <a:lvl1pPr>
              <a:defRPr/>
            </a:lvl1pPr>
          </a:lstStyle>
          <a:p>
            <a:pPr>
              <a:defRPr/>
            </a:pPr>
            <a:fld id="{28E6A381-F5D8-1F46-AC7A-DD160A81236E}" type="slidenum">
              <a:rPr lang="en-US" altLang="en-US"/>
              <a:pPr>
                <a:defRPr/>
              </a:pPr>
              <a:t>‹#›</a:t>
            </a:fld>
            <a:endParaRPr lang="en-US" altLang="en-US"/>
          </a:p>
        </p:txBody>
      </p:sp>
    </p:spTree>
    <p:extLst>
      <p:ext uri="{BB962C8B-B14F-4D97-AF65-F5344CB8AC3E}">
        <p14:creationId xmlns:p14="http://schemas.microsoft.com/office/powerpoint/2010/main" val="4289747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01941BE-A9D3-B449-A0E5-A28946C2C8F4}"/>
              </a:ext>
            </a:extLst>
          </p:cNvPr>
          <p:cNvSpPr>
            <a:spLocks noGrp="1" noChangeArrowheads="1"/>
          </p:cNvSpPr>
          <p:nvPr>
            <p:ph type="title"/>
          </p:nvPr>
        </p:nvSpPr>
        <p:spPr bwMode="auto">
          <a:xfrm>
            <a:off x="457200" y="152400"/>
            <a:ext cx="82296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FF504CC-452B-5E4C-836F-1D969F1F801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145100C9-A227-654E-BC28-A2F40F01CFA1}"/>
              </a:ext>
            </a:extLst>
          </p:cNvPr>
          <p:cNvSpPr>
            <a:spLocks noGrp="1" noChangeArrowheads="1"/>
          </p:cNvSpPr>
          <p:nvPr>
            <p:ph type="dt" sz="half" idx="2"/>
          </p:nvPr>
        </p:nvSpPr>
        <p:spPr bwMode="auto">
          <a:xfrm>
            <a:off x="0" y="6629400"/>
            <a:ext cx="2133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42D3A64A-0DEA-C846-A0B8-D94C172E4643}" type="datetime12">
              <a:rPr lang="en-US" altLang="en-US"/>
              <a:pPr>
                <a:defRPr/>
              </a:pPr>
              <a:t>5:27 PM</a:t>
            </a:fld>
            <a:endParaRPr lang="en-US" altLang="en-US"/>
          </a:p>
        </p:txBody>
      </p:sp>
      <p:sp>
        <p:nvSpPr>
          <p:cNvPr id="1029" name="Rectangle 5">
            <a:extLst>
              <a:ext uri="{FF2B5EF4-FFF2-40B4-BE49-F238E27FC236}">
                <a16:creationId xmlns:a16="http://schemas.microsoft.com/office/drawing/2014/main" id="{86CF62A2-9016-BC4A-B5DB-22CCDF118A2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B09135E3-CA6F-2040-A0FA-75587A042C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45E1A3D-FEA4-4C43-BE06-5AC3FBC93A3C}" type="slidenum">
              <a:rPr lang="en-US" altLang="en-US"/>
              <a:pPr>
                <a:defRPr/>
              </a:pPr>
              <a:t>‹#›</a:t>
            </a:fld>
            <a:endParaRPr lang="en-US" altLang="en-US"/>
          </a:p>
        </p:txBody>
      </p:sp>
      <p:sp>
        <p:nvSpPr>
          <p:cNvPr id="1031" name="Line 7">
            <a:extLst>
              <a:ext uri="{FF2B5EF4-FFF2-40B4-BE49-F238E27FC236}">
                <a16:creationId xmlns:a16="http://schemas.microsoft.com/office/drawing/2014/main" id="{1D2E526C-60F5-1F41-A23C-92ECF5146FA0}"/>
              </a:ext>
            </a:extLst>
          </p:cNvPr>
          <p:cNvSpPr>
            <a:spLocks noChangeShapeType="1"/>
          </p:cNvSpPr>
          <p:nvPr userDrawn="1"/>
        </p:nvSpPr>
        <p:spPr bwMode="auto">
          <a:xfrm flipV="1">
            <a:off x="0" y="812800"/>
            <a:ext cx="9144000" cy="9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pic>
        <p:nvPicPr>
          <p:cNvPr id="1032" name="Picture 8" descr="puclnew">
            <a:extLst>
              <a:ext uri="{FF2B5EF4-FFF2-40B4-BE49-F238E27FC236}">
                <a16:creationId xmlns:a16="http://schemas.microsoft.com/office/drawing/2014/main" id="{99FCCE4F-44A9-4E42-AF1D-307E623AD46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398588" y="6373813"/>
            <a:ext cx="100330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a:extLst>
              <a:ext uri="{FF2B5EF4-FFF2-40B4-BE49-F238E27FC236}">
                <a16:creationId xmlns:a16="http://schemas.microsoft.com/office/drawing/2014/main" id="{4900A4EA-4187-5549-8AE5-EC0BEC0CE2B2}"/>
              </a:ext>
            </a:extLst>
          </p:cNvPr>
          <p:cNvSpPr>
            <a:spLocks noChangeArrowheads="1"/>
          </p:cNvSpPr>
          <p:nvPr/>
        </p:nvSpPr>
        <p:spPr bwMode="auto">
          <a:xfrm>
            <a:off x="2973388" y="6618288"/>
            <a:ext cx="3824287"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t>©1990-2023  J. Paul Robinson, Purdue University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pitchFamily="34" charset="0"/>
        </a:defRPr>
      </a:lvl2pPr>
      <a:lvl3pPr algn="ctr" rtl="0" eaLnBrk="0" fontAlgn="base" hangingPunct="0">
        <a:spcBef>
          <a:spcPct val="0"/>
        </a:spcBef>
        <a:spcAft>
          <a:spcPct val="0"/>
        </a:spcAft>
        <a:defRPr sz="3200">
          <a:solidFill>
            <a:schemeClr val="tx2"/>
          </a:solidFill>
          <a:latin typeface="Arial" pitchFamily="34" charset="0"/>
        </a:defRPr>
      </a:lvl3pPr>
      <a:lvl4pPr algn="ctr" rtl="0" eaLnBrk="0" fontAlgn="base" hangingPunct="0">
        <a:spcBef>
          <a:spcPct val="0"/>
        </a:spcBef>
        <a:spcAft>
          <a:spcPct val="0"/>
        </a:spcAft>
        <a:defRPr sz="3200">
          <a:solidFill>
            <a:schemeClr val="tx2"/>
          </a:solidFill>
          <a:latin typeface="Arial" pitchFamily="34" charset="0"/>
        </a:defRPr>
      </a:lvl4pPr>
      <a:lvl5pPr algn="ctr" rtl="0" eaLnBrk="0" fontAlgn="base" hangingPunct="0">
        <a:spcBef>
          <a:spcPct val="0"/>
        </a:spcBef>
        <a:spcAft>
          <a:spcPct val="0"/>
        </a:spcAft>
        <a:defRPr sz="3200">
          <a:solidFill>
            <a:schemeClr val="tx2"/>
          </a:solidFill>
          <a:latin typeface="Arial" pitchFamily="34" charset="0"/>
        </a:defRPr>
      </a:lvl5pPr>
      <a:lvl6pPr marL="457200" algn="ctr" rtl="0" fontAlgn="base">
        <a:spcBef>
          <a:spcPct val="0"/>
        </a:spcBef>
        <a:spcAft>
          <a:spcPct val="0"/>
        </a:spcAft>
        <a:defRPr sz="3200">
          <a:solidFill>
            <a:schemeClr val="tx2"/>
          </a:solidFill>
          <a:latin typeface="Arial" pitchFamily="34" charset="0"/>
        </a:defRPr>
      </a:lvl6pPr>
      <a:lvl7pPr marL="914400" algn="ctr" rtl="0" fontAlgn="base">
        <a:spcBef>
          <a:spcPct val="0"/>
        </a:spcBef>
        <a:spcAft>
          <a:spcPct val="0"/>
        </a:spcAft>
        <a:defRPr sz="3200">
          <a:solidFill>
            <a:schemeClr val="tx2"/>
          </a:solidFill>
          <a:latin typeface="Arial" pitchFamily="34" charset="0"/>
        </a:defRPr>
      </a:lvl7pPr>
      <a:lvl8pPr marL="1371600" algn="ctr" rtl="0" fontAlgn="base">
        <a:spcBef>
          <a:spcPct val="0"/>
        </a:spcBef>
        <a:spcAft>
          <a:spcPct val="0"/>
        </a:spcAft>
        <a:defRPr sz="3200">
          <a:solidFill>
            <a:schemeClr val="tx2"/>
          </a:solidFill>
          <a:latin typeface="Arial" pitchFamily="34" charset="0"/>
        </a:defRPr>
      </a:lvl8pPr>
      <a:lvl9pPr marL="1828800" algn="ctr" rtl="0" fontAlgn="base">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tif"/></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file:////Users/wombat/My/Documents/Word/projects/education%20projects/Beckman%20Cytorials/Cytorial%203%20-%20Fluidics/Video/Brytec.mp4" TargetMode="External"/><Relationship Id="rId7" Type="http://schemas.openxmlformats.org/officeDocument/2006/relationships/image" Target="../media/image59.png"/><Relationship Id="rId2" Type="http://schemas.openxmlformats.org/officeDocument/2006/relationships/video" Target="file:////C:/demo/videos/temp%20videos/BRYTEC.MPG" TargetMode="External"/><Relationship Id="rId1" Type="http://schemas.microsoft.com/office/2007/relationships/media" Target="file:////C:/demo/videos/temp%20videos/BRYTEC.MPG" TargetMode="External"/><Relationship Id="rId6" Type="http://schemas.openxmlformats.org/officeDocument/2006/relationships/notesSlide" Target="../notesSlides/notesSlide47.xml"/><Relationship Id="rId5" Type="http://schemas.openxmlformats.org/officeDocument/2006/relationships/slideLayout" Target="../slideLayouts/slideLayout2.xml"/><Relationship Id="rId4" Type="http://schemas.openxmlformats.org/officeDocument/2006/relationships/video" Target="file:////Users/wombat/My/Documents/Word/projects/education%20projects/Beckman%20Cytorials/Cytorial%203%20-%20Fluidics/Video/Brytec.mp4"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hyperlink" Target="https://youtu.be/nF10-wquVmQ"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2">
            <a:extLst>
              <a:ext uri="{FF2B5EF4-FFF2-40B4-BE49-F238E27FC236}">
                <a16:creationId xmlns:a16="http://schemas.microsoft.com/office/drawing/2014/main" id="{C6170AF0-A4C8-7042-9056-1E5332E8FF9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B892DE4-CC94-1348-B10A-2E8D06F65937}" type="datetime12">
              <a:rPr lang="en-US" altLang="en-US"/>
              <a:pPr eaLnBrk="1" hangingPunct="1">
                <a:defRPr/>
              </a:pPr>
              <a:t>5:27 PM</a:t>
            </a:fld>
            <a:endParaRPr lang="en-US" altLang="en-US"/>
          </a:p>
        </p:txBody>
      </p:sp>
      <p:sp>
        <p:nvSpPr>
          <p:cNvPr id="2051" name="Rectangle 2">
            <a:extLst>
              <a:ext uri="{FF2B5EF4-FFF2-40B4-BE49-F238E27FC236}">
                <a16:creationId xmlns:a16="http://schemas.microsoft.com/office/drawing/2014/main" id="{CDC818BD-5081-2E4B-90AA-B0083E7D3CF1}"/>
              </a:ext>
            </a:extLst>
          </p:cNvPr>
          <p:cNvSpPr>
            <a:spLocks noGrp="1" noChangeArrowheads="1"/>
          </p:cNvSpPr>
          <p:nvPr>
            <p:ph type="title"/>
          </p:nvPr>
        </p:nvSpPr>
        <p:spPr>
          <a:xfrm>
            <a:off x="228600" y="0"/>
            <a:ext cx="8610600" cy="990600"/>
          </a:xfrm>
        </p:spPr>
        <p:txBody>
          <a:bodyPr/>
          <a:lstStyle/>
          <a:p>
            <a:pPr eaLnBrk="1" hangingPunct="1">
              <a:defRPr/>
            </a:pPr>
            <a:r>
              <a:rPr lang="en-US" altLang="en-US" sz="2500" dirty="0">
                <a:solidFill>
                  <a:schemeClr val="tx1"/>
                </a:solidFill>
              </a:rPr>
              <a:t>BMS 631 – LECTURE 8  Flow Cytometry: Theory</a:t>
            </a:r>
          </a:p>
        </p:txBody>
      </p:sp>
      <p:sp>
        <p:nvSpPr>
          <p:cNvPr id="2052" name="Text Box 3">
            <a:extLst>
              <a:ext uri="{FF2B5EF4-FFF2-40B4-BE49-F238E27FC236}">
                <a16:creationId xmlns:a16="http://schemas.microsoft.com/office/drawing/2014/main" id="{2478636E-DA89-8043-91DA-2DF07AEBE246}"/>
              </a:ext>
            </a:extLst>
          </p:cNvPr>
          <p:cNvSpPr txBox="1">
            <a:spLocks noChangeArrowheads="1"/>
          </p:cNvSpPr>
          <p:nvPr/>
        </p:nvSpPr>
        <p:spPr bwMode="auto">
          <a:xfrm>
            <a:off x="38100" y="4648200"/>
            <a:ext cx="6324600"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400">
                <a:latin typeface="Times New Roman" charset="0"/>
              </a:rPr>
              <a:t>Purdue University</a:t>
            </a:r>
          </a:p>
          <a:p>
            <a:pPr>
              <a:defRPr/>
            </a:pPr>
            <a:r>
              <a:rPr lang="en-US" altLang="en-US" sz="1400">
                <a:latin typeface="Times New Roman" charset="0"/>
              </a:rPr>
              <a:t>Office: 494 0757</a:t>
            </a:r>
          </a:p>
          <a:p>
            <a:pPr>
              <a:defRPr/>
            </a:pPr>
            <a:r>
              <a:rPr lang="en-US" altLang="en-US" sz="1400">
                <a:latin typeface="Times New Roman" charset="0"/>
              </a:rPr>
              <a:t>email: robinson@flowcyt.cyto.purdue.edu</a:t>
            </a:r>
          </a:p>
          <a:p>
            <a:pPr>
              <a:defRPr/>
            </a:pPr>
            <a:r>
              <a:rPr lang="en-US" altLang="en-US" sz="2000">
                <a:solidFill>
                  <a:srgbClr val="0033CC"/>
                </a:solidFill>
                <a:latin typeface="Times New Roman" charset="0"/>
              </a:rPr>
              <a:t>WEB  http://www.cyto.purdue.edu</a:t>
            </a:r>
          </a:p>
        </p:txBody>
      </p:sp>
      <p:sp>
        <p:nvSpPr>
          <p:cNvPr id="2053" name="Text Box 4">
            <a:extLst>
              <a:ext uri="{FF2B5EF4-FFF2-40B4-BE49-F238E27FC236}">
                <a16:creationId xmlns:a16="http://schemas.microsoft.com/office/drawing/2014/main" id="{3636C067-7B0F-7C40-850C-7DAD2E6CB173}"/>
              </a:ext>
            </a:extLst>
          </p:cNvPr>
          <p:cNvSpPr txBox="1">
            <a:spLocks noChangeArrowheads="1"/>
          </p:cNvSpPr>
          <p:nvPr/>
        </p:nvSpPr>
        <p:spPr bwMode="auto">
          <a:xfrm>
            <a:off x="304800" y="1065213"/>
            <a:ext cx="845820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5400">
                <a:latin typeface="Comic Sans MS" charset="0"/>
              </a:rPr>
              <a:t> </a:t>
            </a:r>
            <a:r>
              <a:rPr lang="en-US" altLang="en-US" sz="3200" b="1">
                <a:solidFill>
                  <a:schemeClr val="tx2"/>
                </a:solidFill>
              </a:rPr>
              <a:t>Flow Systems and Hydrodynamics</a:t>
            </a:r>
          </a:p>
        </p:txBody>
      </p:sp>
      <p:sp>
        <p:nvSpPr>
          <p:cNvPr id="2054" name="Text Box 5">
            <a:extLst>
              <a:ext uri="{FF2B5EF4-FFF2-40B4-BE49-F238E27FC236}">
                <a16:creationId xmlns:a16="http://schemas.microsoft.com/office/drawing/2014/main" id="{47635813-0985-C042-AAA1-5F5E7656DE84}"/>
              </a:ext>
            </a:extLst>
          </p:cNvPr>
          <p:cNvSpPr txBox="1">
            <a:spLocks noChangeArrowheads="1"/>
          </p:cNvSpPr>
          <p:nvPr/>
        </p:nvSpPr>
        <p:spPr bwMode="auto">
          <a:xfrm>
            <a:off x="3733800" y="6324600"/>
            <a:ext cx="52578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2">
              <a:lnSpc>
                <a:spcPct val="96000"/>
              </a:lnSpc>
              <a:defRPr/>
            </a:pPr>
            <a:r>
              <a:rPr lang="en-US" altLang="en-US" sz="1400" dirty="0"/>
              <a:t>(Shapiro, 133-143 - 3rd; </a:t>
            </a:r>
            <a:r>
              <a:rPr lang="en-US" altLang="en-US" sz="1400" dirty="0" err="1"/>
              <a:t>ed</a:t>
            </a:r>
            <a:r>
              <a:rPr lang="en-US" altLang="en-US" sz="1400" dirty="0"/>
              <a:t> 4th Ed 166-177)</a:t>
            </a:r>
          </a:p>
          <a:p>
            <a:pPr>
              <a:spcBef>
                <a:spcPct val="50000"/>
              </a:spcBef>
              <a:defRPr/>
            </a:pPr>
            <a:endParaRPr lang="en-US" altLang="en-US" sz="1400" dirty="0">
              <a:latin typeface="Times New Roman" charset="0"/>
            </a:endParaRPr>
          </a:p>
        </p:txBody>
      </p:sp>
      <p:sp>
        <p:nvSpPr>
          <p:cNvPr id="2055" name="Rectangle 6">
            <a:extLst>
              <a:ext uri="{FF2B5EF4-FFF2-40B4-BE49-F238E27FC236}">
                <a16:creationId xmlns:a16="http://schemas.microsoft.com/office/drawing/2014/main" id="{B5D168FF-7326-B041-B8C3-6F6368C1F1CF}"/>
              </a:ext>
            </a:extLst>
          </p:cNvPr>
          <p:cNvSpPr>
            <a:spLocks noChangeArrowheads="1"/>
          </p:cNvSpPr>
          <p:nvPr/>
        </p:nvSpPr>
        <p:spPr bwMode="auto">
          <a:xfrm>
            <a:off x="4325938" y="4967288"/>
            <a:ext cx="4665662"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b="1" dirty="0"/>
              <a:t>Notes:</a:t>
            </a:r>
          </a:p>
          <a:p>
            <a:pPr>
              <a:buFontTx/>
              <a:buAutoNum type="arabicPeriod"/>
              <a:defRPr/>
            </a:pPr>
            <a:r>
              <a:rPr lang="en-US" altLang="en-US" sz="1000" dirty="0"/>
              <a:t>Material is taken from the course text: Howard M. Shapiro, </a:t>
            </a:r>
            <a:r>
              <a:rPr lang="en-US" altLang="en-US" sz="1000" i="1" dirty="0"/>
              <a:t>Practical Flow Cytometry</a:t>
            </a:r>
            <a:r>
              <a:rPr lang="en-US" altLang="en-US" sz="1000" dirty="0"/>
              <a:t>, 3nd edition (1994), Wiley-</a:t>
            </a:r>
            <a:r>
              <a:rPr lang="en-US" altLang="en-US" sz="1000" dirty="0" err="1"/>
              <a:t>Liss</a:t>
            </a:r>
            <a:r>
              <a:rPr lang="en-US" altLang="en-US" sz="1000" dirty="0"/>
              <a:t>, New York.</a:t>
            </a:r>
          </a:p>
          <a:p>
            <a:pPr>
              <a:buFontTx/>
              <a:buAutoNum type="arabicPeriod"/>
              <a:defRPr/>
            </a:pPr>
            <a:r>
              <a:rPr lang="en-US" altLang="en-US" sz="1000" dirty="0"/>
              <a:t>RFM =Slides taken from Dr. Robert Murphy</a:t>
            </a:r>
          </a:p>
          <a:p>
            <a:pPr>
              <a:buFontTx/>
              <a:buAutoNum type="arabicPeriod"/>
              <a:defRPr/>
            </a:pPr>
            <a:r>
              <a:rPr lang="en-US" altLang="en-US" sz="1000" dirty="0"/>
              <a:t>MLM – Material taken from Melamed, et al, Flow Cytometry &amp; Sorting, Wiley-</a:t>
            </a:r>
            <a:r>
              <a:rPr lang="en-US" altLang="en-US" sz="1000" dirty="0" err="1"/>
              <a:t>Liss</a:t>
            </a:r>
            <a:r>
              <a:rPr lang="en-US" altLang="en-US" sz="1000" dirty="0"/>
              <a:t>, 2</a:t>
            </a:r>
            <a:r>
              <a:rPr lang="en-US" altLang="en-US" sz="1000" baseline="30000" dirty="0"/>
              <a:t>nd</a:t>
            </a:r>
            <a:r>
              <a:rPr lang="en-US" altLang="en-US" sz="1000" dirty="0"/>
              <a:t> Ed.</a:t>
            </a:r>
          </a:p>
        </p:txBody>
      </p:sp>
      <p:sp>
        <p:nvSpPr>
          <p:cNvPr id="2056" name="Text Box 9">
            <a:extLst>
              <a:ext uri="{FF2B5EF4-FFF2-40B4-BE49-F238E27FC236}">
                <a16:creationId xmlns:a16="http://schemas.microsoft.com/office/drawing/2014/main" id="{99D56FA9-B1FF-7648-8538-E595A41BAA27}"/>
              </a:ext>
            </a:extLst>
          </p:cNvPr>
          <p:cNvSpPr txBox="1">
            <a:spLocks noChangeArrowheads="1"/>
          </p:cNvSpPr>
          <p:nvPr/>
        </p:nvSpPr>
        <p:spPr bwMode="auto">
          <a:xfrm>
            <a:off x="332804" y="3593456"/>
            <a:ext cx="5738812" cy="5539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000" b="1" dirty="0">
                <a:solidFill>
                  <a:schemeClr val="accent2"/>
                </a:solidFill>
              </a:rPr>
              <a:t>Notice:</a:t>
            </a:r>
            <a:r>
              <a:rPr lang="en-US" altLang="en-US" sz="1000" dirty="0">
                <a:solidFill>
                  <a:schemeClr val="accent2"/>
                </a:solidFill>
              </a:rPr>
              <a:t> The materials in this presentation are copyrighted materials. If you want to use any of these slides, you may do so if you credit each slide with the author’s name. You may not copy these to Course Hero or any similar repository.</a:t>
            </a:r>
            <a:endParaRPr lang="en-US" altLang="en-US" sz="1000" dirty="0"/>
          </a:p>
        </p:txBody>
      </p:sp>
      <p:sp>
        <p:nvSpPr>
          <p:cNvPr id="2057" name="Text Box 10">
            <a:extLst>
              <a:ext uri="{FF2B5EF4-FFF2-40B4-BE49-F238E27FC236}">
                <a16:creationId xmlns:a16="http://schemas.microsoft.com/office/drawing/2014/main" id="{FE7CAC88-0474-2748-B742-3E38F0D2EF07}"/>
              </a:ext>
            </a:extLst>
          </p:cNvPr>
          <p:cNvSpPr txBox="1">
            <a:spLocks noChangeArrowheads="1"/>
          </p:cNvSpPr>
          <p:nvPr/>
        </p:nvSpPr>
        <p:spPr bwMode="auto">
          <a:xfrm>
            <a:off x="1629569" y="1952455"/>
            <a:ext cx="5029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dirty="0"/>
              <a:t>J. Paul Robinson</a:t>
            </a:r>
            <a:br>
              <a:rPr lang="en-US" altLang="en-US" dirty="0"/>
            </a:br>
            <a:r>
              <a:rPr lang="en-US" altLang="en-US" dirty="0"/>
              <a:t>Distinguished Professor of Cytometry</a:t>
            </a:r>
            <a:br>
              <a:rPr lang="en-US" altLang="en-US" dirty="0"/>
            </a:br>
            <a:r>
              <a:rPr lang="en-US" altLang="en-US" dirty="0"/>
              <a:t>Professor of Biomedical Engineering</a:t>
            </a:r>
            <a:br>
              <a:rPr lang="en-US" altLang="en-US" dirty="0"/>
            </a:br>
            <a:r>
              <a:rPr lang="en-US" altLang="en-US" dirty="0"/>
              <a:t>Purdue University</a:t>
            </a:r>
            <a:br>
              <a:rPr lang="en-US" altLang="en-US" dirty="0"/>
            </a:br>
            <a:endParaRPr lang="en-US" altLang="en-US" dirty="0"/>
          </a:p>
        </p:txBody>
      </p:sp>
      <p:pic>
        <p:nvPicPr>
          <p:cNvPr id="10" name="Picture 9" descr="A person wearing glasses and smiling at the camera&#10;&#10;Description automatically generated">
            <a:extLst>
              <a:ext uri="{FF2B5EF4-FFF2-40B4-BE49-F238E27FC236}">
                <a16:creationId xmlns:a16="http://schemas.microsoft.com/office/drawing/2014/main" id="{980B3786-02DD-274F-A2DB-885C36814C81}"/>
              </a:ext>
            </a:extLst>
          </p:cNvPr>
          <p:cNvPicPr>
            <a:picLocks noChangeAspect="1"/>
          </p:cNvPicPr>
          <p:nvPr/>
        </p:nvPicPr>
        <p:blipFill>
          <a:blip r:embed="rId3"/>
          <a:stretch>
            <a:fillRect/>
          </a:stretch>
        </p:blipFill>
        <p:spPr>
          <a:xfrm>
            <a:off x="6159813" y="2212006"/>
            <a:ext cx="2194949" cy="24001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a:extLst>
              <a:ext uri="{FF2B5EF4-FFF2-40B4-BE49-F238E27FC236}">
                <a16:creationId xmlns:a16="http://schemas.microsoft.com/office/drawing/2014/main" id="{891F5842-7F9C-CF45-87C0-1A7083149377}"/>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1806287-7410-114E-B88A-2612FD1B28EF}" type="datetime12">
              <a:rPr lang="en-US" altLang="en-US"/>
              <a:pPr eaLnBrk="1" hangingPunct="1">
                <a:defRPr/>
              </a:pPr>
              <a:t>5:27 PM</a:t>
            </a:fld>
            <a:endParaRPr lang="en-US" altLang="en-US"/>
          </a:p>
        </p:txBody>
      </p:sp>
      <p:sp>
        <p:nvSpPr>
          <p:cNvPr id="33794" name="Rectangle 2">
            <a:extLst>
              <a:ext uri="{FF2B5EF4-FFF2-40B4-BE49-F238E27FC236}">
                <a16:creationId xmlns:a16="http://schemas.microsoft.com/office/drawing/2014/main" id="{C5962D94-15B1-C64F-A6EF-7BD946760247}"/>
              </a:ext>
            </a:extLst>
          </p:cNvPr>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sp>
        <p:nvSpPr>
          <p:cNvPr id="10244" name="Rectangle 3">
            <a:extLst>
              <a:ext uri="{FF2B5EF4-FFF2-40B4-BE49-F238E27FC236}">
                <a16:creationId xmlns:a16="http://schemas.microsoft.com/office/drawing/2014/main" id="{F45F1C56-FC43-1C4E-977A-2EFBFE557410}"/>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When conditions are right, sample fluid flows in a central core that does not mix with the sheath fluid</a:t>
            </a:r>
          </a:p>
          <a:p>
            <a:pPr eaLnBrk="1" hangingPunct="1">
              <a:defRPr/>
            </a:pPr>
            <a:r>
              <a:rPr lang="en-US" altLang="en-US"/>
              <a:t>This is termed </a:t>
            </a:r>
            <a:r>
              <a:rPr lang="en-US" altLang="en-US" b="1">
                <a:solidFill>
                  <a:srgbClr val="FF3300"/>
                </a:solidFill>
              </a:rPr>
              <a:t>Laminar flow</a:t>
            </a:r>
            <a:endParaRPr lang="en-US" altLang="en-US" b="1">
              <a:solidFill>
                <a:schemeClr val="accent2"/>
              </a:solidFill>
            </a:endParaRP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3">
            <a:extLst>
              <a:ext uri="{FF2B5EF4-FFF2-40B4-BE49-F238E27FC236}">
                <a16:creationId xmlns:a16="http://schemas.microsoft.com/office/drawing/2014/main" id="{A0C6B00E-33A9-E140-9EBD-B1634B437D9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DFF5EFB-54BA-FF45-B98C-C36422B11153}" type="datetime12">
              <a:rPr lang="en-US" altLang="en-US"/>
              <a:pPr eaLnBrk="1" hangingPunct="1">
                <a:defRPr/>
              </a:pPr>
              <a:t>5:27 PM</a:t>
            </a:fld>
            <a:endParaRPr lang="en-US" altLang="en-US"/>
          </a:p>
        </p:txBody>
      </p:sp>
      <p:sp>
        <p:nvSpPr>
          <p:cNvPr id="11267" name="Rectangle 2">
            <a:extLst>
              <a:ext uri="{FF2B5EF4-FFF2-40B4-BE49-F238E27FC236}">
                <a16:creationId xmlns:a16="http://schemas.microsoft.com/office/drawing/2014/main" id="{EF99F21A-1D11-024C-8A96-147E4AE23D14}"/>
              </a:ext>
            </a:extLst>
          </p:cNvPr>
          <p:cNvSpPr>
            <a:spLocks noGrp="1" noChangeArrowheads="1"/>
          </p:cNvSpPr>
          <p:nvPr>
            <p:ph type="body" idx="1"/>
          </p:nvPr>
        </p:nvSpPr>
        <p:spPr>
          <a:xfrm>
            <a:off x="685800" y="1295400"/>
            <a:ext cx="77724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Whether flow will be </a:t>
            </a:r>
            <a:r>
              <a:rPr lang="en-US" altLang="en-US" sz="2800">
                <a:solidFill>
                  <a:srgbClr val="FF0000"/>
                </a:solidFill>
              </a:rPr>
              <a:t>laminar</a:t>
            </a:r>
            <a:r>
              <a:rPr lang="en-US" altLang="en-US" sz="2800"/>
              <a:t> can be determined from the </a:t>
            </a:r>
            <a:r>
              <a:rPr lang="en-US" altLang="en-US" sz="2800" b="1">
                <a:solidFill>
                  <a:schemeClr val="accent2"/>
                </a:solidFill>
              </a:rPr>
              <a:t>Reynolds number</a:t>
            </a:r>
          </a:p>
          <a:p>
            <a:pPr eaLnBrk="1" hangingPunct="1">
              <a:defRPr/>
            </a:pPr>
            <a:endParaRPr lang="en-US" altLang="en-US" sz="2800"/>
          </a:p>
          <a:p>
            <a:pPr eaLnBrk="1" hangingPunct="1">
              <a:buFontTx/>
              <a:buNone/>
              <a:defRPr/>
            </a:pPr>
            <a:endParaRPr lang="en-US" altLang="en-US" sz="2800"/>
          </a:p>
          <a:p>
            <a:pPr eaLnBrk="1" hangingPunct="1">
              <a:buFontTx/>
              <a:buNone/>
              <a:defRPr/>
            </a:pPr>
            <a:endParaRPr lang="en-US" altLang="en-US" sz="2800"/>
          </a:p>
          <a:p>
            <a:pPr eaLnBrk="1" hangingPunct="1">
              <a:buFontTx/>
              <a:buNone/>
              <a:defRPr/>
            </a:pPr>
            <a:endParaRPr lang="en-US" altLang="en-US" sz="2800"/>
          </a:p>
          <a:p>
            <a:pPr eaLnBrk="1" hangingPunct="1">
              <a:defRPr/>
            </a:pPr>
            <a:r>
              <a:rPr lang="en-US" altLang="en-US" sz="2800"/>
              <a:t>When R</a:t>
            </a:r>
            <a:r>
              <a:rPr lang="en-US" altLang="en-US" sz="2800" baseline="-25000"/>
              <a:t>e</a:t>
            </a:r>
            <a:r>
              <a:rPr lang="en-US" altLang="en-US" sz="2800"/>
              <a:t> &lt; 2300, flow is always </a:t>
            </a:r>
            <a:r>
              <a:rPr lang="en-US" altLang="en-US" sz="2800">
                <a:solidFill>
                  <a:srgbClr val="FF3300"/>
                </a:solidFill>
              </a:rPr>
              <a:t>laminar</a:t>
            </a:r>
            <a:endParaRPr lang="en-US" altLang="en-US" sz="2800"/>
          </a:p>
          <a:p>
            <a:pPr eaLnBrk="1" hangingPunct="1">
              <a:defRPr/>
            </a:pPr>
            <a:r>
              <a:rPr lang="en-US" altLang="en-US" sz="2800"/>
              <a:t>When R</a:t>
            </a:r>
            <a:r>
              <a:rPr lang="en-US" altLang="en-US" sz="2800" baseline="-25000"/>
              <a:t>e</a:t>
            </a:r>
            <a:r>
              <a:rPr lang="en-US" altLang="en-US" sz="2800"/>
              <a:t> &gt; 2300, flow can be </a:t>
            </a:r>
            <a:r>
              <a:rPr lang="en-US" altLang="en-US" sz="2800">
                <a:solidFill>
                  <a:srgbClr val="FF0000"/>
                </a:solidFill>
              </a:rPr>
              <a:t>turbulent</a:t>
            </a:r>
            <a:endParaRPr lang="en-US" altLang="en-US" sz="2800"/>
          </a:p>
        </p:txBody>
      </p:sp>
      <p:sp>
        <p:nvSpPr>
          <p:cNvPr id="35843" name="Rectangle 3">
            <a:extLst>
              <a:ext uri="{FF2B5EF4-FFF2-40B4-BE49-F238E27FC236}">
                <a16:creationId xmlns:a16="http://schemas.microsoft.com/office/drawing/2014/main" id="{C4D56E32-E058-954E-B61C-E9A802B2EBCE}"/>
              </a:ext>
            </a:extLst>
          </p:cNvPr>
          <p:cNvSpPr>
            <a:spLocks noGrp="1" noChangeArrowheads="1"/>
          </p:cNvSpPr>
          <p:nvPr>
            <p:ph type="title"/>
          </p:nvPr>
        </p:nvSpPr>
        <p:spPr>
          <a:xfrm>
            <a:off x="685800" y="228600"/>
            <a:ext cx="7772400" cy="6096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Laminar Flow</a:t>
            </a:r>
          </a:p>
        </p:txBody>
      </p:sp>
      <p:graphicFrame>
        <p:nvGraphicFramePr>
          <p:cNvPr id="35844" name="Object 4">
            <a:hlinkClick r:id="" action="ppaction://ole?verb=0"/>
            <a:extLst>
              <a:ext uri="{FF2B5EF4-FFF2-40B4-BE49-F238E27FC236}">
                <a16:creationId xmlns:a16="http://schemas.microsoft.com/office/drawing/2014/main" id="{57EA1FCD-3621-0244-88C2-05C0F3B5F8F3}"/>
              </a:ext>
            </a:extLst>
          </p:cNvPr>
          <p:cNvGraphicFramePr>
            <a:graphicFrameLocks/>
          </p:cNvGraphicFramePr>
          <p:nvPr/>
        </p:nvGraphicFramePr>
        <p:xfrm>
          <a:off x="1371600" y="2514600"/>
          <a:ext cx="4114800" cy="1727200"/>
        </p:xfrm>
        <a:graphic>
          <a:graphicData uri="http://schemas.openxmlformats.org/presentationml/2006/ole">
            <mc:AlternateContent xmlns:mc="http://schemas.openxmlformats.org/markup-compatibility/2006">
              <mc:Choice xmlns:v="urn:schemas-microsoft-com:vml" Requires="v">
                <p:oleObj name="Equation" r:id="rId3" imgW="2667000" imgH="1257300" progId="Equation.3">
                  <p:embed/>
                </p:oleObj>
              </mc:Choice>
              <mc:Fallback>
                <p:oleObj name="Equation" r:id="rId3" imgW="2667000" imgH="1257300" progId="Equation.3">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14600"/>
                        <a:ext cx="4114800" cy="1727200"/>
                      </a:xfrm>
                      <a:prstGeom prst="rect">
                        <a:avLst/>
                      </a:prstGeom>
                      <a:solidFill>
                        <a:srgbClr val="DDDDDD"/>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a:extLst>
              <a:ext uri="{FF2B5EF4-FFF2-40B4-BE49-F238E27FC236}">
                <a16:creationId xmlns:a16="http://schemas.microsoft.com/office/drawing/2014/main" id="{F86DD0CD-5165-3B49-A52D-0F387CC3986C}"/>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3B1B362-0ECE-2244-B74E-0BFEBE8FB48D}" type="datetime12">
              <a:rPr lang="en-US" altLang="en-US"/>
              <a:pPr eaLnBrk="1" hangingPunct="1">
                <a:defRPr/>
              </a:pPr>
              <a:t>5:27 PM</a:t>
            </a:fld>
            <a:endParaRPr lang="en-US" altLang="en-US"/>
          </a:p>
        </p:txBody>
      </p:sp>
      <p:sp>
        <p:nvSpPr>
          <p:cNvPr id="37890" name="Rectangle 2">
            <a:extLst>
              <a:ext uri="{FF2B5EF4-FFF2-40B4-BE49-F238E27FC236}">
                <a16:creationId xmlns:a16="http://schemas.microsoft.com/office/drawing/2014/main" id="{D6A98570-597D-5D4E-B964-2CC4DB385596}"/>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sp>
        <p:nvSpPr>
          <p:cNvPr id="12292" name="Rectangle 3">
            <a:extLst>
              <a:ext uri="{FF2B5EF4-FFF2-40B4-BE49-F238E27FC236}">
                <a16:creationId xmlns:a16="http://schemas.microsoft.com/office/drawing/2014/main" id="{1CD0C7A3-722B-4E43-A176-04E3ED025DB3}"/>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The introduction of a large volume into a small volume in such a way that it becomes “focused” along an axis is called </a:t>
            </a:r>
            <a:r>
              <a:rPr lang="en-US" altLang="en-US" b="1">
                <a:solidFill>
                  <a:srgbClr val="FF3300"/>
                </a:solidFill>
              </a:rPr>
              <a:t>Hydrodynamic Focusing</a:t>
            </a:r>
            <a:endParaRPr lang="en-US" altLang="en-US" b="1">
              <a:solidFill>
                <a:schemeClr val="accent2"/>
              </a:solidFill>
            </a:endParaRP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a:extLst>
              <a:ext uri="{FF2B5EF4-FFF2-40B4-BE49-F238E27FC236}">
                <a16:creationId xmlns:a16="http://schemas.microsoft.com/office/drawing/2014/main" id="{4A0B5000-75A0-5743-9B31-8D496A9053E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9A4DCA0-E331-4B46-89ED-89699BDF8F09}" type="datetime12">
              <a:rPr lang="en-US" altLang="en-US"/>
              <a:pPr eaLnBrk="1" hangingPunct="1">
                <a:defRPr/>
              </a:pPr>
              <a:t>5:27 PM</a:t>
            </a:fld>
            <a:endParaRPr lang="en-US" altLang="en-US"/>
          </a:p>
        </p:txBody>
      </p:sp>
      <p:sp>
        <p:nvSpPr>
          <p:cNvPr id="39938" name="Rectangle 2">
            <a:extLst>
              <a:ext uri="{FF2B5EF4-FFF2-40B4-BE49-F238E27FC236}">
                <a16:creationId xmlns:a16="http://schemas.microsoft.com/office/drawing/2014/main" id="{F2777DCB-5F79-A14A-B1C6-3EE2912BEE1E}"/>
              </a:ext>
            </a:extLst>
          </p:cNvPr>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pic>
        <p:nvPicPr>
          <p:cNvPr id="13316" name="Picture 3">
            <a:extLst>
              <a:ext uri="{FF2B5EF4-FFF2-40B4-BE49-F238E27FC236}">
                <a16:creationId xmlns:a16="http://schemas.microsoft.com/office/drawing/2014/main" id="{E3D3F7A1-391A-EF4C-89C3-DB4E508D5AE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62063"/>
            <a:ext cx="4038600" cy="45593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17" name="Rectangle 4">
            <a:extLst>
              <a:ext uri="{FF2B5EF4-FFF2-40B4-BE49-F238E27FC236}">
                <a16:creationId xmlns:a16="http://schemas.microsoft.com/office/drawing/2014/main" id="{7B152734-1723-9A43-AFA6-DC877CBA3675}"/>
              </a:ext>
            </a:extLst>
          </p:cNvPr>
          <p:cNvSpPr>
            <a:spLocks noChangeArrowheads="1"/>
          </p:cNvSpPr>
          <p:nvPr/>
        </p:nvSpPr>
        <p:spPr bwMode="auto">
          <a:xfrm>
            <a:off x="917575" y="1295400"/>
            <a:ext cx="2892425" cy="45942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The figure shows the mapping between the flow lines outside and inside of a narrow tube as fluid undergoes laminar flow (from left to right).  The fluid passing through cross section </a:t>
            </a:r>
            <a:r>
              <a:rPr lang="en-US" altLang="en-US" sz="2800" i="1">
                <a:latin typeface="Times New Roman" charset="0"/>
              </a:rPr>
              <a:t>A</a:t>
            </a:r>
            <a:r>
              <a:rPr lang="en-US" altLang="en-US" sz="2400">
                <a:latin typeface="Times New Roman" charset="0"/>
              </a:rPr>
              <a:t> outside the tube is focused to cross section </a:t>
            </a:r>
            <a:r>
              <a:rPr lang="en-US" altLang="en-US" sz="2800" i="1">
                <a:latin typeface="Times New Roman" charset="0"/>
              </a:rPr>
              <a:t>a</a:t>
            </a:r>
            <a:r>
              <a:rPr lang="en-US" altLang="en-US" sz="2400">
                <a:latin typeface="Times New Roman" charset="0"/>
              </a:rPr>
              <a:t> inside.</a:t>
            </a:r>
          </a:p>
        </p:txBody>
      </p:sp>
      <p:sp>
        <p:nvSpPr>
          <p:cNvPr id="13318" name="Rectangle 5">
            <a:extLst>
              <a:ext uri="{FF2B5EF4-FFF2-40B4-BE49-F238E27FC236}">
                <a16:creationId xmlns:a16="http://schemas.microsoft.com/office/drawing/2014/main" id="{DF3623C4-6B24-2244-A7E1-5B7740E1C1CD}"/>
              </a:ext>
            </a:extLst>
          </p:cNvPr>
          <p:cNvSpPr>
            <a:spLocks noChangeArrowheads="1"/>
          </p:cNvSpPr>
          <p:nvPr/>
        </p:nvSpPr>
        <p:spPr bwMode="auto">
          <a:xfrm>
            <a:off x="2363788" y="6478588"/>
            <a:ext cx="67802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200" b="1">
                <a:latin typeface="Times New Roman" charset="0"/>
              </a:rPr>
              <a:t>From V. Kachel, H. Fellner-Feldegg &amp; E. Menke - </a:t>
            </a:r>
            <a:r>
              <a:rPr lang="en-US" altLang="en-US" sz="1200" b="1">
                <a:solidFill>
                  <a:srgbClr val="FC0128"/>
                </a:solidFill>
                <a:latin typeface="Times New Roman" charset="0"/>
              </a:rPr>
              <a:t>MLM</a:t>
            </a:r>
            <a:r>
              <a:rPr lang="en-US" altLang="en-US" sz="1200" b="1">
                <a:latin typeface="Times New Roman" charset="0"/>
              </a:rPr>
              <a:t> Chapt. 3</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a:extLst>
              <a:ext uri="{FF2B5EF4-FFF2-40B4-BE49-F238E27FC236}">
                <a16:creationId xmlns:a16="http://schemas.microsoft.com/office/drawing/2014/main" id="{549E82CE-7424-D944-94E4-763003102DE6}"/>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640D6F1-1F88-4C47-A690-E5F119726198}" type="datetime12">
              <a:rPr lang="en-US" altLang="en-US"/>
              <a:pPr eaLnBrk="1" hangingPunct="1">
                <a:defRPr/>
              </a:pPr>
              <a:t>5:27 PM</a:t>
            </a:fld>
            <a:endParaRPr lang="en-US" altLang="en-US"/>
          </a:p>
        </p:txBody>
      </p:sp>
      <p:sp>
        <p:nvSpPr>
          <p:cNvPr id="14339" name="Rectangle 2">
            <a:extLst>
              <a:ext uri="{FF2B5EF4-FFF2-40B4-BE49-F238E27FC236}">
                <a16:creationId xmlns:a16="http://schemas.microsoft.com/office/drawing/2014/main" id="{3E4E08F4-7A93-A44C-A978-A6323D8F867A}"/>
              </a:ext>
            </a:extLst>
          </p:cNvPr>
          <p:cNvSpPr>
            <a:spLocks noChangeArrowheads="1"/>
          </p:cNvSpPr>
          <p:nvPr/>
        </p:nvSpPr>
        <p:spPr bwMode="auto">
          <a:xfrm>
            <a:off x="2973388" y="6400800"/>
            <a:ext cx="60928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200" b="1">
                <a:latin typeface="Times New Roman" charset="0"/>
              </a:rPr>
              <a:t>V. Kachel, H. Fellner-Feldegg &amp; E. Menke - </a:t>
            </a:r>
            <a:r>
              <a:rPr lang="en-US" altLang="en-US" sz="1200" b="1">
                <a:solidFill>
                  <a:srgbClr val="FC0128"/>
                </a:solidFill>
                <a:latin typeface="Times New Roman" charset="0"/>
              </a:rPr>
              <a:t>MLM</a:t>
            </a:r>
            <a:r>
              <a:rPr lang="en-US" altLang="en-US" sz="1200" b="1">
                <a:latin typeface="Times New Roman" charset="0"/>
              </a:rPr>
              <a:t> Chapt. 3</a:t>
            </a:r>
          </a:p>
        </p:txBody>
      </p:sp>
      <p:sp>
        <p:nvSpPr>
          <p:cNvPr id="14340" name="Rectangle 3">
            <a:extLst>
              <a:ext uri="{FF2B5EF4-FFF2-40B4-BE49-F238E27FC236}">
                <a16:creationId xmlns:a16="http://schemas.microsoft.com/office/drawing/2014/main" id="{BD057620-BDFA-9B42-A2A3-B3E6DE647F5C}"/>
              </a:ext>
            </a:extLst>
          </p:cNvPr>
          <p:cNvSpPr>
            <a:spLocks noChangeArrowheads="1"/>
          </p:cNvSpPr>
          <p:nvPr/>
        </p:nvSpPr>
        <p:spPr bwMode="auto">
          <a:xfrm>
            <a:off x="1296988" y="1677988"/>
            <a:ext cx="3425825" cy="19145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Notice how the ink is focused into a tight stream as it is drawn into the tube under laminar flow conditions.</a:t>
            </a:r>
          </a:p>
        </p:txBody>
      </p:sp>
      <p:sp>
        <p:nvSpPr>
          <p:cNvPr id="14341" name="Rectangle 4">
            <a:extLst>
              <a:ext uri="{FF2B5EF4-FFF2-40B4-BE49-F238E27FC236}">
                <a16:creationId xmlns:a16="http://schemas.microsoft.com/office/drawing/2014/main" id="{900795FB-0DA0-0543-86C9-B8653213C621}"/>
              </a:ext>
            </a:extLst>
          </p:cNvPr>
          <p:cNvSpPr>
            <a:spLocks noChangeArrowheads="1"/>
          </p:cNvSpPr>
          <p:nvPr/>
        </p:nvSpPr>
        <p:spPr bwMode="auto">
          <a:xfrm>
            <a:off x="1296988" y="4192588"/>
            <a:ext cx="3425825" cy="19145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Notice also how the position of the inner ink stream is influenced by the position of the ink source.</a:t>
            </a:r>
          </a:p>
        </p:txBody>
      </p:sp>
      <p:pic>
        <p:nvPicPr>
          <p:cNvPr id="14342" name="Picture 5">
            <a:extLst>
              <a:ext uri="{FF2B5EF4-FFF2-40B4-BE49-F238E27FC236}">
                <a16:creationId xmlns:a16="http://schemas.microsoft.com/office/drawing/2014/main" id="{EAF9A8DD-B241-864F-8522-FB3D603AD2E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200" y="876300"/>
            <a:ext cx="42037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43" name="Picture 6">
            <a:extLst>
              <a:ext uri="{FF2B5EF4-FFF2-40B4-BE49-F238E27FC236}">
                <a16:creationId xmlns:a16="http://schemas.microsoft.com/office/drawing/2014/main" id="{EEAEAFA0-FA35-594D-AA44-73A46BDAD46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683000"/>
            <a:ext cx="42545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92" name="Rectangle 8">
            <a:extLst>
              <a:ext uri="{FF2B5EF4-FFF2-40B4-BE49-F238E27FC236}">
                <a16:creationId xmlns:a16="http://schemas.microsoft.com/office/drawing/2014/main" id="{49ABB226-270A-BE41-A448-98DE4D8EEC03}"/>
              </a:ext>
            </a:extLst>
          </p:cNvPr>
          <p:cNvSpPr>
            <a:spLocks noGrp="1" noChangeArrowheads="1"/>
          </p:cNvSpPr>
          <p:nvPr>
            <p:ph type="title"/>
          </p:nvPr>
        </p:nvSpPr>
        <p:spPr>
          <a:xfrm>
            <a:off x="533400" y="0"/>
            <a:ext cx="7772400" cy="9144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dirty="0"/>
              <a:t>Fluidics – how was this determined?</a:t>
            </a: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a:extLst>
              <a:ext uri="{FF2B5EF4-FFF2-40B4-BE49-F238E27FC236}">
                <a16:creationId xmlns:a16="http://schemas.microsoft.com/office/drawing/2014/main" id="{53C2E37F-1A6D-6144-97A0-5E15DB6CE75E}"/>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6648C14-4F0A-2D4A-93CD-F7FF353BE673}" type="datetime12">
              <a:rPr lang="en-US" altLang="en-US"/>
              <a:pPr eaLnBrk="1" hangingPunct="1">
                <a:defRPr/>
              </a:pPr>
              <a:t>5:27 PM</a:t>
            </a:fld>
            <a:endParaRPr lang="en-US" altLang="en-US"/>
          </a:p>
        </p:txBody>
      </p:sp>
      <p:sp>
        <p:nvSpPr>
          <p:cNvPr id="44034" name="Rectangle 2">
            <a:extLst>
              <a:ext uri="{FF2B5EF4-FFF2-40B4-BE49-F238E27FC236}">
                <a16:creationId xmlns:a16="http://schemas.microsoft.com/office/drawing/2014/main" id="{88041ED8-9AF4-E14E-9293-68A11C44613E}"/>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sp>
        <p:nvSpPr>
          <p:cNvPr id="15364" name="Rectangle 3">
            <a:extLst>
              <a:ext uri="{FF2B5EF4-FFF2-40B4-BE49-F238E27FC236}">
                <a16:creationId xmlns:a16="http://schemas.microsoft.com/office/drawing/2014/main" id="{83ACB635-FF07-8842-AB7C-36643A6D1E15}"/>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dirty="0"/>
              <a:t>How do we accomplish sample injection and regulate sample flow rate?</a:t>
            </a:r>
          </a:p>
          <a:p>
            <a:pPr lvl="1" eaLnBrk="1" hangingPunct="1">
              <a:defRPr/>
            </a:pPr>
            <a:r>
              <a:rPr lang="en-US" altLang="en-US" b="1" dirty="0">
                <a:solidFill>
                  <a:schemeClr val="accent2"/>
                </a:solidFill>
              </a:rPr>
              <a:t>Differential pressure</a:t>
            </a:r>
            <a:endParaRPr lang="en-US" altLang="en-US" dirty="0"/>
          </a:p>
          <a:p>
            <a:pPr lvl="1" eaLnBrk="1" hangingPunct="1">
              <a:defRPr/>
            </a:pPr>
            <a:r>
              <a:rPr lang="en-US" altLang="en-US" b="1" dirty="0">
                <a:solidFill>
                  <a:schemeClr val="accent2"/>
                </a:solidFill>
              </a:rPr>
              <a:t>Volumetric injection</a:t>
            </a:r>
          </a:p>
          <a:p>
            <a:pPr lvl="1" eaLnBrk="1" hangingPunct="1">
              <a:defRPr/>
            </a:pPr>
            <a:r>
              <a:rPr lang="en-US" altLang="en-US" b="1" dirty="0">
                <a:solidFill>
                  <a:schemeClr val="accent2"/>
                </a:solidFill>
              </a:rPr>
              <a:t>Peristaltic pumps</a:t>
            </a:r>
          </a:p>
          <a:p>
            <a:pPr lvl="1" eaLnBrk="1" hangingPunct="1">
              <a:defRPr/>
            </a:pPr>
            <a:endParaRPr lang="en-US" altLang="en-US" b="1" dirty="0">
              <a:solidFill>
                <a:schemeClr val="accent2"/>
              </a:solidFill>
            </a:endParaRP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a:extLst>
              <a:ext uri="{FF2B5EF4-FFF2-40B4-BE49-F238E27FC236}">
                <a16:creationId xmlns:a16="http://schemas.microsoft.com/office/drawing/2014/main" id="{38E95AE9-A6E0-5F4E-B391-01EFC57308B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F7E07EB-8028-BB43-BD23-E9CCE96E5058}" type="datetime12">
              <a:rPr lang="en-US" altLang="en-US"/>
              <a:pPr eaLnBrk="1" hangingPunct="1">
                <a:defRPr/>
              </a:pPr>
              <a:t>5:27 PM</a:t>
            </a:fld>
            <a:endParaRPr lang="en-US" altLang="en-US"/>
          </a:p>
        </p:txBody>
      </p:sp>
      <p:sp>
        <p:nvSpPr>
          <p:cNvPr id="46082" name="Rectangle 2">
            <a:extLst>
              <a:ext uri="{FF2B5EF4-FFF2-40B4-BE49-F238E27FC236}">
                <a16:creationId xmlns:a16="http://schemas.microsoft.com/office/drawing/2014/main" id="{699DECA5-B479-C440-8073-8EDCDA5744C4}"/>
              </a:ext>
            </a:extLst>
          </p:cNvPr>
          <p:cNvSpPr>
            <a:spLocks noGrp="1" noChangeArrowheads="1"/>
          </p:cNvSpPr>
          <p:nvPr>
            <p:ph type="title"/>
          </p:nvPr>
        </p:nvSpPr>
        <p:spPr>
          <a:xfrm>
            <a:off x="609600" y="0"/>
            <a:ext cx="7772400" cy="8382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Differential Pressure System</a:t>
            </a:r>
          </a:p>
        </p:txBody>
      </p:sp>
      <p:sp>
        <p:nvSpPr>
          <p:cNvPr id="16388" name="Rectangle 3">
            <a:extLst>
              <a:ext uri="{FF2B5EF4-FFF2-40B4-BE49-F238E27FC236}">
                <a16:creationId xmlns:a16="http://schemas.microsoft.com/office/drawing/2014/main" id="{B0679B94-5B28-724E-BB35-9A62947345A5}"/>
              </a:ext>
            </a:extLst>
          </p:cNvPr>
          <p:cNvSpPr>
            <a:spLocks noGrp="1" noChangeArrowheads="1"/>
          </p:cNvSpPr>
          <p:nvPr>
            <p:ph type="body" idx="1"/>
          </p:nvPr>
        </p:nvSpPr>
        <p:spPr>
          <a:xfrm>
            <a:off x="685800" y="1600200"/>
            <a:ext cx="7772400" cy="32766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dirty="0"/>
              <a:t>Use air (or other gas) to pressurize sample and sheath containers</a:t>
            </a:r>
          </a:p>
          <a:p>
            <a:pPr eaLnBrk="1" hangingPunct="1">
              <a:defRPr/>
            </a:pPr>
            <a:r>
              <a:rPr lang="en-US" altLang="en-US" dirty="0"/>
              <a:t>Use pressure regulators to control pressure on each container separately</a:t>
            </a:r>
          </a:p>
        </p:txBody>
      </p:sp>
      <p:sp>
        <p:nvSpPr>
          <p:cNvPr id="2" name="TextBox 1">
            <a:extLst>
              <a:ext uri="{FF2B5EF4-FFF2-40B4-BE49-F238E27FC236}">
                <a16:creationId xmlns:a16="http://schemas.microsoft.com/office/drawing/2014/main" id="{0686A319-D6BD-2345-83EC-B798A8A35B48}"/>
              </a:ext>
            </a:extLst>
          </p:cNvPr>
          <p:cNvSpPr txBox="1"/>
          <p:nvPr/>
        </p:nvSpPr>
        <p:spPr>
          <a:xfrm>
            <a:off x="700668" y="5257800"/>
            <a:ext cx="7772400" cy="738664"/>
          </a:xfrm>
          <a:prstGeom prst="rect">
            <a:avLst/>
          </a:prstGeom>
          <a:noFill/>
        </p:spPr>
        <p:txBody>
          <a:bodyPr wrap="square" rtlCol="0">
            <a:spAutoFit/>
          </a:bodyPr>
          <a:lstStyle/>
          <a:p>
            <a:r>
              <a:rPr lang="en-US" sz="1400" dirty="0"/>
              <a:t>(Note: you may see early disclosures in papers about using nitrogen for gas. The reason was that nitrogen is dry – and house air often allowed water to get into the system. However, now days this is not an issue.)</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a:extLst>
              <a:ext uri="{FF2B5EF4-FFF2-40B4-BE49-F238E27FC236}">
                <a16:creationId xmlns:a16="http://schemas.microsoft.com/office/drawing/2014/main" id="{C7BD9695-916B-AD4A-88E7-5D5CF80910F4}"/>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7EAE9C9-565F-5846-8A2D-F904EB3CC5D5}" type="datetime12">
              <a:rPr lang="en-US" altLang="en-US"/>
              <a:pPr eaLnBrk="1" hangingPunct="1">
                <a:defRPr/>
              </a:pPr>
              <a:t>5:27 PM</a:t>
            </a:fld>
            <a:endParaRPr lang="en-US" altLang="en-US"/>
          </a:p>
        </p:txBody>
      </p:sp>
      <p:sp>
        <p:nvSpPr>
          <p:cNvPr id="48130" name="Rectangle 2">
            <a:extLst>
              <a:ext uri="{FF2B5EF4-FFF2-40B4-BE49-F238E27FC236}">
                <a16:creationId xmlns:a16="http://schemas.microsoft.com/office/drawing/2014/main" id="{08CEF458-AD73-4244-B72F-D778DEC136C7}"/>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Differential Pressure System</a:t>
            </a:r>
          </a:p>
        </p:txBody>
      </p:sp>
      <p:sp>
        <p:nvSpPr>
          <p:cNvPr id="17412" name="Rectangle 3">
            <a:extLst>
              <a:ext uri="{FF2B5EF4-FFF2-40B4-BE49-F238E27FC236}">
                <a16:creationId xmlns:a16="http://schemas.microsoft.com/office/drawing/2014/main" id="{5698077C-7DCE-C644-8D88-488EFE659EC2}"/>
              </a:ext>
            </a:extLst>
          </p:cNvPr>
          <p:cNvSpPr>
            <a:spLocks noGrp="1" noChangeArrowheads="1"/>
          </p:cNvSpPr>
          <p:nvPr>
            <p:ph type="body" idx="1"/>
          </p:nvPr>
        </p:nvSpPr>
        <p:spPr>
          <a:xfrm>
            <a:off x="685800" y="1379963"/>
            <a:ext cx="8229600" cy="4525963"/>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400" dirty="0"/>
              <a:t>Sheath pressure will set the </a:t>
            </a:r>
            <a:r>
              <a:rPr lang="en-US" altLang="en-US" sz="2400" b="1" dirty="0">
                <a:solidFill>
                  <a:schemeClr val="accent2"/>
                </a:solidFill>
              </a:rPr>
              <a:t>sheath volume flow rate </a:t>
            </a:r>
            <a:r>
              <a:rPr lang="en-US" altLang="en-US" sz="2400" dirty="0"/>
              <a:t>(assuming sample flow is negligible)</a:t>
            </a:r>
          </a:p>
          <a:p>
            <a:pPr eaLnBrk="1" hangingPunct="1">
              <a:defRPr/>
            </a:pPr>
            <a:r>
              <a:rPr lang="en-US" altLang="en-US" sz="2400" dirty="0"/>
              <a:t>Difference in pressure between sample and sheath will control </a:t>
            </a:r>
            <a:r>
              <a:rPr lang="en-US" altLang="en-US" sz="2400" b="1" dirty="0">
                <a:solidFill>
                  <a:schemeClr val="accent2"/>
                </a:solidFill>
              </a:rPr>
              <a:t>sample </a:t>
            </a:r>
            <a:r>
              <a:rPr lang="en-US" altLang="en-US" sz="2400" b="1" i="1" dirty="0">
                <a:solidFill>
                  <a:schemeClr val="accent2"/>
                </a:solidFill>
              </a:rPr>
              <a:t>volume</a:t>
            </a:r>
            <a:r>
              <a:rPr lang="en-US" altLang="en-US" sz="2400" b="1" dirty="0">
                <a:solidFill>
                  <a:schemeClr val="accent2"/>
                </a:solidFill>
              </a:rPr>
              <a:t> flow rate</a:t>
            </a:r>
          </a:p>
          <a:p>
            <a:pPr eaLnBrk="1" hangingPunct="1">
              <a:defRPr/>
            </a:pPr>
            <a:r>
              <a:rPr lang="en-US" altLang="en-US" sz="2400" dirty="0"/>
              <a:t>Control is not absolute - changes in friction cause changes in sample volume flow rate</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a:extLst>
              <a:ext uri="{FF2B5EF4-FFF2-40B4-BE49-F238E27FC236}">
                <a16:creationId xmlns:a16="http://schemas.microsoft.com/office/drawing/2014/main" id="{930FEC62-6A1E-194B-8514-5777ED5831C6}"/>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3A16B17-E5D0-2542-A35C-E4116BD0F5F0}" type="datetime12">
              <a:rPr lang="en-US" altLang="en-US"/>
              <a:pPr eaLnBrk="1" hangingPunct="1">
                <a:defRPr/>
              </a:pPr>
              <a:t>5:27 PM</a:t>
            </a:fld>
            <a:endParaRPr lang="en-US" altLang="en-US"/>
          </a:p>
        </p:txBody>
      </p:sp>
      <p:sp>
        <p:nvSpPr>
          <p:cNvPr id="50178" name="Rectangle 2">
            <a:extLst>
              <a:ext uri="{FF2B5EF4-FFF2-40B4-BE49-F238E27FC236}">
                <a16:creationId xmlns:a16="http://schemas.microsoft.com/office/drawing/2014/main" id="{A9EF1F8B-C84E-B94B-82D5-A4A3948099C2}"/>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Volumetric Injection System</a:t>
            </a:r>
          </a:p>
        </p:txBody>
      </p:sp>
      <p:sp>
        <p:nvSpPr>
          <p:cNvPr id="18436" name="Rectangle 3">
            <a:extLst>
              <a:ext uri="{FF2B5EF4-FFF2-40B4-BE49-F238E27FC236}">
                <a16:creationId xmlns:a16="http://schemas.microsoft.com/office/drawing/2014/main" id="{9E4470A8-DE36-934A-B4BC-8CE9563016DE}"/>
              </a:ext>
            </a:extLst>
          </p:cNvPr>
          <p:cNvSpPr>
            <a:spLocks noGrp="1" noChangeArrowheads="1"/>
          </p:cNvSpPr>
          <p:nvPr>
            <p:ph type="body" idx="1"/>
          </p:nvPr>
        </p:nvSpPr>
        <p:spPr>
          <a:xfrm>
            <a:off x="533400" y="1295400"/>
            <a:ext cx="8229600" cy="4525963"/>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ct val="90000"/>
              </a:lnSpc>
              <a:defRPr/>
            </a:pPr>
            <a:r>
              <a:rPr lang="en-US" altLang="en-US" sz="2400" dirty="0"/>
              <a:t>Use air (or other gas) pressure to set sheath volume flow rate</a:t>
            </a:r>
          </a:p>
          <a:p>
            <a:pPr eaLnBrk="1" hangingPunct="1">
              <a:lnSpc>
                <a:spcPct val="90000"/>
              </a:lnSpc>
              <a:defRPr/>
            </a:pPr>
            <a:r>
              <a:rPr lang="en-US" altLang="en-US" sz="2400" dirty="0"/>
              <a:t>Use syringe pump (motor connected to piston of syringe) to inject sample</a:t>
            </a:r>
          </a:p>
          <a:p>
            <a:pPr eaLnBrk="1" hangingPunct="1">
              <a:lnSpc>
                <a:spcPct val="90000"/>
              </a:lnSpc>
              <a:defRPr/>
            </a:pPr>
            <a:r>
              <a:rPr lang="en-US" altLang="en-US" sz="2400" b="1" dirty="0">
                <a:solidFill>
                  <a:schemeClr val="accent2"/>
                </a:solidFill>
              </a:rPr>
              <a:t>Sample volume flow rate </a:t>
            </a:r>
            <a:r>
              <a:rPr lang="en-US" altLang="en-US" sz="2400" dirty="0"/>
              <a:t>can be changed by changing speed of motor</a:t>
            </a:r>
          </a:p>
          <a:p>
            <a:pPr eaLnBrk="1" hangingPunct="1">
              <a:lnSpc>
                <a:spcPct val="90000"/>
              </a:lnSpc>
              <a:defRPr/>
            </a:pPr>
            <a:r>
              <a:rPr lang="en-US" altLang="en-US" sz="2400" dirty="0"/>
              <a:t>Control is absolute (under normal conditions)</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a:extLst>
              <a:ext uri="{FF2B5EF4-FFF2-40B4-BE49-F238E27FC236}">
                <a16:creationId xmlns:a16="http://schemas.microsoft.com/office/drawing/2014/main" id="{930FEC62-6A1E-194B-8514-5777ED5831C6}"/>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3A16B17-E5D0-2542-A35C-E4116BD0F5F0}" type="datetime12">
              <a:rPr lang="en-US" altLang="en-US"/>
              <a:pPr eaLnBrk="1" hangingPunct="1">
                <a:defRPr/>
              </a:pPr>
              <a:t>5:27 PM</a:t>
            </a:fld>
            <a:endParaRPr lang="en-US" altLang="en-US"/>
          </a:p>
        </p:txBody>
      </p:sp>
      <p:sp>
        <p:nvSpPr>
          <p:cNvPr id="50178" name="Rectangle 2">
            <a:extLst>
              <a:ext uri="{FF2B5EF4-FFF2-40B4-BE49-F238E27FC236}">
                <a16:creationId xmlns:a16="http://schemas.microsoft.com/office/drawing/2014/main" id="{A9EF1F8B-C84E-B94B-82D5-A4A3948099C2}"/>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dirty="0"/>
              <a:t>Fluidics – Peristaltic Pump Systems</a:t>
            </a:r>
          </a:p>
        </p:txBody>
      </p:sp>
      <p:sp>
        <p:nvSpPr>
          <p:cNvPr id="18436" name="Rectangle 3">
            <a:extLst>
              <a:ext uri="{FF2B5EF4-FFF2-40B4-BE49-F238E27FC236}">
                <a16:creationId xmlns:a16="http://schemas.microsoft.com/office/drawing/2014/main" id="{9E4470A8-DE36-934A-B4BC-8CE9563016DE}"/>
              </a:ext>
            </a:extLst>
          </p:cNvPr>
          <p:cNvSpPr>
            <a:spLocks noGrp="1" noChangeArrowheads="1"/>
          </p:cNvSpPr>
          <p:nvPr>
            <p:ph type="body" idx="1"/>
          </p:nvPr>
        </p:nvSpPr>
        <p:spPr>
          <a:xfrm>
            <a:off x="453483" y="1066800"/>
            <a:ext cx="8229600" cy="4525963"/>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ct val="90000"/>
              </a:lnSpc>
              <a:defRPr/>
            </a:pPr>
            <a:r>
              <a:rPr lang="en-US" altLang="en-US" sz="2400" dirty="0"/>
              <a:t>Pump pushes samples through tubing</a:t>
            </a:r>
          </a:p>
          <a:p>
            <a:pPr eaLnBrk="1" hangingPunct="1">
              <a:lnSpc>
                <a:spcPct val="90000"/>
              </a:lnSpc>
              <a:defRPr/>
            </a:pPr>
            <a:r>
              <a:rPr lang="en-US" altLang="en-US" sz="2400" dirty="0"/>
              <a:t>It is possible to control the system so that a specific volume is delivered, but it is not as accurate as syringe pumps</a:t>
            </a:r>
          </a:p>
          <a:p>
            <a:pPr eaLnBrk="1" hangingPunct="1">
              <a:lnSpc>
                <a:spcPct val="90000"/>
              </a:lnSpc>
              <a:defRPr/>
            </a:pPr>
            <a:r>
              <a:rPr lang="en-US" altLang="en-US" sz="2400" b="1" dirty="0">
                <a:solidFill>
                  <a:schemeClr val="accent2"/>
                </a:solidFill>
              </a:rPr>
              <a:t>Sample volume flow rate </a:t>
            </a:r>
            <a:r>
              <a:rPr lang="en-US" altLang="en-US" sz="2400" dirty="0"/>
              <a:t>can be changed by changing speed of motor on the pump</a:t>
            </a:r>
          </a:p>
          <a:p>
            <a:pPr eaLnBrk="1" hangingPunct="1">
              <a:lnSpc>
                <a:spcPct val="90000"/>
              </a:lnSpc>
              <a:defRPr/>
            </a:pPr>
            <a:r>
              <a:rPr lang="en-US" altLang="en-US" sz="2400" dirty="0"/>
              <a:t>One has to be careful that you do not get pulsation in peristaltic pumps and every company has some secret trick for reducing this</a:t>
            </a:r>
          </a:p>
        </p:txBody>
      </p:sp>
    </p:spTree>
    <p:extLst>
      <p:ext uri="{BB962C8B-B14F-4D97-AF65-F5344CB8AC3E}">
        <p14:creationId xmlns:p14="http://schemas.microsoft.com/office/powerpoint/2010/main" val="4289701817"/>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3">
            <a:extLst>
              <a:ext uri="{FF2B5EF4-FFF2-40B4-BE49-F238E27FC236}">
                <a16:creationId xmlns:a16="http://schemas.microsoft.com/office/drawing/2014/main" id="{54546EFF-7E43-5F4A-842D-98546EC39AFA}"/>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EA23729-0424-0048-98F5-828D6CD45453}" type="datetime12">
              <a:rPr lang="en-US" altLang="en-US"/>
              <a:pPr eaLnBrk="1" hangingPunct="1">
                <a:defRPr/>
              </a:pPr>
              <a:t>5:27 PM</a:t>
            </a:fld>
            <a:endParaRPr lang="en-US" altLang="en-US"/>
          </a:p>
        </p:txBody>
      </p:sp>
      <p:sp>
        <p:nvSpPr>
          <p:cNvPr id="17410" name="Rectangle 2">
            <a:extLst>
              <a:ext uri="{FF2B5EF4-FFF2-40B4-BE49-F238E27FC236}">
                <a16:creationId xmlns:a16="http://schemas.microsoft.com/office/drawing/2014/main" id="{D1698B16-F7B6-AB4B-9E29-756C18637E00}"/>
              </a:ext>
            </a:extLst>
          </p:cNvPr>
          <p:cNvSpPr>
            <a:spLocks noGrp="1" noChangeArrowheads="1"/>
          </p:cNvSpPr>
          <p:nvPr>
            <p:ph type="title"/>
          </p:nvPr>
        </p:nvSpPr>
        <p:spPr>
          <a:xfrm>
            <a:off x="762000" y="152400"/>
            <a:ext cx="7772400" cy="6858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Basics of Flow Cytometry</a:t>
            </a:r>
          </a:p>
        </p:txBody>
      </p:sp>
      <p:sp>
        <p:nvSpPr>
          <p:cNvPr id="3076" name="Rectangle 3">
            <a:extLst>
              <a:ext uri="{FF2B5EF4-FFF2-40B4-BE49-F238E27FC236}">
                <a16:creationId xmlns:a16="http://schemas.microsoft.com/office/drawing/2014/main" id="{C9F48F50-CA3B-F243-A725-E215310F8D13}"/>
              </a:ext>
            </a:extLst>
          </p:cNvPr>
          <p:cNvSpPr>
            <a:spLocks noChangeArrowheads="1"/>
          </p:cNvSpPr>
          <p:nvPr/>
        </p:nvSpPr>
        <p:spPr bwMode="auto">
          <a:xfrm>
            <a:off x="3581400" y="1752600"/>
            <a:ext cx="5407025" cy="43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buFontTx/>
              <a:buChar char="•"/>
              <a:defRPr/>
            </a:pPr>
            <a:r>
              <a:rPr lang="en-US" altLang="en-US" sz="2800">
                <a:solidFill>
                  <a:schemeClr val="tx2"/>
                </a:solidFill>
                <a:latin typeface="Times New Roman" charset="0"/>
              </a:rPr>
              <a:t>cells in suspension</a:t>
            </a:r>
          </a:p>
          <a:p>
            <a:pPr>
              <a:spcBef>
                <a:spcPct val="50000"/>
              </a:spcBef>
              <a:buFontTx/>
              <a:buChar char="•"/>
              <a:defRPr/>
            </a:pPr>
            <a:r>
              <a:rPr lang="en-US" altLang="en-US" sz="2800">
                <a:solidFill>
                  <a:schemeClr val="tx2"/>
                </a:solidFill>
                <a:latin typeface="Times New Roman" charset="0"/>
              </a:rPr>
              <a:t>flow in single-file through</a:t>
            </a:r>
          </a:p>
          <a:p>
            <a:pPr>
              <a:spcBef>
                <a:spcPct val="50000"/>
              </a:spcBef>
              <a:buFontTx/>
              <a:buChar char="•"/>
              <a:defRPr/>
            </a:pPr>
            <a:r>
              <a:rPr lang="en-US" altLang="en-US" sz="2800">
                <a:solidFill>
                  <a:schemeClr val="tx2"/>
                </a:solidFill>
                <a:latin typeface="Times New Roman" charset="0"/>
              </a:rPr>
              <a:t>an illuminated volume where they</a:t>
            </a:r>
          </a:p>
          <a:p>
            <a:pPr>
              <a:spcBef>
                <a:spcPct val="50000"/>
              </a:spcBef>
              <a:buFontTx/>
              <a:buChar char="•"/>
              <a:defRPr/>
            </a:pPr>
            <a:r>
              <a:rPr lang="en-US" altLang="en-US" sz="2800">
                <a:solidFill>
                  <a:schemeClr val="tx2"/>
                </a:solidFill>
                <a:latin typeface="Times New Roman" charset="0"/>
              </a:rPr>
              <a:t>scatter light and emit fluorescence</a:t>
            </a:r>
          </a:p>
          <a:p>
            <a:pPr>
              <a:spcBef>
                <a:spcPct val="50000"/>
              </a:spcBef>
              <a:buFontTx/>
              <a:buChar char="•"/>
              <a:defRPr/>
            </a:pPr>
            <a:r>
              <a:rPr lang="en-US" altLang="en-US" sz="2800">
                <a:solidFill>
                  <a:schemeClr val="tx2"/>
                </a:solidFill>
                <a:latin typeface="Times New Roman" charset="0"/>
              </a:rPr>
              <a:t>that is collected, filtered and</a:t>
            </a:r>
          </a:p>
          <a:p>
            <a:pPr>
              <a:spcBef>
                <a:spcPct val="50000"/>
              </a:spcBef>
              <a:buFontTx/>
              <a:buChar char="•"/>
              <a:defRPr/>
            </a:pPr>
            <a:r>
              <a:rPr lang="en-US" altLang="en-US" sz="2800">
                <a:solidFill>
                  <a:schemeClr val="tx2"/>
                </a:solidFill>
                <a:latin typeface="Times New Roman" charset="0"/>
              </a:rPr>
              <a:t>converted to digital values</a:t>
            </a:r>
          </a:p>
          <a:p>
            <a:pPr>
              <a:spcBef>
                <a:spcPct val="50000"/>
              </a:spcBef>
              <a:buFontTx/>
              <a:buChar char="•"/>
              <a:defRPr/>
            </a:pPr>
            <a:r>
              <a:rPr lang="en-US" altLang="en-US" sz="2800">
                <a:solidFill>
                  <a:schemeClr val="tx2"/>
                </a:solidFill>
                <a:latin typeface="Times New Roman" charset="0"/>
              </a:rPr>
              <a:t>that are stored on a computer</a:t>
            </a:r>
          </a:p>
        </p:txBody>
      </p:sp>
      <p:sp>
        <p:nvSpPr>
          <p:cNvPr id="3077" name="Text Box 7">
            <a:extLst>
              <a:ext uri="{FF2B5EF4-FFF2-40B4-BE49-F238E27FC236}">
                <a16:creationId xmlns:a16="http://schemas.microsoft.com/office/drawing/2014/main" id="{AFB8CF36-200D-4F4F-B774-66626651E156}"/>
              </a:ext>
            </a:extLst>
          </p:cNvPr>
          <p:cNvSpPr txBox="1">
            <a:spLocks noChangeArrowheads="1"/>
          </p:cNvSpPr>
          <p:nvPr/>
        </p:nvSpPr>
        <p:spPr bwMode="auto">
          <a:xfrm>
            <a:off x="6400800" y="61722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endParaRPr lang="en-US" altLang="en-US" sz="2000">
              <a:latin typeface="Times New Roman" charset="0"/>
            </a:endParaRPr>
          </a:p>
        </p:txBody>
      </p:sp>
      <p:sp>
        <p:nvSpPr>
          <p:cNvPr id="3078" name="Text Box 8">
            <a:extLst>
              <a:ext uri="{FF2B5EF4-FFF2-40B4-BE49-F238E27FC236}">
                <a16:creationId xmlns:a16="http://schemas.microsoft.com/office/drawing/2014/main" id="{F96C26EB-7A45-F348-BC0A-01CA79E480B9}"/>
              </a:ext>
            </a:extLst>
          </p:cNvPr>
          <p:cNvSpPr txBox="1">
            <a:spLocks noChangeArrowheads="1"/>
          </p:cNvSpPr>
          <p:nvPr/>
        </p:nvSpPr>
        <p:spPr bwMode="auto">
          <a:xfrm>
            <a:off x="1828800" y="1752600"/>
            <a:ext cx="1647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800" b="1">
                <a:solidFill>
                  <a:srgbClr val="0033CC"/>
                </a:solidFill>
              </a:rPr>
              <a:t>Fluidics:</a:t>
            </a:r>
          </a:p>
        </p:txBody>
      </p:sp>
      <p:sp>
        <p:nvSpPr>
          <p:cNvPr id="3079" name="Text Box 9">
            <a:extLst>
              <a:ext uri="{FF2B5EF4-FFF2-40B4-BE49-F238E27FC236}">
                <a16:creationId xmlns:a16="http://schemas.microsoft.com/office/drawing/2014/main" id="{51ACEC5A-72FB-8B4D-8B27-DD64712D3FCA}"/>
              </a:ext>
            </a:extLst>
          </p:cNvPr>
          <p:cNvSpPr txBox="1">
            <a:spLocks noChangeArrowheads="1"/>
          </p:cNvSpPr>
          <p:nvPr/>
        </p:nvSpPr>
        <p:spPr bwMode="auto">
          <a:xfrm>
            <a:off x="2057400" y="3048000"/>
            <a:ext cx="1292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800" b="1">
                <a:solidFill>
                  <a:srgbClr val="0033CC"/>
                </a:solidFill>
              </a:rPr>
              <a:t>Optics</a:t>
            </a:r>
          </a:p>
        </p:txBody>
      </p:sp>
      <p:sp>
        <p:nvSpPr>
          <p:cNvPr id="3080" name="Text Box 10">
            <a:extLst>
              <a:ext uri="{FF2B5EF4-FFF2-40B4-BE49-F238E27FC236}">
                <a16:creationId xmlns:a16="http://schemas.microsoft.com/office/drawing/2014/main" id="{07424B23-BE11-854E-B551-A1A1AB77821A}"/>
              </a:ext>
            </a:extLst>
          </p:cNvPr>
          <p:cNvSpPr txBox="1">
            <a:spLocks noChangeArrowheads="1"/>
          </p:cNvSpPr>
          <p:nvPr/>
        </p:nvSpPr>
        <p:spPr bwMode="auto">
          <a:xfrm>
            <a:off x="1371600" y="4953000"/>
            <a:ext cx="2103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800" b="1">
                <a:solidFill>
                  <a:srgbClr val="0033CC"/>
                </a:solidFill>
              </a:rPr>
              <a:t>Electronics</a:t>
            </a:r>
          </a:p>
        </p:txBody>
      </p:sp>
      <p:sp>
        <p:nvSpPr>
          <p:cNvPr id="3081" name="Text Box 11">
            <a:extLst>
              <a:ext uri="{FF2B5EF4-FFF2-40B4-BE49-F238E27FC236}">
                <a16:creationId xmlns:a16="http://schemas.microsoft.com/office/drawing/2014/main" id="{6B507860-E980-ED43-8296-DD716969CA01}"/>
              </a:ext>
            </a:extLst>
          </p:cNvPr>
          <p:cNvSpPr txBox="1">
            <a:spLocks noChangeArrowheads="1"/>
          </p:cNvSpPr>
          <p:nvPr/>
        </p:nvSpPr>
        <p:spPr bwMode="auto">
          <a:xfrm>
            <a:off x="7086600" y="6624977"/>
            <a:ext cx="190629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800" dirty="0"/>
              <a:t>Original Slide from Bob Murphy, CMU</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a:extLst>
              <a:ext uri="{FF2B5EF4-FFF2-40B4-BE49-F238E27FC236}">
                <a16:creationId xmlns:a16="http://schemas.microsoft.com/office/drawing/2014/main" id="{7771F828-D7D7-E54C-8AB2-DD60E72E4564}"/>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AE5249F-F18D-BA46-80EC-4AD77E3B30A1}" type="datetime12">
              <a:rPr lang="en-US" altLang="en-US"/>
              <a:pPr eaLnBrk="1" hangingPunct="1">
                <a:defRPr/>
              </a:pPr>
              <a:t>5:27 PM</a:t>
            </a:fld>
            <a:endParaRPr lang="en-US" altLang="en-US"/>
          </a:p>
        </p:txBody>
      </p:sp>
      <p:sp>
        <p:nvSpPr>
          <p:cNvPr id="19459" name="Rectangle 2">
            <a:extLst>
              <a:ext uri="{FF2B5EF4-FFF2-40B4-BE49-F238E27FC236}">
                <a16:creationId xmlns:a16="http://schemas.microsoft.com/office/drawing/2014/main" id="{2A489BA5-937D-514C-92E4-A58E11A95B47}"/>
              </a:ext>
            </a:extLst>
          </p:cNvPr>
          <p:cNvSpPr>
            <a:spLocks noGrp="1" noChangeArrowheads="1"/>
          </p:cNvSpPr>
          <p:nvPr>
            <p:ph type="title"/>
          </p:nvPr>
        </p:nvSpPr>
        <p:spPr>
          <a:xfrm>
            <a:off x="685800" y="-152400"/>
            <a:ext cx="7772400" cy="990600"/>
          </a:xfrm>
        </p:spPr>
        <p:txBody>
          <a:bodyPr/>
          <a:lstStyle/>
          <a:p>
            <a:pPr eaLnBrk="1" hangingPunct="1">
              <a:defRPr/>
            </a:pPr>
            <a:r>
              <a:rPr lang="en-US" altLang="en-US" dirty="0"/>
              <a:t>Syringe systems</a:t>
            </a:r>
          </a:p>
        </p:txBody>
      </p:sp>
      <p:sp>
        <p:nvSpPr>
          <p:cNvPr id="19460" name="Rectangle 3">
            <a:extLst>
              <a:ext uri="{FF2B5EF4-FFF2-40B4-BE49-F238E27FC236}">
                <a16:creationId xmlns:a16="http://schemas.microsoft.com/office/drawing/2014/main" id="{94BF18B7-F1E4-0C47-AF55-323C5CD9FA35}"/>
              </a:ext>
            </a:extLst>
          </p:cNvPr>
          <p:cNvSpPr>
            <a:spLocks noGrp="1" noChangeArrowheads="1"/>
          </p:cNvSpPr>
          <p:nvPr>
            <p:ph type="body" idx="1"/>
          </p:nvPr>
        </p:nvSpPr>
        <p:spPr>
          <a:xfrm>
            <a:off x="609600" y="914400"/>
            <a:ext cx="7772400" cy="4114800"/>
          </a:xfrm>
        </p:spPr>
        <p:txBody>
          <a:bodyPr/>
          <a:lstStyle/>
          <a:p>
            <a:pPr eaLnBrk="1" hangingPunct="1">
              <a:lnSpc>
                <a:spcPct val="110000"/>
              </a:lnSpc>
              <a:defRPr/>
            </a:pPr>
            <a:r>
              <a:rPr lang="en-US" altLang="en-US"/>
              <a:t>Bryte HS</a:t>
            </a:r>
          </a:p>
          <a:p>
            <a:pPr eaLnBrk="1" hangingPunct="1">
              <a:buFontTx/>
              <a:buNone/>
              <a:defRPr/>
            </a:pPr>
            <a:r>
              <a:rPr lang="en-US" altLang="en-US"/>
              <a:t>    Cytometer</a:t>
            </a:r>
          </a:p>
        </p:txBody>
      </p:sp>
      <p:pic>
        <p:nvPicPr>
          <p:cNvPr id="52228" name="Picture 4" descr="DSC00054">
            <a:extLst>
              <a:ext uri="{FF2B5EF4-FFF2-40B4-BE49-F238E27FC236}">
                <a16:creationId xmlns:a16="http://schemas.microsoft.com/office/drawing/2014/main" id="{1B2CC564-E45D-7340-A070-AA7EE542D15E}"/>
              </a:ext>
            </a:extLst>
          </p:cNvPr>
          <p:cNvPicPr>
            <a:picLocks noChangeAspect="1" noChangeArrowheads="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4191000" y="762000"/>
            <a:ext cx="44132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5">
            <a:extLst>
              <a:ext uri="{FF2B5EF4-FFF2-40B4-BE49-F238E27FC236}">
                <a16:creationId xmlns:a16="http://schemas.microsoft.com/office/drawing/2014/main" id="{EB13AD3D-8193-8B4A-9AA1-329309300A78}"/>
              </a:ext>
            </a:extLst>
          </p:cNvPr>
          <p:cNvSpPr txBox="1">
            <a:spLocks noChangeArrowheads="1"/>
          </p:cNvSpPr>
          <p:nvPr/>
        </p:nvSpPr>
        <p:spPr bwMode="auto">
          <a:xfrm>
            <a:off x="3505200" y="6321425"/>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3 way valve</a:t>
            </a:r>
          </a:p>
        </p:txBody>
      </p:sp>
      <p:sp>
        <p:nvSpPr>
          <p:cNvPr id="19463" name="Line 6">
            <a:extLst>
              <a:ext uri="{FF2B5EF4-FFF2-40B4-BE49-F238E27FC236}">
                <a16:creationId xmlns:a16="http://schemas.microsoft.com/office/drawing/2014/main" id="{F0C75636-AC8F-8042-92BB-3B58C2A3066C}"/>
              </a:ext>
            </a:extLst>
          </p:cNvPr>
          <p:cNvSpPr>
            <a:spLocks noChangeShapeType="1"/>
          </p:cNvSpPr>
          <p:nvPr/>
        </p:nvSpPr>
        <p:spPr bwMode="auto">
          <a:xfrm flipV="1">
            <a:off x="3848100" y="5638800"/>
            <a:ext cx="2400300" cy="68262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19464" name="Text Box 7">
            <a:extLst>
              <a:ext uri="{FF2B5EF4-FFF2-40B4-BE49-F238E27FC236}">
                <a16:creationId xmlns:a16="http://schemas.microsoft.com/office/drawing/2014/main" id="{36A97B3F-F4E5-1043-8EB6-34E76255DB84}"/>
              </a:ext>
            </a:extLst>
          </p:cNvPr>
          <p:cNvSpPr txBox="1">
            <a:spLocks noChangeArrowheads="1"/>
          </p:cNvSpPr>
          <p:nvPr/>
        </p:nvSpPr>
        <p:spPr bwMode="auto">
          <a:xfrm>
            <a:off x="3048000" y="2895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Syringe</a:t>
            </a:r>
          </a:p>
        </p:txBody>
      </p:sp>
      <p:sp>
        <p:nvSpPr>
          <p:cNvPr id="19465" name="Line 8">
            <a:extLst>
              <a:ext uri="{FF2B5EF4-FFF2-40B4-BE49-F238E27FC236}">
                <a16:creationId xmlns:a16="http://schemas.microsoft.com/office/drawing/2014/main" id="{44C339A2-A893-414F-9F3E-BAC0DEDFCAD5}"/>
              </a:ext>
            </a:extLst>
          </p:cNvPr>
          <p:cNvSpPr>
            <a:spLocks noChangeShapeType="1"/>
          </p:cNvSpPr>
          <p:nvPr/>
        </p:nvSpPr>
        <p:spPr bwMode="auto">
          <a:xfrm flipV="1">
            <a:off x="3429000" y="2971800"/>
            <a:ext cx="28956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19466" name="Text Box 9">
            <a:extLst>
              <a:ext uri="{FF2B5EF4-FFF2-40B4-BE49-F238E27FC236}">
                <a16:creationId xmlns:a16="http://schemas.microsoft.com/office/drawing/2014/main" id="{B9DA5E74-E706-E946-A4CF-A317C0021585}"/>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pic>
        <p:nvPicPr>
          <p:cNvPr id="19467" name="Picture 10">
            <a:extLst>
              <a:ext uri="{FF2B5EF4-FFF2-40B4-BE49-F238E27FC236}">
                <a16:creationId xmlns:a16="http://schemas.microsoft.com/office/drawing/2014/main" id="{B2D73DDE-7BF6-0A43-AF33-53434604F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22538"/>
            <a:ext cx="2819400" cy="197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a:extLst>
              <a:ext uri="{FF2B5EF4-FFF2-40B4-BE49-F238E27FC236}">
                <a16:creationId xmlns:a16="http://schemas.microsoft.com/office/drawing/2014/main" id="{A12206BA-05B9-A74E-BB95-B16C2964B947}"/>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FFC6981-00CD-FD44-A958-0C7C1732572F}" type="datetime12">
              <a:rPr lang="en-US" altLang="en-US"/>
              <a:pPr eaLnBrk="1" hangingPunct="1">
                <a:defRPr/>
              </a:pPr>
              <a:t>5:27 PM</a:t>
            </a:fld>
            <a:endParaRPr lang="en-US" altLang="en-US"/>
          </a:p>
        </p:txBody>
      </p:sp>
      <p:pic>
        <p:nvPicPr>
          <p:cNvPr id="20483" name="Picture 2">
            <a:extLst>
              <a:ext uri="{FF2B5EF4-FFF2-40B4-BE49-F238E27FC236}">
                <a16:creationId xmlns:a16="http://schemas.microsoft.com/office/drawing/2014/main" id="{0FF89554-106E-9E4C-86F0-F862EBA7685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3124200" cy="4635500"/>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275" name="Rectangle 3">
            <a:extLst>
              <a:ext uri="{FF2B5EF4-FFF2-40B4-BE49-F238E27FC236}">
                <a16:creationId xmlns:a16="http://schemas.microsoft.com/office/drawing/2014/main" id="{84CDB3FF-4817-2A47-822C-1B4012513B08}"/>
              </a:ext>
            </a:extLst>
          </p:cNvPr>
          <p:cNvSpPr>
            <a:spLocks noGrp="1" noChangeArrowheads="1"/>
          </p:cNvSpPr>
          <p:nvPr>
            <p:ph type="title"/>
          </p:nvPr>
        </p:nvSpPr>
        <p:spPr>
          <a:xfrm>
            <a:off x="533400" y="0"/>
            <a:ext cx="813435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Volumetric Injection System</a:t>
            </a:r>
          </a:p>
        </p:txBody>
      </p:sp>
      <p:sp>
        <p:nvSpPr>
          <p:cNvPr id="20485" name="Rectangle 4">
            <a:extLst>
              <a:ext uri="{FF2B5EF4-FFF2-40B4-BE49-F238E27FC236}">
                <a16:creationId xmlns:a16="http://schemas.microsoft.com/office/drawing/2014/main" id="{94B4D771-A400-0B44-80E5-1B73DC2E680A}"/>
              </a:ext>
            </a:extLst>
          </p:cNvPr>
          <p:cNvSpPr>
            <a:spLocks noChangeArrowheads="1"/>
          </p:cNvSpPr>
          <p:nvPr/>
        </p:nvSpPr>
        <p:spPr bwMode="auto">
          <a:xfrm>
            <a:off x="228600" y="6019800"/>
            <a:ext cx="40370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200" b="1">
                <a:latin typeface="Times New Roman" charset="0"/>
              </a:rPr>
              <a:t>Source:H.B. Steen - </a:t>
            </a:r>
            <a:r>
              <a:rPr lang="en-US" altLang="en-US" sz="1200" b="1">
                <a:solidFill>
                  <a:srgbClr val="FC0128"/>
                </a:solidFill>
                <a:latin typeface="Times New Roman" charset="0"/>
              </a:rPr>
              <a:t>MLM</a:t>
            </a:r>
            <a:r>
              <a:rPr lang="en-US" altLang="en-US" sz="1200" b="1">
                <a:latin typeface="Times New Roman" charset="0"/>
              </a:rPr>
              <a:t> Chapt. 2</a:t>
            </a:r>
          </a:p>
        </p:txBody>
      </p:sp>
      <p:pic>
        <p:nvPicPr>
          <p:cNvPr id="20486" name="Picture 5" descr="DSC00050">
            <a:extLst>
              <a:ext uri="{FF2B5EF4-FFF2-40B4-BE49-F238E27FC236}">
                <a16:creationId xmlns:a16="http://schemas.microsoft.com/office/drawing/2014/main" id="{A3626ABD-8AAB-2541-A8BD-5F21E2DED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28800"/>
            <a:ext cx="4826000" cy="3619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6">
            <a:extLst>
              <a:ext uri="{FF2B5EF4-FFF2-40B4-BE49-F238E27FC236}">
                <a16:creationId xmlns:a16="http://schemas.microsoft.com/office/drawing/2014/main" id="{4AE4597B-9918-6749-943E-14A7AD7368A5}"/>
              </a:ext>
            </a:extLst>
          </p:cNvPr>
          <p:cNvSpPr txBox="1">
            <a:spLocks noChangeArrowheads="1"/>
          </p:cNvSpPr>
          <p:nvPr/>
        </p:nvSpPr>
        <p:spPr bwMode="auto">
          <a:xfrm>
            <a:off x="6629400" y="5638800"/>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a:extLst>
              <a:ext uri="{FF2B5EF4-FFF2-40B4-BE49-F238E27FC236}">
                <a16:creationId xmlns:a16="http://schemas.microsoft.com/office/drawing/2014/main" id="{A87BCA94-9390-F944-A481-1ACDE6E7F538}"/>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55D45AA-FA00-9248-8F3B-4125C98A4FF9}" type="datetime12">
              <a:rPr lang="en-US" altLang="en-US"/>
              <a:pPr eaLnBrk="1" hangingPunct="1">
                <a:defRPr/>
              </a:pPr>
              <a:t>5:27 PM</a:t>
            </a:fld>
            <a:endParaRPr lang="en-US" altLang="en-US"/>
          </a:p>
        </p:txBody>
      </p:sp>
      <p:sp>
        <p:nvSpPr>
          <p:cNvPr id="21507" name="Rectangle 2">
            <a:extLst>
              <a:ext uri="{FF2B5EF4-FFF2-40B4-BE49-F238E27FC236}">
                <a16:creationId xmlns:a16="http://schemas.microsoft.com/office/drawing/2014/main" id="{2356680A-222B-1B40-9ADE-347BD476DA5D}"/>
              </a:ext>
            </a:extLst>
          </p:cNvPr>
          <p:cNvSpPr>
            <a:spLocks noGrp="1" noChangeArrowheads="1"/>
          </p:cNvSpPr>
          <p:nvPr>
            <p:ph type="title"/>
          </p:nvPr>
        </p:nvSpPr>
        <p:spPr>
          <a:xfrm>
            <a:off x="914400" y="152400"/>
            <a:ext cx="7391400" cy="7239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Hydrodynamic Systems – Steen system</a:t>
            </a:r>
          </a:p>
        </p:txBody>
      </p:sp>
      <p:grpSp>
        <p:nvGrpSpPr>
          <p:cNvPr id="56323" name="Group 3">
            <a:extLst>
              <a:ext uri="{FF2B5EF4-FFF2-40B4-BE49-F238E27FC236}">
                <a16:creationId xmlns:a16="http://schemas.microsoft.com/office/drawing/2014/main" id="{8D1641A6-3554-5C4F-AE9E-20E002E15AA7}"/>
              </a:ext>
            </a:extLst>
          </p:cNvPr>
          <p:cNvGrpSpPr>
            <a:grpSpLocks/>
          </p:cNvGrpSpPr>
          <p:nvPr/>
        </p:nvGrpSpPr>
        <p:grpSpPr bwMode="auto">
          <a:xfrm>
            <a:off x="4191000" y="1524000"/>
            <a:ext cx="4672013" cy="3116263"/>
            <a:chOff x="1765" y="1127"/>
            <a:chExt cx="4121" cy="2664"/>
          </a:xfrm>
        </p:grpSpPr>
        <p:sp>
          <p:nvSpPr>
            <p:cNvPr id="21524" name="Oval 4">
              <a:extLst>
                <a:ext uri="{FF2B5EF4-FFF2-40B4-BE49-F238E27FC236}">
                  <a16:creationId xmlns:a16="http://schemas.microsoft.com/office/drawing/2014/main" id="{E559C9BC-C226-704C-B889-2C374C9A60FC}"/>
                </a:ext>
              </a:extLst>
            </p:cNvPr>
            <p:cNvSpPr>
              <a:spLocks noChangeArrowheads="1"/>
            </p:cNvSpPr>
            <p:nvPr/>
          </p:nvSpPr>
          <p:spPr bwMode="auto">
            <a:xfrm>
              <a:off x="3387" y="2340"/>
              <a:ext cx="259" cy="12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25" name="Rectangle 5">
              <a:extLst>
                <a:ext uri="{FF2B5EF4-FFF2-40B4-BE49-F238E27FC236}">
                  <a16:creationId xmlns:a16="http://schemas.microsoft.com/office/drawing/2014/main" id="{DFE4A8F5-EE80-B14A-8AE7-4D494EC2A17D}"/>
                </a:ext>
              </a:extLst>
            </p:cNvPr>
            <p:cNvSpPr>
              <a:spLocks noChangeArrowheads="1"/>
            </p:cNvSpPr>
            <p:nvPr/>
          </p:nvSpPr>
          <p:spPr bwMode="auto">
            <a:xfrm>
              <a:off x="2587" y="2291"/>
              <a:ext cx="1955" cy="5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56341" name="AutoShape 6">
              <a:extLst>
                <a:ext uri="{FF2B5EF4-FFF2-40B4-BE49-F238E27FC236}">
                  <a16:creationId xmlns:a16="http://schemas.microsoft.com/office/drawing/2014/main" id="{F52E790A-D17C-B84F-90A4-5BCC8F68C1A2}"/>
                </a:ext>
              </a:extLst>
            </p:cNvPr>
            <p:cNvSpPr>
              <a:spLocks noChangeArrowheads="1"/>
            </p:cNvSpPr>
            <p:nvPr/>
          </p:nvSpPr>
          <p:spPr bwMode="auto">
            <a:xfrm flipV="1">
              <a:off x="3216" y="2400"/>
              <a:ext cx="601" cy="1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3 w 21600"/>
                <a:gd name="T13" fmla="*/ 4494 h 21600"/>
                <a:gd name="T14" fmla="*/ 17107 w 21600"/>
                <a:gd name="T15" fmla="*/ 1710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2" name="Freeform 7">
              <a:extLst>
                <a:ext uri="{FF2B5EF4-FFF2-40B4-BE49-F238E27FC236}">
                  <a16:creationId xmlns:a16="http://schemas.microsoft.com/office/drawing/2014/main" id="{BE47E3D7-8D73-0E4F-8EC2-DF6F742B7B07}"/>
                </a:ext>
              </a:extLst>
            </p:cNvPr>
            <p:cNvSpPr>
              <a:spLocks/>
            </p:cNvSpPr>
            <p:nvPr/>
          </p:nvSpPr>
          <p:spPr bwMode="auto">
            <a:xfrm>
              <a:off x="2285" y="1304"/>
              <a:ext cx="737" cy="817"/>
            </a:xfrm>
            <a:custGeom>
              <a:avLst/>
              <a:gdLst>
                <a:gd name="T0" fmla="*/ 0 w 829"/>
                <a:gd name="T1" fmla="*/ 252 h 817"/>
                <a:gd name="T2" fmla="*/ 115 w 829"/>
                <a:gd name="T3" fmla="*/ 624 h 817"/>
                <a:gd name="T4" fmla="*/ 229 w 829"/>
                <a:gd name="T5" fmla="*/ 816 h 817"/>
                <a:gd name="T6" fmla="*/ 256 w 829"/>
                <a:gd name="T7" fmla="*/ 744 h 817"/>
                <a:gd name="T8" fmla="*/ 193 w 829"/>
                <a:gd name="T9" fmla="*/ 396 h 817"/>
                <a:gd name="T10" fmla="*/ 100 w 829"/>
                <a:gd name="T11" fmla="*/ 0 h 8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9" h="817">
                  <a:moveTo>
                    <a:pt x="0" y="252"/>
                  </a:moveTo>
                  <a:lnTo>
                    <a:pt x="372" y="624"/>
                  </a:lnTo>
                  <a:lnTo>
                    <a:pt x="744" y="816"/>
                  </a:lnTo>
                  <a:lnTo>
                    <a:pt x="828" y="744"/>
                  </a:lnTo>
                  <a:lnTo>
                    <a:pt x="624" y="396"/>
                  </a:lnTo>
                  <a:lnTo>
                    <a:pt x="324" y="0"/>
                  </a:lnTo>
                </a:path>
              </a:pathLst>
            </a:custGeom>
            <a:gradFill rotWithShape="0">
              <a:gsLst>
                <a:gs pos="0">
                  <a:srgbClr val="919191"/>
                </a:gs>
                <a:gs pos="100000">
                  <a:srgbClr val="F4F4F4"/>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43" name="Freeform 8">
              <a:extLst>
                <a:ext uri="{FF2B5EF4-FFF2-40B4-BE49-F238E27FC236}">
                  <a16:creationId xmlns:a16="http://schemas.microsoft.com/office/drawing/2014/main" id="{2D62ADCA-5EF4-084E-AA0A-CE6F50285D5C}"/>
                </a:ext>
              </a:extLst>
            </p:cNvPr>
            <p:cNvSpPr>
              <a:spLocks/>
            </p:cNvSpPr>
            <p:nvPr/>
          </p:nvSpPr>
          <p:spPr bwMode="auto">
            <a:xfrm>
              <a:off x="2957" y="1652"/>
              <a:ext cx="1771" cy="637"/>
            </a:xfrm>
            <a:custGeom>
              <a:avLst/>
              <a:gdLst>
                <a:gd name="T0" fmla="*/ 0 w 1993"/>
                <a:gd name="T1" fmla="*/ 444 h 637"/>
                <a:gd name="T2" fmla="*/ 70 w 1993"/>
                <a:gd name="T3" fmla="*/ 636 h 637"/>
                <a:gd name="T4" fmla="*/ 331 w 1993"/>
                <a:gd name="T5" fmla="*/ 636 h 637"/>
                <a:gd name="T6" fmla="*/ 612 w 1993"/>
                <a:gd name="T7" fmla="*/ 324 h 637"/>
                <a:gd name="T8" fmla="*/ 563 w 1993"/>
                <a:gd name="T9" fmla="*/ 276 h 637"/>
                <a:gd name="T10" fmla="*/ 608 w 1993"/>
                <a:gd name="T11" fmla="*/ 168 h 637"/>
                <a:gd name="T12" fmla="*/ 541 w 1993"/>
                <a:gd name="T13" fmla="*/ 204 h 637"/>
                <a:gd name="T14" fmla="*/ 596 w 1993"/>
                <a:gd name="T15" fmla="*/ 0 h 637"/>
                <a:gd name="T16" fmla="*/ 331 w 1993"/>
                <a:gd name="T17" fmla="*/ 576 h 637"/>
                <a:gd name="T18" fmla="*/ 73 w 1993"/>
                <a:gd name="T19" fmla="*/ 576 h 637"/>
                <a:gd name="T20" fmla="*/ 22 w 1993"/>
                <a:gd name="T21" fmla="*/ 420 h 6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93" h="637">
                  <a:moveTo>
                    <a:pt x="0" y="444"/>
                  </a:moveTo>
                  <a:lnTo>
                    <a:pt x="228" y="636"/>
                  </a:lnTo>
                  <a:lnTo>
                    <a:pt x="1080" y="636"/>
                  </a:lnTo>
                  <a:lnTo>
                    <a:pt x="1992" y="324"/>
                  </a:lnTo>
                  <a:lnTo>
                    <a:pt x="1836" y="276"/>
                  </a:lnTo>
                  <a:lnTo>
                    <a:pt x="1980" y="168"/>
                  </a:lnTo>
                  <a:lnTo>
                    <a:pt x="1764" y="204"/>
                  </a:lnTo>
                  <a:lnTo>
                    <a:pt x="1944" y="0"/>
                  </a:lnTo>
                  <a:lnTo>
                    <a:pt x="1080" y="576"/>
                  </a:lnTo>
                  <a:lnTo>
                    <a:pt x="240" y="576"/>
                  </a:lnTo>
                  <a:lnTo>
                    <a:pt x="72" y="42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9" name="Rectangle 9">
              <a:extLst>
                <a:ext uri="{FF2B5EF4-FFF2-40B4-BE49-F238E27FC236}">
                  <a16:creationId xmlns:a16="http://schemas.microsoft.com/office/drawing/2014/main" id="{DCA41D62-E568-744D-BEF5-ACC9182BB71D}"/>
                </a:ext>
              </a:extLst>
            </p:cNvPr>
            <p:cNvSpPr>
              <a:spLocks noChangeArrowheads="1"/>
            </p:cNvSpPr>
            <p:nvPr/>
          </p:nvSpPr>
          <p:spPr bwMode="auto">
            <a:xfrm>
              <a:off x="3930" y="3083"/>
              <a:ext cx="1552" cy="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i="1"/>
                <a:t>Microscope</a:t>
              </a:r>
            </a:p>
            <a:p>
              <a:pPr>
                <a:defRPr/>
              </a:pPr>
              <a:r>
                <a:rPr lang="en-US" altLang="en-US" sz="2400" i="1"/>
                <a:t>Objective</a:t>
              </a:r>
            </a:p>
          </p:txBody>
        </p:sp>
        <p:sp>
          <p:nvSpPr>
            <p:cNvPr id="21530" name="Rectangle 10">
              <a:extLst>
                <a:ext uri="{FF2B5EF4-FFF2-40B4-BE49-F238E27FC236}">
                  <a16:creationId xmlns:a16="http://schemas.microsoft.com/office/drawing/2014/main" id="{3D4BBA0A-9B40-2C4B-AC31-E4CCEE20C638}"/>
                </a:ext>
              </a:extLst>
            </p:cNvPr>
            <p:cNvSpPr>
              <a:spLocks noChangeArrowheads="1"/>
            </p:cNvSpPr>
            <p:nvPr/>
          </p:nvSpPr>
          <p:spPr bwMode="auto">
            <a:xfrm>
              <a:off x="4729" y="1655"/>
              <a:ext cx="927"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i="1"/>
                <a:t>Waste</a:t>
              </a:r>
            </a:p>
          </p:txBody>
        </p:sp>
        <p:sp>
          <p:nvSpPr>
            <p:cNvPr id="21531" name="Rectangle 11">
              <a:extLst>
                <a:ext uri="{FF2B5EF4-FFF2-40B4-BE49-F238E27FC236}">
                  <a16:creationId xmlns:a16="http://schemas.microsoft.com/office/drawing/2014/main" id="{2FA5B7BD-FE96-1943-9611-17362C82475A}"/>
                </a:ext>
              </a:extLst>
            </p:cNvPr>
            <p:cNvSpPr>
              <a:spLocks noChangeArrowheads="1"/>
            </p:cNvSpPr>
            <p:nvPr/>
          </p:nvSpPr>
          <p:spPr bwMode="auto">
            <a:xfrm>
              <a:off x="1765" y="1811"/>
              <a:ext cx="989" cy="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i="1"/>
                <a:t>Flow</a:t>
              </a:r>
            </a:p>
            <a:p>
              <a:pPr>
                <a:defRPr/>
              </a:pPr>
              <a:r>
                <a:rPr lang="en-US" altLang="en-US" i="1"/>
                <a:t>Chamber</a:t>
              </a:r>
            </a:p>
          </p:txBody>
        </p:sp>
        <p:sp>
          <p:nvSpPr>
            <p:cNvPr id="21532" name="Rectangle 12">
              <a:extLst>
                <a:ext uri="{FF2B5EF4-FFF2-40B4-BE49-F238E27FC236}">
                  <a16:creationId xmlns:a16="http://schemas.microsoft.com/office/drawing/2014/main" id="{457A4703-2468-954B-8BA8-E8B36C80F0B3}"/>
                </a:ext>
              </a:extLst>
            </p:cNvPr>
            <p:cNvSpPr>
              <a:spLocks noChangeArrowheads="1"/>
            </p:cNvSpPr>
            <p:nvPr/>
          </p:nvSpPr>
          <p:spPr bwMode="auto">
            <a:xfrm>
              <a:off x="4591" y="2243"/>
              <a:ext cx="1295"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i="1"/>
                <a:t>Coverslip</a:t>
              </a:r>
            </a:p>
          </p:txBody>
        </p:sp>
        <p:sp>
          <p:nvSpPr>
            <p:cNvPr id="21533" name="Line 13">
              <a:extLst>
                <a:ext uri="{FF2B5EF4-FFF2-40B4-BE49-F238E27FC236}">
                  <a16:creationId xmlns:a16="http://schemas.microsoft.com/office/drawing/2014/main" id="{3DE43F83-7BE7-CD47-B01E-1E0B9325C868}"/>
                </a:ext>
              </a:extLst>
            </p:cNvPr>
            <p:cNvSpPr>
              <a:spLocks noChangeShapeType="1"/>
            </p:cNvSpPr>
            <p:nvPr/>
          </p:nvSpPr>
          <p:spPr bwMode="auto">
            <a:xfrm flipV="1">
              <a:off x="3564" y="1445"/>
              <a:ext cx="0" cy="58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1534" name="Rectangle 14">
              <a:extLst>
                <a:ext uri="{FF2B5EF4-FFF2-40B4-BE49-F238E27FC236}">
                  <a16:creationId xmlns:a16="http://schemas.microsoft.com/office/drawing/2014/main" id="{40DB6FEF-D300-C641-8A1E-57A8A5507008}"/>
                </a:ext>
              </a:extLst>
            </p:cNvPr>
            <p:cNvSpPr>
              <a:spLocks noChangeArrowheads="1"/>
            </p:cNvSpPr>
            <p:nvPr/>
          </p:nvSpPr>
          <p:spPr bwMode="auto">
            <a:xfrm>
              <a:off x="3269" y="1127"/>
              <a:ext cx="1054"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i="1"/>
                <a:t>Signals</a:t>
              </a:r>
            </a:p>
          </p:txBody>
        </p:sp>
      </p:grpSp>
      <p:grpSp>
        <p:nvGrpSpPr>
          <p:cNvPr id="56324" name="Group 28">
            <a:extLst>
              <a:ext uri="{FF2B5EF4-FFF2-40B4-BE49-F238E27FC236}">
                <a16:creationId xmlns:a16="http://schemas.microsoft.com/office/drawing/2014/main" id="{62ECE519-1761-A244-9D54-DD0D45960A1E}"/>
              </a:ext>
            </a:extLst>
          </p:cNvPr>
          <p:cNvGrpSpPr>
            <a:grpSpLocks/>
          </p:cNvGrpSpPr>
          <p:nvPr/>
        </p:nvGrpSpPr>
        <p:grpSpPr bwMode="auto">
          <a:xfrm>
            <a:off x="203200" y="1905000"/>
            <a:ext cx="4395788" cy="4106863"/>
            <a:chOff x="128" y="1200"/>
            <a:chExt cx="2769" cy="2587"/>
          </a:xfrm>
        </p:grpSpPr>
        <p:grpSp>
          <p:nvGrpSpPr>
            <p:cNvPr id="56327" name="Group 16">
              <a:extLst>
                <a:ext uri="{FF2B5EF4-FFF2-40B4-BE49-F238E27FC236}">
                  <a16:creationId xmlns:a16="http://schemas.microsoft.com/office/drawing/2014/main" id="{FAADC7F8-C570-E14E-BE06-4C05188779B4}"/>
                </a:ext>
              </a:extLst>
            </p:cNvPr>
            <p:cNvGrpSpPr>
              <a:grpSpLocks/>
            </p:cNvGrpSpPr>
            <p:nvPr/>
          </p:nvGrpSpPr>
          <p:grpSpPr bwMode="auto">
            <a:xfrm>
              <a:off x="698" y="1378"/>
              <a:ext cx="1412" cy="2161"/>
              <a:chOff x="1932" y="912"/>
              <a:chExt cx="2288" cy="2749"/>
            </a:xfrm>
          </p:grpSpPr>
          <p:sp>
            <p:nvSpPr>
              <p:cNvPr id="21519" name="Oval 17">
                <a:extLst>
                  <a:ext uri="{FF2B5EF4-FFF2-40B4-BE49-F238E27FC236}">
                    <a16:creationId xmlns:a16="http://schemas.microsoft.com/office/drawing/2014/main" id="{973B136D-5E66-F946-8937-F2B0D2DFECE1}"/>
                  </a:ext>
                </a:extLst>
              </p:cNvPr>
              <p:cNvSpPr>
                <a:spLocks noChangeArrowheads="1"/>
              </p:cNvSpPr>
              <p:nvPr/>
            </p:nvSpPr>
            <p:spPr bwMode="auto">
              <a:xfrm>
                <a:off x="2967" y="2152"/>
                <a:ext cx="125" cy="29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20" name="Rectangle 18">
                <a:extLst>
                  <a:ext uri="{FF2B5EF4-FFF2-40B4-BE49-F238E27FC236}">
                    <a16:creationId xmlns:a16="http://schemas.microsoft.com/office/drawing/2014/main" id="{6AB13901-766D-1048-AC4B-0B2B8C98C8E1}"/>
                  </a:ext>
                </a:extLst>
              </p:cNvPr>
              <p:cNvSpPr>
                <a:spLocks noChangeArrowheads="1"/>
              </p:cNvSpPr>
              <p:nvPr/>
            </p:nvSpPr>
            <p:spPr bwMode="auto">
              <a:xfrm>
                <a:off x="2920" y="1252"/>
                <a:ext cx="52" cy="220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56336" name="AutoShape 19">
                <a:extLst>
                  <a:ext uri="{FF2B5EF4-FFF2-40B4-BE49-F238E27FC236}">
                    <a16:creationId xmlns:a16="http://schemas.microsoft.com/office/drawing/2014/main" id="{9CD6478E-869C-1B4F-9FEC-A2B50C4AD07A}"/>
                  </a:ext>
                </a:extLst>
              </p:cNvPr>
              <p:cNvSpPr>
                <a:spLocks noChangeArrowheads="1"/>
              </p:cNvSpPr>
              <p:nvPr/>
            </p:nvSpPr>
            <p:spPr bwMode="auto">
              <a:xfrm rot="-5400000" flipH="1" flipV="1">
                <a:off x="3286" y="1702"/>
                <a:ext cx="676" cy="1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494 h 21600"/>
                  <a:gd name="T14" fmla="*/ 17095 w 21600"/>
                  <a:gd name="T15" fmla="*/ 17106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rgbClr val="91919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7" name="Freeform 20">
                <a:extLst>
                  <a:ext uri="{FF2B5EF4-FFF2-40B4-BE49-F238E27FC236}">
                    <a16:creationId xmlns:a16="http://schemas.microsoft.com/office/drawing/2014/main" id="{114D311B-1B84-3B4C-BE8B-F774074DA4B5}"/>
                  </a:ext>
                </a:extLst>
              </p:cNvPr>
              <p:cNvSpPr>
                <a:spLocks/>
              </p:cNvSpPr>
              <p:nvPr/>
            </p:nvSpPr>
            <p:spPr bwMode="auto">
              <a:xfrm>
                <a:off x="1932" y="912"/>
                <a:ext cx="817" cy="829"/>
              </a:xfrm>
              <a:custGeom>
                <a:avLst/>
                <a:gdLst>
                  <a:gd name="T0" fmla="*/ 252 w 817"/>
                  <a:gd name="T1" fmla="*/ 0 h 829"/>
                  <a:gd name="T2" fmla="*/ 624 w 817"/>
                  <a:gd name="T3" fmla="*/ 372 h 829"/>
                  <a:gd name="T4" fmla="*/ 816 w 817"/>
                  <a:gd name="T5" fmla="*/ 744 h 829"/>
                  <a:gd name="T6" fmla="*/ 744 w 817"/>
                  <a:gd name="T7" fmla="*/ 828 h 829"/>
                  <a:gd name="T8" fmla="*/ 396 w 817"/>
                  <a:gd name="T9" fmla="*/ 624 h 829"/>
                  <a:gd name="T10" fmla="*/ 0 w 817"/>
                  <a:gd name="T11" fmla="*/ 324 h 8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7" h="829">
                    <a:moveTo>
                      <a:pt x="252" y="0"/>
                    </a:moveTo>
                    <a:lnTo>
                      <a:pt x="624" y="372"/>
                    </a:lnTo>
                    <a:lnTo>
                      <a:pt x="816" y="744"/>
                    </a:lnTo>
                    <a:lnTo>
                      <a:pt x="744" y="828"/>
                    </a:lnTo>
                    <a:lnTo>
                      <a:pt x="396" y="624"/>
                    </a:lnTo>
                    <a:lnTo>
                      <a:pt x="0" y="324"/>
                    </a:lnTo>
                  </a:path>
                </a:pathLst>
              </a:custGeom>
              <a:gradFill rotWithShape="0">
                <a:gsLst>
                  <a:gs pos="0">
                    <a:srgbClr val="919191"/>
                  </a:gs>
                  <a:gs pos="100000">
                    <a:srgbClr val="F4F4F4"/>
                  </a:gs>
                </a:gsLst>
                <a:lin ang="540000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38" name="Freeform 21">
                <a:extLst>
                  <a:ext uri="{FF2B5EF4-FFF2-40B4-BE49-F238E27FC236}">
                    <a16:creationId xmlns:a16="http://schemas.microsoft.com/office/drawing/2014/main" id="{483FA2E3-E11B-EE44-A8E7-0EB6A6DD177C}"/>
                  </a:ext>
                </a:extLst>
              </p:cNvPr>
              <p:cNvSpPr>
                <a:spLocks/>
              </p:cNvSpPr>
              <p:nvPr/>
            </p:nvSpPr>
            <p:spPr bwMode="auto">
              <a:xfrm>
                <a:off x="2280" y="1668"/>
                <a:ext cx="637" cy="1993"/>
              </a:xfrm>
              <a:custGeom>
                <a:avLst/>
                <a:gdLst>
                  <a:gd name="T0" fmla="*/ 444 w 637"/>
                  <a:gd name="T1" fmla="*/ 0 h 1993"/>
                  <a:gd name="T2" fmla="*/ 636 w 637"/>
                  <a:gd name="T3" fmla="*/ 228 h 1993"/>
                  <a:gd name="T4" fmla="*/ 636 w 637"/>
                  <a:gd name="T5" fmla="*/ 1080 h 1993"/>
                  <a:gd name="T6" fmla="*/ 324 w 637"/>
                  <a:gd name="T7" fmla="*/ 1992 h 1993"/>
                  <a:gd name="T8" fmla="*/ 276 w 637"/>
                  <a:gd name="T9" fmla="*/ 1836 h 1993"/>
                  <a:gd name="T10" fmla="*/ 168 w 637"/>
                  <a:gd name="T11" fmla="*/ 1980 h 1993"/>
                  <a:gd name="T12" fmla="*/ 204 w 637"/>
                  <a:gd name="T13" fmla="*/ 1764 h 1993"/>
                  <a:gd name="T14" fmla="*/ 0 w 637"/>
                  <a:gd name="T15" fmla="*/ 1944 h 1993"/>
                  <a:gd name="T16" fmla="*/ 576 w 637"/>
                  <a:gd name="T17" fmla="*/ 1080 h 1993"/>
                  <a:gd name="T18" fmla="*/ 576 w 637"/>
                  <a:gd name="T19" fmla="*/ 240 h 1993"/>
                  <a:gd name="T20" fmla="*/ 420 w 637"/>
                  <a:gd name="T21" fmla="*/ 72 h 19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7" h="1993">
                    <a:moveTo>
                      <a:pt x="444" y="0"/>
                    </a:moveTo>
                    <a:lnTo>
                      <a:pt x="636" y="228"/>
                    </a:lnTo>
                    <a:lnTo>
                      <a:pt x="636" y="1080"/>
                    </a:lnTo>
                    <a:lnTo>
                      <a:pt x="324" y="1992"/>
                    </a:lnTo>
                    <a:lnTo>
                      <a:pt x="276" y="1836"/>
                    </a:lnTo>
                    <a:lnTo>
                      <a:pt x="168" y="1980"/>
                    </a:lnTo>
                    <a:lnTo>
                      <a:pt x="204" y="1764"/>
                    </a:lnTo>
                    <a:lnTo>
                      <a:pt x="0" y="1944"/>
                    </a:lnTo>
                    <a:lnTo>
                      <a:pt x="576" y="1080"/>
                    </a:lnTo>
                    <a:lnTo>
                      <a:pt x="576" y="240"/>
                    </a:lnTo>
                    <a:lnTo>
                      <a:pt x="420" y="72"/>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13" name="Rectangle 22">
              <a:extLst>
                <a:ext uri="{FF2B5EF4-FFF2-40B4-BE49-F238E27FC236}">
                  <a16:creationId xmlns:a16="http://schemas.microsoft.com/office/drawing/2014/main" id="{170DFC88-7BE2-FE43-ABFC-BDE72C21D9E8}"/>
                </a:ext>
              </a:extLst>
            </p:cNvPr>
            <p:cNvSpPr>
              <a:spLocks noChangeArrowheads="1"/>
            </p:cNvSpPr>
            <p:nvPr/>
          </p:nvSpPr>
          <p:spPr bwMode="auto">
            <a:xfrm>
              <a:off x="2129" y="2359"/>
              <a:ext cx="768"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i="1"/>
                <a:t>Microscope</a:t>
              </a:r>
            </a:p>
            <a:p>
              <a:pPr>
                <a:defRPr/>
              </a:pPr>
              <a:r>
                <a:rPr lang="en-US" altLang="en-US" sz="1600" i="1"/>
                <a:t>Objective</a:t>
              </a:r>
            </a:p>
          </p:txBody>
        </p:sp>
        <p:sp>
          <p:nvSpPr>
            <p:cNvPr id="21514" name="Rectangle 23">
              <a:extLst>
                <a:ext uri="{FF2B5EF4-FFF2-40B4-BE49-F238E27FC236}">
                  <a16:creationId xmlns:a16="http://schemas.microsoft.com/office/drawing/2014/main" id="{BFFAA885-3748-324A-ABF4-ACFCDF237AC3}"/>
                </a:ext>
              </a:extLst>
            </p:cNvPr>
            <p:cNvSpPr>
              <a:spLocks noChangeArrowheads="1"/>
            </p:cNvSpPr>
            <p:nvPr/>
          </p:nvSpPr>
          <p:spPr bwMode="auto">
            <a:xfrm>
              <a:off x="715" y="3577"/>
              <a:ext cx="47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i="1"/>
                <a:t>Waste</a:t>
              </a:r>
            </a:p>
          </p:txBody>
        </p:sp>
        <p:sp>
          <p:nvSpPr>
            <p:cNvPr id="21515" name="Rectangle 24">
              <a:extLst>
                <a:ext uri="{FF2B5EF4-FFF2-40B4-BE49-F238E27FC236}">
                  <a16:creationId xmlns:a16="http://schemas.microsoft.com/office/drawing/2014/main" id="{A3DB567F-5055-D148-B516-806FED00E97A}"/>
                </a:ext>
              </a:extLst>
            </p:cNvPr>
            <p:cNvSpPr>
              <a:spLocks noChangeArrowheads="1"/>
            </p:cNvSpPr>
            <p:nvPr/>
          </p:nvSpPr>
          <p:spPr bwMode="auto">
            <a:xfrm>
              <a:off x="128" y="1200"/>
              <a:ext cx="640"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i="1"/>
                <a:t>Flow</a:t>
              </a:r>
            </a:p>
            <a:p>
              <a:pPr>
                <a:defRPr/>
              </a:pPr>
              <a:r>
                <a:rPr lang="en-US" altLang="en-US" sz="1600" i="1"/>
                <a:t>Chamber</a:t>
              </a:r>
            </a:p>
          </p:txBody>
        </p:sp>
        <p:sp>
          <p:nvSpPr>
            <p:cNvPr id="21516" name="Rectangle 25">
              <a:extLst>
                <a:ext uri="{FF2B5EF4-FFF2-40B4-BE49-F238E27FC236}">
                  <a16:creationId xmlns:a16="http://schemas.microsoft.com/office/drawing/2014/main" id="{0A723461-3234-AD42-975C-EF0F9EC47A80}"/>
                </a:ext>
              </a:extLst>
            </p:cNvPr>
            <p:cNvSpPr>
              <a:spLocks noChangeArrowheads="1"/>
            </p:cNvSpPr>
            <p:nvPr/>
          </p:nvSpPr>
          <p:spPr bwMode="auto">
            <a:xfrm>
              <a:off x="1300" y="1427"/>
              <a:ext cx="646"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i="1"/>
                <a:t>Coverslip</a:t>
              </a:r>
            </a:p>
          </p:txBody>
        </p:sp>
        <p:sp>
          <p:nvSpPr>
            <p:cNvPr id="21517" name="Line 26">
              <a:extLst>
                <a:ext uri="{FF2B5EF4-FFF2-40B4-BE49-F238E27FC236}">
                  <a16:creationId xmlns:a16="http://schemas.microsoft.com/office/drawing/2014/main" id="{B4458D76-C596-3D4E-B2FE-9F0DB3FE3A53}"/>
                </a:ext>
              </a:extLst>
            </p:cNvPr>
            <p:cNvSpPr>
              <a:spLocks noChangeShapeType="1"/>
            </p:cNvSpPr>
            <p:nvPr/>
          </p:nvSpPr>
          <p:spPr bwMode="auto">
            <a:xfrm flipH="1">
              <a:off x="864" y="2448"/>
              <a:ext cx="4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1518" name="Text Box 27">
              <a:extLst>
                <a:ext uri="{FF2B5EF4-FFF2-40B4-BE49-F238E27FC236}">
                  <a16:creationId xmlns:a16="http://schemas.microsoft.com/office/drawing/2014/main" id="{DC620554-AFC1-9C4E-A944-718AE3CA2A70}"/>
                </a:ext>
              </a:extLst>
            </p:cNvPr>
            <p:cNvSpPr txBox="1">
              <a:spLocks noChangeArrowheads="1"/>
            </p:cNvSpPr>
            <p:nvPr/>
          </p:nvSpPr>
          <p:spPr bwMode="auto">
            <a:xfrm>
              <a:off x="192" y="2304"/>
              <a:ext cx="7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000" i="1"/>
                <a:t>Signals</a:t>
              </a:r>
            </a:p>
          </p:txBody>
        </p:sp>
      </p:grpSp>
      <p:sp>
        <p:nvSpPr>
          <p:cNvPr id="2" name="Rectangle 1">
            <a:extLst>
              <a:ext uri="{FF2B5EF4-FFF2-40B4-BE49-F238E27FC236}">
                <a16:creationId xmlns:a16="http://schemas.microsoft.com/office/drawing/2014/main" id="{E310F523-5C25-B049-B608-19308AEC98D1}"/>
              </a:ext>
            </a:extLst>
          </p:cNvPr>
          <p:cNvSpPr/>
          <p:nvPr/>
        </p:nvSpPr>
        <p:spPr>
          <a:xfrm>
            <a:off x="2190750" y="3810000"/>
            <a:ext cx="46038"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Rectangle 2">
            <a:extLst>
              <a:ext uri="{FF2B5EF4-FFF2-40B4-BE49-F238E27FC236}">
                <a16:creationId xmlns:a16="http://schemas.microsoft.com/office/drawing/2014/main" id="{C5E5841B-2EF5-A64E-BC36-FCB4AB3E6EEC}"/>
              </a:ext>
            </a:extLst>
          </p:cNvPr>
          <p:cNvSpPr/>
          <p:nvPr/>
        </p:nvSpPr>
        <p:spPr>
          <a:xfrm>
            <a:off x="6067425" y="3030538"/>
            <a:ext cx="244475"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42D8-AE09-924A-B5D2-7423DC9B4F55}"/>
              </a:ext>
            </a:extLst>
          </p:cNvPr>
          <p:cNvSpPr>
            <a:spLocks noGrp="1"/>
          </p:cNvSpPr>
          <p:nvPr>
            <p:ph type="title"/>
          </p:nvPr>
        </p:nvSpPr>
        <p:spPr/>
        <p:txBody>
          <a:bodyPr/>
          <a:lstStyle/>
          <a:p>
            <a:r>
              <a:rPr lang="en-US" dirty="0"/>
              <a:t>Attune Syringe System</a:t>
            </a:r>
          </a:p>
        </p:txBody>
      </p:sp>
      <p:pic>
        <p:nvPicPr>
          <p:cNvPr id="6" name="Content Placeholder 5">
            <a:extLst>
              <a:ext uri="{FF2B5EF4-FFF2-40B4-BE49-F238E27FC236}">
                <a16:creationId xmlns:a16="http://schemas.microsoft.com/office/drawing/2014/main" id="{2342C59C-0124-A74B-B919-D4B80C5806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0235" y="1472648"/>
            <a:ext cx="1725149" cy="3763963"/>
          </a:xfrm>
        </p:spPr>
      </p:pic>
      <p:sp>
        <p:nvSpPr>
          <p:cNvPr id="4" name="Date Placeholder 3">
            <a:extLst>
              <a:ext uri="{FF2B5EF4-FFF2-40B4-BE49-F238E27FC236}">
                <a16:creationId xmlns:a16="http://schemas.microsoft.com/office/drawing/2014/main" id="{0E59D7E3-23E9-D948-88C9-D4FBAD36D349}"/>
              </a:ext>
            </a:extLst>
          </p:cNvPr>
          <p:cNvSpPr>
            <a:spLocks noGrp="1"/>
          </p:cNvSpPr>
          <p:nvPr>
            <p:ph type="dt" sz="half" idx="10"/>
          </p:nvPr>
        </p:nvSpPr>
        <p:spPr/>
        <p:txBody>
          <a:bodyPr/>
          <a:lstStyle/>
          <a:p>
            <a:pPr>
              <a:defRPr/>
            </a:pPr>
            <a:fld id="{FCFB2D51-AE6A-6945-ABC1-A7530C44F511}" type="datetime12">
              <a:rPr lang="en-US" altLang="en-US" smtClean="0"/>
              <a:pPr>
                <a:defRPr/>
              </a:pPr>
              <a:t>5:27 PM</a:t>
            </a:fld>
            <a:endParaRPr lang="en-US" altLang="en-US"/>
          </a:p>
        </p:txBody>
      </p:sp>
      <p:sp>
        <p:nvSpPr>
          <p:cNvPr id="9" name="TextBox 8">
            <a:extLst>
              <a:ext uri="{FF2B5EF4-FFF2-40B4-BE49-F238E27FC236}">
                <a16:creationId xmlns:a16="http://schemas.microsoft.com/office/drawing/2014/main" id="{1E6C3EB0-5F5B-BA41-BB22-BCA62EBA6A48}"/>
              </a:ext>
            </a:extLst>
          </p:cNvPr>
          <p:cNvSpPr txBox="1"/>
          <p:nvPr/>
        </p:nvSpPr>
        <p:spPr>
          <a:xfrm>
            <a:off x="6629185" y="6248400"/>
            <a:ext cx="2037737" cy="261610"/>
          </a:xfrm>
          <a:prstGeom prst="rect">
            <a:avLst/>
          </a:prstGeom>
          <a:noFill/>
        </p:spPr>
        <p:txBody>
          <a:bodyPr wrap="none" rtlCol="0">
            <a:spAutoFit/>
          </a:bodyPr>
          <a:lstStyle/>
          <a:p>
            <a:r>
              <a:rPr lang="en-US" sz="1100" dirty="0"/>
              <a:t>Images from Thermo Website</a:t>
            </a:r>
          </a:p>
        </p:txBody>
      </p:sp>
      <p:pic>
        <p:nvPicPr>
          <p:cNvPr id="11" name="Picture 10">
            <a:extLst>
              <a:ext uri="{FF2B5EF4-FFF2-40B4-BE49-F238E27FC236}">
                <a16:creationId xmlns:a16="http://schemas.microsoft.com/office/drawing/2014/main" id="{1E4ADD6F-DD5A-904E-A92F-0F687E691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48000"/>
            <a:ext cx="2771349" cy="1936750"/>
          </a:xfrm>
          <a:prstGeom prst="rect">
            <a:avLst/>
          </a:prstGeom>
        </p:spPr>
      </p:pic>
      <p:pic>
        <p:nvPicPr>
          <p:cNvPr id="13" name="Picture 12">
            <a:extLst>
              <a:ext uri="{FF2B5EF4-FFF2-40B4-BE49-F238E27FC236}">
                <a16:creationId xmlns:a16="http://schemas.microsoft.com/office/drawing/2014/main" id="{7985D125-2CA8-A544-A7C2-EC8718F6F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34" y="1676400"/>
            <a:ext cx="3340424" cy="3581400"/>
          </a:xfrm>
          <a:prstGeom prst="rect">
            <a:avLst/>
          </a:prstGeom>
        </p:spPr>
      </p:pic>
    </p:spTree>
    <p:extLst>
      <p:ext uri="{BB962C8B-B14F-4D97-AF65-F5344CB8AC3E}">
        <p14:creationId xmlns:p14="http://schemas.microsoft.com/office/powerpoint/2010/main" val="564333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F665-FF9F-534B-B527-DF531739D5FC}"/>
              </a:ext>
            </a:extLst>
          </p:cNvPr>
          <p:cNvSpPr>
            <a:spLocks noGrp="1"/>
          </p:cNvSpPr>
          <p:nvPr>
            <p:ph type="title"/>
          </p:nvPr>
        </p:nvSpPr>
        <p:spPr/>
        <p:txBody>
          <a:bodyPr/>
          <a:lstStyle/>
          <a:p>
            <a:r>
              <a:rPr lang="en-US" dirty="0"/>
              <a:t>Attune Fluidics System</a:t>
            </a:r>
          </a:p>
        </p:txBody>
      </p:sp>
      <p:pic>
        <p:nvPicPr>
          <p:cNvPr id="6" name="Content Placeholder 5">
            <a:extLst>
              <a:ext uri="{FF2B5EF4-FFF2-40B4-BE49-F238E27FC236}">
                <a16:creationId xmlns:a16="http://schemas.microsoft.com/office/drawing/2014/main" id="{BEBBE34D-D0F4-3B4E-AFF8-7BC378E306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6756" y="1600200"/>
            <a:ext cx="5990488" cy="4525963"/>
          </a:xfrm>
        </p:spPr>
      </p:pic>
      <p:sp>
        <p:nvSpPr>
          <p:cNvPr id="4" name="Date Placeholder 3">
            <a:extLst>
              <a:ext uri="{FF2B5EF4-FFF2-40B4-BE49-F238E27FC236}">
                <a16:creationId xmlns:a16="http://schemas.microsoft.com/office/drawing/2014/main" id="{CF31FE07-BBE3-6E4A-906F-80896BDA71DF}"/>
              </a:ext>
            </a:extLst>
          </p:cNvPr>
          <p:cNvSpPr>
            <a:spLocks noGrp="1"/>
          </p:cNvSpPr>
          <p:nvPr>
            <p:ph type="dt" sz="half" idx="10"/>
          </p:nvPr>
        </p:nvSpPr>
        <p:spPr/>
        <p:txBody>
          <a:bodyPr/>
          <a:lstStyle/>
          <a:p>
            <a:pPr>
              <a:defRPr/>
            </a:pPr>
            <a:fld id="{FCFB2D51-AE6A-6945-ABC1-A7530C44F511}" type="datetime12">
              <a:rPr lang="en-US" altLang="en-US" smtClean="0"/>
              <a:pPr>
                <a:defRPr/>
              </a:pPr>
              <a:t>5:27 PM</a:t>
            </a:fld>
            <a:endParaRPr lang="en-US" altLang="en-US"/>
          </a:p>
        </p:txBody>
      </p:sp>
    </p:spTree>
    <p:extLst>
      <p:ext uri="{BB962C8B-B14F-4D97-AF65-F5344CB8AC3E}">
        <p14:creationId xmlns:p14="http://schemas.microsoft.com/office/powerpoint/2010/main" val="240257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21C9-8729-7B44-ACA6-303062605ED1}"/>
              </a:ext>
            </a:extLst>
          </p:cNvPr>
          <p:cNvSpPr>
            <a:spLocks noGrp="1"/>
          </p:cNvSpPr>
          <p:nvPr>
            <p:ph type="title"/>
          </p:nvPr>
        </p:nvSpPr>
        <p:spPr/>
        <p:txBody>
          <a:bodyPr/>
          <a:lstStyle/>
          <a:p>
            <a:r>
              <a:rPr lang="en-US" dirty="0" err="1"/>
              <a:t>CytoFlex</a:t>
            </a:r>
            <a:r>
              <a:rPr lang="en-US" dirty="0"/>
              <a:t> Fluidics System</a:t>
            </a:r>
          </a:p>
        </p:txBody>
      </p:sp>
      <p:sp>
        <p:nvSpPr>
          <p:cNvPr id="4" name="Date Placeholder 3">
            <a:extLst>
              <a:ext uri="{FF2B5EF4-FFF2-40B4-BE49-F238E27FC236}">
                <a16:creationId xmlns:a16="http://schemas.microsoft.com/office/drawing/2014/main" id="{40C02E9C-C604-634A-A838-FDCF127A7E97}"/>
              </a:ext>
            </a:extLst>
          </p:cNvPr>
          <p:cNvSpPr>
            <a:spLocks noGrp="1"/>
          </p:cNvSpPr>
          <p:nvPr>
            <p:ph type="dt" sz="half" idx="10"/>
          </p:nvPr>
        </p:nvSpPr>
        <p:spPr/>
        <p:txBody>
          <a:bodyPr/>
          <a:lstStyle/>
          <a:p>
            <a:pPr>
              <a:defRPr/>
            </a:pPr>
            <a:fld id="{FCFB2D51-AE6A-6945-ABC1-A7530C44F511}" type="datetime12">
              <a:rPr lang="en-US" altLang="en-US" smtClean="0"/>
              <a:pPr>
                <a:defRPr/>
              </a:pPr>
              <a:t>5:27 PM</a:t>
            </a:fld>
            <a:endParaRPr lang="en-US" altLang="en-US"/>
          </a:p>
        </p:txBody>
      </p:sp>
      <p:pic>
        <p:nvPicPr>
          <p:cNvPr id="6" name="Picture 5">
            <a:extLst>
              <a:ext uri="{FF2B5EF4-FFF2-40B4-BE49-F238E27FC236}">
                <a16:creationId xmlns:a16="http://schemas.microsoft.com/office/drawing/2014/main" id="{F0B4D319-A1B4-934B-9FF4-17EEA073B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7746" y="985971"/>
            <a:ext cx="2822688" cy="1873466"/>
          </a:xfrm>
          <a:prstGeom prst="rect">
            <a:avLst/>
          </a:prstGeom>
        </p:spPr>
      </p:pic>
      <p:pic>
        <p:nvPicPr>
          <p:cNvPr id="8" name="Picture 7">
            <a:extLst>
              <a:ext uri="{FF2B5EF4-FFF2-40B4-BE49-F238E27FC236}">
                <a16:creationId xmlns:a16="http://schemas.microsoft.com/office/drawing/2014/main" id="{19939BB1-8649-334C-8450-E122DD559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142" y="985971"/>
            <a:ext cx="3028428" cy="2214429"/>
          </a:xfrm>
          <a:prstGeom prst="rect">
            <a:avLst/>
          </a:prstGeom>
        </p:spPr>
      </p:pic>
      <p:pic>
        <p:nvPicPr>
          <p:cNvPr id="10" name="Picture 9">
            <a:extLst>
              <a:ext uri="{FF2B5EF4-FFF2-40B4-BE49-F238E27FC236}">
                <a16:creationId xmlns:a16="http://schemas.microsoft.com/office/drawing/2014/main" id="{60F1BCB7-5599-AD44-95C7-DFCC0D01B6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191000"/>
            <a:ext cx="1933662" cy="1762284"/>
          </a:xfrm>
          <a:prstGeom prst="rect">
            <a:avLst/>
          </a:prstGeom>
        </p:spPr>
      </p:pic>
      <p:pic>
        <p:nvPicPr>
          <p:cNvPr id="12" name="Picture 11">
            <a:extLst>
              <a:ext uri="{FF2B5EF4-FFF2-40B4-BE49-F238E27FC236}">
                <a16:creationId xmlns:a16="http://schemas.microsoft.com/office/drawing/2014/main" id="{E6C2ECF9-3577-A64F-8A42-516B011BE0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256" y="3971197"/>
            <a:ext cx="3230178" cy="1982087"/>
          </a:xfrm>
          <a:prstGeom prst="rect">
            <a:avLst/>
          </a:prstGeom>
        </p:spPr>
      </p:pic>
      <p:pic>
        <p:nvPicPr>
          <p:cNvPr id="14" name="Picture 13">
            <a:extLst>
              <a:ext uri="{FF2B5EF4-FFF2-40B4-BE49-F238E27FC236}">
                <a16:creationId xmlns:a16="http://schemas.microsoft.com/office/drawing/2014/main" id="{A2D709AC-8F9D-B643-A009-D24CC70C2D34}"/>
              </a:ext>
            </a:extLst>
          </p:cNvPr>
          <p:cNvPicPr>
            <a:picLocks noChangeAspect="1"/>
          </p:cNvPicPr>
          <p:nvPr/>
        </p:nvPicPr>
        <p:blipFill rotWithShape="1">
          <a:blip r:embed="rId6">
            <a:extLst>
              <a:ext uri="{28A0092B-C50C-407E-A947-70E740481C1C}">
                <a14:useLocalDpi xmlns:a14="http://schemas.microsoft.com/office/drawing/2010/main" val="0"/>
              </a:ext>
            </a:extLst>
          </a:blip>
          <a:srcRect l="19166" t="13192" r="5000" b="7778"/>
          <a:stretch/>
        </p:blipFill>
        <p:spPr>
          <a:xfrm>
            <a:off x="89826" y="985971"/>
            <a:ext cx="2833140" cy="2214429"/>
          </a:xfrm>
          <a:prstGeom prst="rect">
            <a:avLst/>
          </a:prstGeom>
        </p:spPr>
      </p:pic>
      <p:pic>
        <p:nvPicPr>
          <p:cNvPr id="16" name="Picture 15">
            <a:extLst>
              <a:ext uri="{FF2B5EF4-FFF2-40B4-BE49-F238E27FC236}">
                <a16:creationId xmlns:a16="http://schemas.microsoft.com/office/drawing/2014/main" id="{0C10BC5F-FE99-FF42-8202-FEED50440F41}"/>
              </a:ext>
            </a:extLst>
          </p:cNvPr>
          <p:cNvPicPr>
            <a:picLocks noChangeAspect="1"/>
          </p:cNvPicPr>
          <p:nvPr/>
        </p:nvPicPr>
        <p:blipFill rotWithShape="1">
          <a:blip r:embed="rId7">
            <a:extLst>
              <a:ext uri="{28A0092B-C50C-407E-A947-70E740481C1C}">
                <a14:useLocalDpi xmlns:a14="http://schemas.microsoft.com/office/drawing/2010/main" val="0"/>
              </a:ext>
            </a:extLst>
          </a:blip>
          <a:srcRect l="12501" t="7778" r="20000"/>
          <a:stretch/>
        </p:blipFill>
        <p:spPr>
          <a:xfrm rot="10800000">
            <a:off x="3031142" y="3619500"/>
            <a:ext cx="2528371" cy="2590800"/>
          </a:xfrm>
          <a:prstGeom prst="rect">
            <a:avLst/>
          </a:prstGeom>
        </p:spPr>
      </p:pic>
    </p:spTree>
    <p:extLst>
      <p:ext uri="{BB962C8B-B14F-4D97-AF65-F5344CB8AC3E}">
        <p14:creationId xmlns:p14="http://schemas.microsoft.com/office/powerpoint/2010/main" val="2429845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DFED-A307-3B45-BA86-4523BE25DAAB}"/>
              </a:ext>
            </a:extLst>
          </p:cNvPr>
          <p:cNvSpPr>
            <a:spLocks noGrp="1"/>
          </p:cNvSpPr>
          <p:nvPr>
            <p:ph type="title"/>
          </p:nvPr>
        </p:nvSpPr>
        <p:spPr/>
        <p:txBody>
          <a:bodyPr/>
          <a:lstStyle/>
          <a:p>
            <a:r>
              <a:rPr lang="en-US" dirty="0" err="1"/>
              <a:t>CytoFlex</a:t>
            </a:r>
            <a:r>
              <a:rPr lang="en-US" dirty="0"/>
              <a:t> Flow Chamber</a:t>
            </a:r>
          </a:p>
        </p:txBody>
      </p:sp>
      <p:pic>
        <p:nvPicPr>
          <p:cNvPr id="6" name="Content Placeholder 5">
            <a:extLst>
              <a:ext uri="{FF2B5EF4-FFF2-40B4-BE49-F238E27FC236}">
                <a16:creationId xmlns:a16="http://schemas.microsoft.com/office/drawing/2014/main" id="{0F96FF4B-EE67-B746-872B-909567BE73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4400" y="1524000"/>
            <a:ext cx="3686760" cy="3429000"/>
          </a:xfrm>
        </p:spPr>
      </p:pic>
      <p:sp>
        <p:nvSpPr>
          <p:cNvPr id="4" name="Date Placeholder 3">
            <a:extLst>
              <a:ext uri="{FF2B5EF4-FFF2-40B4-BE49-F238E27FC236}">
                <a16:creationId xmlns:a16="http://schemas.microsoft.com/office/drawing/2014/main" id="{AACA4807-6880-BF42-8770-049084DDE7A9}"/>
              </a:ext>
            </a:extLst>
          </p:cNvPr>
          <p:cNvSpPr>
            <a:spLocks noGrp="1"/>
          </p:cNvSpPr>
          <p:nvPr>
            <p:ph type="dt" sz="half" idx="10"/>
          </p:nvPr>
        </p:nvSpPr>
        <p:spPr/>
        <p:txBody>
          <a:bodyPr/>
          <a:lstStyle/>
          <a:p>
            <a:pPr>
              <a:defRPr/>
            </a:pPr>
            <a:fld id="{FCFB2D51-AE6A-6945-ABC1-A7530C44F511}" type="datetime12">
              <a:rPr lang="en-US" altLang="en-US" smtClean="0"/>
              <a:pPr>
                <a:defRPr/>
              </a:pPr>
              <a:t>5:27 PM</a:t>
            </a:fld>
            <a:endParaRPr lang="en-US" altLang="en-US"/>
          </a:p>
        </p:txBody>
      </p:sp>
      <p:pic>
        <p:nvPicPr>
          <p:cNvPr id="8" name="Picture 7">
            <a:extLst>
              <a:ext uri="{FF2B5EF4-FFF2-40B4-BE49-F238E27FC236}">
                <a16:creationId xmlns:a16="http://schemas.microsoft.com/office/drawing/2014/main" id="{EF3EB195-21AC-4148-96E3-D156EADA5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70" y="1523999"/>
            <a:ext cx="3004930" cy="3428783"/>
          </a:xfrm>
          <a:prstGeom prst="rect">
            <a:avLst/>
          </a:prstGeom>
        </p:spPr>
      </p:pic>
    </p:spTree>
    <p:extLst>
      <p:ext uri="{BB962C8B-B14F-4D97-AF65-F5344CB8AC3E}">
        <p14:creationId xmlns:p14="http://schemas.microsoft.com/office/powerpoint/2010/main" val="1917555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a:extLst>
              <a:ext uri="{FF2B5EF4-FFF2-40B4-BE49-F238E27FC236}">
                <a16:creationId xmlns:a16="http://schemas.microsoft.com/office/drawing/2014/main" id="{FBA18E24-8CBB-ED43-AD6B-82A37D963F9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EF63F3E-C4FA-AB42-B82A-E752590724AE}" type="datetime12">
              <a:rPr lang="en-US" altLang="en-US"/>
              <a:pPr eaLnBrk="1" hangingPunct="1">
                <a:defRPr/>
              </a:pPr>
              <a:t>5:27 PM</a:t>
            </a:fld>
            <a:endParaRPr lang="en-US" altLang="en-US"/>
          </a:p>
        </p:txBody>
      </p:sp>
      <p:sp>
        <p:nvSpPr>
          <p:cNvPr id="26627" name="Rectangle 2">
            <a:extLst>
              <a:ext uri="{FF2B5EF4-FFF2-40B4-BE49-F238E27FC236}">
                <a16:creationId xmlns:a16="http://schemas.microsoft.com/office/drawing/2014/main" id="{90F28C93-8AE0-2E47-AD1F-3B49351111E6}"/>
              </a:ext>
            </a:extLst>
          </p:cNvPr>
          <p:cNvSpPr>
            <a:spLocks noGrp="1" noChangeArrowheads="1"/>
          </p:cNvSpPr>
          <p:nvPr>
            <p:ph type="title"/>
          </p:nvPr>
        </p:nvSpPr>
        <p:spPr>
          <a:xfrm>
            <a:off x="533400" y="0"/>
            <a:ext cx="7772400" cy="838200"/>
          </a:xfrm>
        </p:spPr>
        <p:txBody>
          <a:bodyPr/>
          <a:lstStyle/>
          <a:p>
            <a:pPr eaLnBrk="1" hangingPunct="1">
              <a:defRPr/>
            </a:pPr>
            <a:r>
              <a:rPr lang="en-US" altLang="en-US" dirty="0"/>
              <a:t>Coulter XL</a:t>
            </a:r>
          </a:p>
        </p:txBody>
      </p:sp>
      <p:sp>
        <p:nvSpPr>
          <p:cNvPr id="26628" name="Rectangle 3">
            <a:extLst>
              <a:ext uri="{FF2B5EF4-FFF2-40B4-BE49-F238E27FC236}">
                <a16:creationId xmlns:a16="http://schemas.microsoft.com/office/drawing/2014/main" id="{C2B52BD5-EA07-BE49-A127-928A572DC27D}"/>
              </a:ext>
            </a:extLst>
          </p:cNvPr>
          <p:cNvSpPr>
            <a:spLocks noGrp="1" noChangeArrowheads="1"/>
          </p:cNvSpPr>
          <p:nvPr>
            <p:ph type="body" idx="1"/>
          </p:nvPr>
        </p:nvSpPr>
        <p:spPr/>
        <p:txBody>
          <a:bodyPr/>
          <a:lstStyle/>
          <a:p>
            <a:pPr eaLnBrk="1" hangingPunct="1">
              <a:defRPr/>
            </a:pPr>
            <a:endParaRPr lang="en-US" altLang="en-US"/>
          </a:p>
        </p:txBody>
      </p:sp>
      <p:pic>
        <p:nvPicPr>
          <p:cNvPr id="66564" name="Picture 4" descr="DSC00022(73)">
            <a:extLst>
              <a:ext uri="{FF2B5EF4-FFF2-40B4-BE49-F238E27FC236}">
                <a16:creationId xmlns:a16="http://schemas.microsoft.com/office/drawing/2014/main" id="{8BC900B4-0E76-2740-A71E-37E7E6A21734}"/>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81000" y="9144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DSC00027(6)">
            <a:extLst>
              <a:ext uri="{FF2B5EF4-FFF2-40B4-BE49-F238E27FC236}">
                <a16:creationId xmlns:a16="http://schemas.microsoft.com/office/drawing/2014/main" id="{820F4EB8-EAF3-E449-B98F-9BD8C015B1CB}"/>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4394200" y="1905000"/>
            <a:ext cx="45974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6">
            <a:extLst>
              <a:ext uri="{FF2B5EF4-FFF2-40B4-BE49-F238E27FC236}">
                <a16:creationId xmlns:a16="http://schemas.microsoft.com/office/drawing/2014/main" id="{F2B49A5E-CA5F-1942-8438-84DF4DBA1C53}"/>
              </a:ext>
            </a:extLst>
          </p:cNvPr>
          <p:cNvSpPr txBox="1">
            <a:spLocks noChangeArrowheads="1"/>
          </p:cNvSpPr>
          <p:nvPr/>
        </p:nvSpPr>
        <p:spPr bwMode="auto">
          <a:xfrm>
            <a:off x="1676400" y="5943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Sample tube</a:t>
            </a:r>
          </a:p>
        </p:txBody>
      </p:sp>
      <p:sp>
        <p:nvSpPr>
          <p:cNvPr id="26632" name="Text Box 7">
            <a:extLst>
              <a:ext uri="{FF2B5EF4-FFF2-40B4-BE49-F238E27FC236}">
                <a16:creationId xmlns:a16="http://schemas.microsoft.com/office/drawing/2014/main" id="{1621973D-150E-BC4E-9698-820243F3E3C0}"/>
              </a:ext>
            </a:extLst>
          </p:cNvPr>
          <p:cNvSpPr txBox="1">
            <a:spLocks noChangeArrowheads="1"/>
          </p:cNvSpPr>
          <p:nvPr/>
        </p:nvSpPr>
        <p:spPr bwMode="auto">
          <a:xfrm>
            <a:off x="5029200" y="5715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Sheath and waste system</a:t>
            </a:r>
          </a:p>
        </p:txBody>
      </p:sp>
      <p:sp>
        <p:nvSpPr>
          <p:cNvPr id="26633" name="Line 8">
            <a:extLst>
              <a:ext uri="{FF2B5EF4-FFF2-40B4-BE49-F238E27FC236}">
                <a16:creationId xmlns:a16="http://schemas.microsoft.com/office/drawing/2014/main" id="{48031697-4B73-BB4F-92A7-8B46A33731AB}"/>
              </a:ext>
            </a:extLst>
          </p:cNvPr>
          <p:cNvSpPr>
            <a:spLocks noChangeShapeType="1"/>
          </p:cNvSpPr>
          <p:nvPr/>
        </p:nvSpPr>
        <p:spPr bwMode="auto">
          <a:xfrm flipV="1">
            <a:off x="1524000" y="4572000"/>
            <a:ext cx="762000" cy="1447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6634" name="Text Box 9">
            <a:extLst>
              <a:ext uri="{FF2B5EF4-FFF2-40B4-BE49-F238E27FC236}">
                <a16:creationId xmlns:a16="http://schemas.microsoft.com/office/drawing/2014/main" id="{07E6FB4E-3D5F-1B4E-A1A1-C0E9C9C34ED9}"/>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a:extLst>
              <a:ext uri="{FF2B5EF4-FFF2-40B4-BE49-F238E27FC236}">
                <a16:creationId xmlns:a16="http://schemas.microsoft.com/office/drawing/2014/main" id="{2DED4663-B582-5040-AE1E-3F0575F8B7C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D0090FC-4D36-A047-B17E-41F7E339CA24}" type="datetime12">
              <a:rPr lang="en-US" altLang="en-US"/>
              <a:pPr eaLnBrk="1" hangingPunct="1">
                <a:defRPr/>
              </a:pPr>
              <a:t>5:27 PM</a:t>
            </a:fld>
            <a:endParaRPr lang="en-US" altLang="en-US"/>
          </a:p>
        </p:txBody>
      </p:sp>
      <p:sp>
        <p:nvSpPr>
          <p:cNvPr id="58370" name="Rectangle 2">
            <a:extLst>
              <a:ext uri="{FF2B5EF4-FFF2-40B4-BE49-F238E27FC236}">
                <a16:creationId xmlns:a16="http://schemas.microsoft.com/office/drawing/2014/main" id="{A9A6A61F-3B1C-F940-9CD9-B1B96C23F2D0}"/>
              </a:ext>
            </a:extLst>
          </p:cNvPr>
          <p:cNvSpPr>
            <a:spLocks noGrp="1" noChangeArrowheads="1"/>
          </p:cNvSpPr>
          <p:nvPr>
            <p:ph type="title"/>
          </p:nvPr>
        </p:nvSpPr>
        <p:spPr>
          <a:xfrm>
            <a:off x="0" y="0"/>
            <a:ext cx="8610600" cy="9144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Particle Orientation and Deformation</a:t>
            </a:r>
          </a:p>
        </p:txBody>
      </p:sp>
      <p:sp>
        <p:nvSpPr>
          <p:cNvPr id="22532" name="Rectangle 3">
            <a:extLst>
              <a:ext uri="{FF2B5EF4-FFF2-40B4-BE49-F238E27FC236}">
                <a16:creationId xmlns:a16="http://schemas.microsoft.com/office/drawing/2014/main" id="{63088164-1C76-2D44-B9BB-68E63C164993}"/>
              </a:ext>
            </a:extLst>
          </p:cNvPr>
          <p:cNvSpPr>
            <a:spLocks noGrp="1" noChangeArrowheads="1"/>
          </p:cNvSpPr>
          <p:nvPr>
            <p:ph type="body" idx="1"/>
          </p:nvPr>
        </p:nvSpPr>
        <p:spPr>
          <a:xfrm>
            <a:off x="381000" y="1295400"/>
            <a:ext cx="85344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As cells (or other particles) are </a:t>
            </a:r>
            <a:r>
              <a:rPr lang="en-US" altLang="en-US" sz="2800">
                <a:solidFill>
                  <a:srgbClr val="FF0000"/>
                </a:solidFill>
              </a:rPr>
              <a:t>hydrodynamically focused</a:t>
            </a:r>
            <a:r>
              <a:rPr lang="en-US" altLang="en-US" sz="2800"/>
              <a:t>, they experience different shear stresses on different points on their surfaces (an in different locations in the stream)</a:t>
            </a:r>
          </a:p>
          <a:p>
            <a:pPr eaLnBrk="1" hangingPunct="1">
              <a:defRPr/>
            </a:pPr>
            <a:r>
              <a:rPr lang="en-US" altLang="en-US" sz="2800"/>
              <a:t>These cause cells to orient with their long axis (if any) along the axis of flow</a:t>
            </a:r>
          </a:p>
          <a:p>
            <a:pPr eaLnBrk="1" hangingPunct="1">
              <a:defRPr/>
            </a:pPr>
            <a:r>
              <a:rPr lang="en-US" altLang="en-US" sz="2800"/>
              <a:t>The shear stresses can also cause cells to deform (e.g., become more cigar-shaped)</a:t>
            </a:r>
          </a:p>
          <a:p>
            <a:pPr eaLnBrk="1" hangingPunct="1">
              <a:defRPr/>
            </a:pPr>
            <a:endParaRPr lang="en-US" altLang="en-US" sz="2800"/>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a:extLst>
              <a:ext uri="{FF2B5EF4-FFF2-40B4-BE49-F238E27FC236}">
                <a16:creationId xmlns:a16="http://schemas.microsoft.com/office/drawing/2014/main" id="{831FAC47-36CA-1348-98B3-5BAF3747AAF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0F27B4D-285F-4E4B-B967-2A42B88437E7}" type="datetime12">
              <a:rPr lang="en-US" altLang="en-US"/>
              <a:pPr eaLnBrk="1" hangingPunct="1">
                <a:defRPr/>
              </a:pPr>
              <a:t>5:27 PM</a:t>
            </a:fld>
            <a:endParaRPr lang="en-US" altLang="en-US"/>
          </a:p>
        </p:txBody>
      </p:sp>
      <p:sp>
        <p:nvSpPr>
          <p:cNvPr id="60418" name="Rectangle 2">
            <a:extLst>
              <a:ext uri="{FF2B5EF4-FFF2-40B4-BE49-F238E27FC236}">
                <a16:creationId xmlns:a16="http://schemas.microsoft.com/office/drawing/2014/main" id="{1E438A8F-F0AA-E340-85BD-E26DFE12249C}"/>
              </a:ext>
            </a:extLst>
          </p:cNvPr>
          <p:cNvSpPr>
            <a:spLocks noGrp="1" noChangeArrowheads="1"/>
          </p:cNvSpPr>
          <p:nvPr>
            <p:ph type="title"/>
          </p:nvPr>
        </p:nvSpPr>
        <p:spPr>
          <a:xfrm>
            <a:off x="0" y="0"/>
            <a:ext cx="9296400" cy="9144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Particle Orientation and Deformation</a:t>
            </a:r>
          </a:p>
        </p:txBody>
      </p:sp>
      <p:pic>
        <p:nvPicPr>
          <p:cNvPr id="23556" name="Picture 3">
            <a:extLst>
              <a:ext uri="{FF2B5EF4-FFF2-40B4-BE49-F238E27FC236}">
                <a16:creationId xmlns:a16="http://schemas.microsoft.com/office/drawing/2014/main" id="{2D17A69C-458C-2549-812B-382F096E78E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1117600"/>
            <a:ext cx="4229100" cy="572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7" name="Rectangle 4">
            <a:extLst>
              <a:ext uri="{FF2B5EF4-FFF2-40B4-BE49-F238E27FC236}">
                <a16:creationId xmlns:a16="http://schemas.microsoft.com/office/drawing/2014/main" id="{9F3A19BB-E786-A247-98E2-5AC312583D2C}"/>
              </a:ext>
            </a:extLst>
          </p:cNvPr>
          <p:cNvSpPr>
            <a:spLocks noChangeArrowheads="1"/>
          </p:cNvSpPr>
          <p:nvPr/>
        </p:nvSpPr>
        <p:spPr bwMode="auto">
          <a:xfrm>
            <a:off x="5867400" y="1295400"/>
            <a:ext cx="2819400" cy="45085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000">
                <a:latin typeface="Times New Roman" charset="0"/>
              </a:rPr>
              <a:t>“a: Native human erythrocytes near the margin of the core stream of a short tube (orifice).  The cells are uniformly oriented and elongated by the hydrodynamic forces of the inlet flow.</a:t>
            </a:r>
          </a:p>
          <a:p>
            <a:pPr>
              <a:spcBef>
                <a:spcPct val="50000"/>
              </a:spcBef>
              <a:defRPr/>
            </a:pPr>
            <a:r>
              <a:rPr lang="en-US" altLang="en-US" sz="2000">
                <a:latin typeface="Times New Roman" charset="0"/>
              </a:rPr>
              <a:t>b: In the turbulent flow near the tube wall, the cells are deformed and disoriented in a very individual way. v&gt;3 m/s.”</a:t>
            </a:r>
          </a:p>
        </p:txBody>
      </p:sp>
      <p:sp>
        <p:nvSpPr>
          <p:cNvPr id="23558" name="Rectangle 5">
            <a:extLst>
              <a:ext uri="{FF2B5EF4-FFF2-40B4-BE49-F238E27FC236}">
                <a16:creationId xmlns:a16="http://schemas.microsoft.com/office/drawing/2014/main" id="{2F0C383B-9540-4647-B534-F29D13EE5391}"/>
              </a:ext>
            </a:extLst>
          </p:cNvPr>
          <p:cNvSpPr>
            <a:spLocks noChangeArrowheads="1"/>
          </p:cNvSpPr>
          <p:nvPr/>
        </p:nvSpPr>
        <p:spPr bwMode="auto">
          <a:xfrm>
            <a:off x="5486400" y="6096000"/>
            <a:ext cx="34258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400" b="1">
                <a:latin typeface="Times New Roman" charset="0"/>
              </a:rPr>
              <a:t>Image fromV. Kachel, et al. – </a:t>
            </a:r>
            <a:r>
              <a:rPr lang="en-US" altLang="en-US" sz="1400" b="1">
                <a:solidFill>
                  <a:srgbClr val="FC0128"/>
                </a:solidFill>
                <a:latin typeface="Times New Roman" charset="0"/>
              </a:rPr>
              <a:t>Melamed </a:t>
            </a:r>
            <a:r>
              <a:rPr lang="en-US" altLang="en-US" sz="1400" b="1">
                <a:latin typeface="Times New Roman" charset="0"/>
              </a:rPr>
              <a:t>Chapt. 3</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Date Placeholder 3">
            <a:extLst>
              <a:ext uri="{FF2B5EF4-FFF2-40B4-BE49-F238E27FC236}">
                <a16:creationId xmlns:a16="http://schemas.microsoft.com/office/drawing/2014/main" id="{30BD22D3-C402-734C-A000-96EFF05CD59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67E7C9E-CBD0-114E-BD27-77CF92D29C6B}" type="datetime12">
              <a:rPr lang="en-US" altLang="en-US"/>
              <a:pPr eaLnBrk="1" hangingPunct="1">
                <a:defRPr/>
              </a:pPr>
              <a:t>5:27 PM</a:t>
            </a:fld>
            <a:endParaRPr lang="en-US" altLang="en-US"/>
          </a:p>
        </p:txBody>
      </p:sp>
      <p:sp>
        <p:nvSpPr>
          <p:cNvPr id="4099" name="Rectangle 2">
            <a:extLst>
              <a:ext uri="{FF2B5EF4-FFF2-40B4-BE49-F238E27FC236}">
                <a16:creationId xmlns:a16="http://schemas.microsoft.com/office/drawing/2014/main" id="{28D7A2FF-3958-D44A-9DE8-89D555412B94}"/>
              </a:ext>
            </a:extLst>
          </p:cNvPr>
          <p:cNvSpPr>
            <a:spLocks noGrp="1" noChangeArrowheads="1"/>
          </p:cNvSpPr>
          <p:nvPr>
            <p:ph type="title"/>
          </p:nvPr>
        </p:nvSpPr>
        <p:spPr>
          <a:xfrm>
            <a:off x="838200" y="-228600"/>
            <a:ext cx="7396163" cy="1828800"/>
          </a:xfrm>
          <a:extLst>
            <a:ext uri="{91240B29-F687-4F45-9708-019B960494DF}">
              <a14:hiddenLine xmlns:a14="http://schemas.microsoft.com/office/drawing/2010/main" w="12700">
                <a:solidFill>
                  <a:schemeClr val="tx1"/>
                </a:solidFill>
                <a:miter lim="800000"/>
                <a:headEnd/>
                <a:tailEnd/>
              </a14:hiddenLine>
            </a:ext>
          </a:extLst>
        </p:spPr>
        <p:txBody>
          <a:bodyPr lIns="88900" tIns="44450" rIns="88900" bIns="44450" anchor="b"/>
          <a:lstStyle/>
          <a:p>
            <a:pPr defTabSz="887413" eaLnBrk="1" hangingPunct="1">
              <a:defRPr/>
            </a:pPr>
            <a:r>
              <a:rPr lang="en-US" altLang="en-US" sz="3600"/>
              <a:t>Flow Cytometry:</a:t>
            </a:r>
            <a:br>
              <a:rPr lang="en-US" altLang="en-US" sz="1800" u="sng"/>
            </a:br>
            <a:br>
              <a:rPr lang="en-US" altLang="en-US" sz="1800"/>
            </a:br>
            <a:r>
              <a:rPr lang="en-US" altLang="en-US" sz="2000"/>
              <a:t>The use of focused light (lasers) to interrogate cells delivered by a hydrodynamically focused fluidics system</a:t>
            </a:r>
            <a:r>
              <a:rPr lang="en-US" altLang="en-US" sz="1800"/>
              <a:t>.</a:t>
            </a:r>
          </a:p>
        </p:txBody>
      </p:sp>
      <p:grpSp>
        <p:nvGrpSpPr>
          <p:cNvPr id="19459" name="Group 66">
            <a:extLst>
              <a:ext uri="{FF2B5EF4-FFF2-40B4-BE49-F238E27FC236}">
                <a16:creationId xmlns:a16="http://schemas.microsoft.com/office/drawing/2014/main" id="{F1BF755B-828B-1B4F-B3D8-393A0F840D6A}"/>
              </a:ext>
            </a:extLst>
          </p:cNvPr>
          <p:cNvGrpSpPr>
            <a:grpSpLocks/>
          </p:cNvGrpSpPr>
          <p:nvPr/>
        </p:nvGrpSpPr>
        <p:grpSpPr bwMode="auto">
          <a:xfrm>
            <a:off x="1158875" y="1447800"/>
            <a:ext cx="6931025" cy="4743450"/>
            <a:chOff x="2005" y="1812"/>
            <a:chExt cx="3216" cy="2277"/>
          </a:xfrm>
        </p:grpSpPr>
        <p:sp>
          <p:nvSpPr>
            <p:cNvPr id="4101" name="Rectangle 3">
              <a:extLst>
                <a:ext uri="{FF2B5EF4-FFF2-40B4-BE49-F238E27FC236}">
                  <a16:creationId xmlns:a16="http://schemas.microsoft.com/office/drawing/2014/main" id="{957DAC0C-B028-F348-AA16-A06504E05AB9}"/>
                </a:ext>
              </a:extLst>
            </p:cNvPr>
            <p:cNvSpPr>
              <a:spLocks noChangeArrowheads="1"/>
            </p:cNvSpPr>
            <p:nvPr/>
          </p:nvSpPr>
          <p:spPr bwMode="auto">
            <a:xfrm>
              <a:off x="5090" y="3859"/>
              <a:ext cx="13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02" name="Rectangle 4">
              <a:extLst>
                <a:ext uri="{FF2B5EF4-FFF2-40B4-BE49-F238E27FC236}">
                  <a16:creationId xmlns:a16="http://schemas.microsoft.com/office/drawing/2014/main" id="{6DEAE146-254A-7F47-B40C-969C1C42BC79}"/>
                </a:ext>
              </a:extLst>
            </p:cNvPr>
            <p:cNvSpPr>
              <a:spLocks noChangeArrowheads="1"/>
            </p:cNvSpPr>
            <p:nvPr/>
          </p:nvSpPr>
          <p:spPr bwMode="auto">
            <a:xfrm>
              <a:off x="3408" y="2064"/>
              <a:ext cx="1016"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t>Flow Chamber</a:t>
              </a:r>
            </a:p>
          </p:txBody>
        </p:sp>
        <p:sp>
          <p:nvSpPr>
            <p:cNvPr id="19462" name="Freeform 5">
              <a:extLst>
                <a:ext uri="{FF2B5EF4-FFF2-40B4-BE49-F238E27FC236}">
                  <a16:creationId xmlns:a16="http://schemas.microsoft.com/office/drawing/2014/main" id="{804233B8-C0A0-0348-9A50-72AEB24EBD39}"/>
                </a:ext>
              </a:extLst>
            </p:cNvPr>
            <p:cNvSpPr>
              <a:spLocks/>
            </p:cNvSpPr>
            <p:nvPr/>
          </p:nvSpPr>
          <p:spPr bwMode="auto">
            <a:xfrm>
              <a:off x="4213" y="2454"/>
              <a:ext cx="925" cy="837"/>
            </a:xfrm>
            <a:custGeom>
              <a:avLst/>
              <a:gdLst>
                <a:gd name="T0" fmla="*/ 17 w 1008"/>
                <a:gd name="T1" fmla="*/ 1075 h 814"/>
                <a:gd name="T2" fmla="*/ 418 w 1008"/>
                <a:gd name="T3" fmla="*/ 307 h 814"/>
                <a:gd name="T4" fmla="*/ 427 w 1008"/>
                <a:gd name="T5" fmla="*/ 219 h 814"/>
                <a:gd name="T6" fmla="*/ 415 w 1008"/>
                <a:gd name="T7" fmla="*/ 177 h 814"/>
                <a:gd name="T8" fmla="*/ 423 w 1008"/>
                <a:gd name="T9" fmla="*/ 122 h 814"/>
                <a:gd name="T10" fmla="*/ 412 w 1008"/>
                <a:gd name="T11" fmla="*/ 119 h 814"/>
                <a:gd name="T12" fmla="*/ 408 w 1008"/>
                <a:gd name="T13" fmla="*/ 116 h 814"/>
                <a:gd name="T14" fmla="*/ 409 w 1008"/>
                <a:gd name="T15" fmla="*/ 72 h 814"/>
                <a:gd name="T16" fmla="*/ 414 w 1008"/>
                <a:gd name="T17" fmla="*/ 0 h 814"/>
                <a:gd name="T18" fmla="*/ 153 w 1008"/>
                <a:gd name="T19" fmla="*/ 726 h 814"/>
                <a:gd name="T20" fmla="*/ 0 w 1008"/>
                <a:gd name="T21" fmla="*/ 1045 h 814"/>
                <a:gd name="T22" fmla="*/ 17 w 1008"/>
                <a:gd name="T23" fmla="*/ 1075 h 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8" h="814">
                  <a:moveTo>
                    <a:pt x="39" y="813"/>
                  </a:moveTo>
                  <a:lnTo>
                    <a:pt x="988" y="232"/>
                  </a:lnTo>
                  <a:lnTo>
                    <a:pt x="1007" y="165"/>
                  </a:lnTo>
                  <a:lnTo>
                    <a:pt x="979" y="134"/>
                  </a:lnTo>
                  <a:lnTo>
                    <a:pt x="996" y="92"/>
                  </a:lnTo>
                  <a:lnTo>
                    <a:pt x="974" y="89"/>
                  </a:lnTo>
                  <a:lnTo>
                    <a:pt x="965" y="87"/>
                  </a:lnTo>
                  <a:lnTo>
                    <a:pt x="968" y="53"/>
                  </a:lnTo>
                  <a:lnTo>
                    <a:pt x="976" y="0"/>
                  </a:lnTo>
                  <a:lnTo>
                    <a:pt x="361" y="550"/>
                  </a:lnTo>
                  <a:lnTo>
                    <a:pt x="0" y="791"/>
                  </a:lnTo>
                  <a:lnTo>
                    <a:pt x="39" y="813"/>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3" name="Freeform 6" descr="Large confetti">
              <a:extLst>
                <a:ext uri="{FF2B5EF4-FFF2-40B4-BE49-F238E27FC236}">
                  <a16:creationId xmlns:a16="http://schemas.microsoft.com/office/drawing/2014/main" id="{407F68B5-231A-294D-87C0-9BD6D9455F62}"/>
                </a:ext>
              </a:extLst>
            </p:cNvPr>
            <p:cNvSpPr>
              <a:spLocks/>
            </p:cNvSpPr>
            <p:nvPr/>
          </p:nvSpPr>
          <p:spPr bwMode="auto">
            <a:xfrm>
              <a:off x="3575" y="2332"/>
              <a:ext cx="1129" cy="1412"/>
            </a:xfrm>
            <a:custGeom>
              <a:avLst/>
              <a:gdLst>
                <a:gd name="T0" fmla="*/ 385 w 1230"/>
                <a:gd name="T1" fmla="*/ 46 h 1375"/>
                <a:gd name="T2" fmla="*/ 445 w 1230"/>
                <a:gd name="T3" fmla="*/ 0 h 1375"/>
                <a:gd name="T4" fmla="*/ 519 w 1230"/>
                <a:gd name="T5" fmla="*/ 112 h 1375"/>
                <a:gd name="T6" fmla="*/ 521 w 1230"/>
                <a:gd name="T7" fmla="*/ 465 h 1375"/>
                <a:gd name="T8" fmla="*/ 380 w 1230"/>
                <a:gd name="T9" fmla="*/ 1048 h 1375"/>
                <a:gd name="T10" fmla="*/ 377 w 1230"/>
                <a:gd name="T11" fmla="*/ 1773 h 1375"/>
                <a:gd name="T12" fmla="*/ 319 w 1230"/>
                <a:gd name="T13" fmla="*/ 1753 h 1375"/>
                <a:gd name="T14" fmla="*/ 313 w 1230"/>
                <a:gd name="T15" fmla="*/ 1755 h 1375"/>
                <a:gd name="T16" fmla="*/ 275 w 1230"/>
                <a:gd name="T17" fmla="*/ 1792 h 1375"/>
                <a:gd name="T18" fmla="*/ 226 w 1230"/>
                <a:gd name="T19" fmla="*/ 1735 h 1375"/>
                <a:gd name="T20" fmla="*/ 224 w 1230"/>
                <a:gd name="T21" fmla="*/ 1717 h 1375"/>
                <a:gd name="T22" fmla="*/ 225 w 1230"/>
                <a:gd name="T23" fmla="*/ 1730 h 1375"/>
                <a:gd name="T24" fmla="*/ 229 w 1230"/>
                <a:gd name="T25" fmla="*/ 1738 h 1375"/>
                <a:gd name="T26" fmla="*/ 193 w 1230"/>
                <a:gd name="T27" fmla="*/ 1773 h 1375"/>
                <a:gd name="T28" fmla="*/ 149 w 1230"/>
                <a:gd name="T29" fmla="*/ 1746 h 1375"/>
                <a:gd name="T30" fmla="*/ 149 w 1230"/>
                <a:gd name="T31" fmla="*/ 1036 h 1375"/>
                <a:gd name="T32" fmla="*/ 0 w 1230"/>
                <a:gd name="T33" fmla="*/ 441 h 1375"/>
                <a:gd name="T34" fmla="*/ 8 w 1230"/>
                <a:gd name="T35" fmla="*/ 118 h 1375"/>
                <a:gd name="T36" fmla="*/ 56 w 1230"/>
                <a:gd name="T37" fmla="*/ 14 h 1375"/>
                <a:gd name="T38" fmla="*/ 93 w 1230"/>
                <a:gd name="T39" fmla="*/ 32 h 1375"/>
                <a:gd name="T40" fmla="*/ 114 w 1230"/>
                <a:gd name="T41" fmla="*/ 9 h 1375"/>
                <a:gd name="T42" fmla="*/ 151 w 1230"/>
                <a:gd name="T43" fmla="*/ 79 h 1375"/>
                <a:gd name="T44" fmla="*/ 255 w 1230"/>
                <a:gd name="T45" fmla="*/ 112 h 1375"/>
                <a:gd name="T46" fmla="*/ 385 w 1230"/>
                <a:gd name="T47" fmla="*/ 46 h 13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30" h="1375">
                  <a:moveTo>
                    <a:pt x="910" y="36"/>
                  </a:moveTo>
                  <a:lnTo>
                    <a:pt x="1046" y="0"/>
                  </a:lnTo>
                  <a:lnTo>
                    <a:pt x="1221" y="86"/>
                  </a:lnTo>
                  <a:lnTo>
                    <a:pt x="1229" y="356"/>
                  </a:lnTo>
                  <a:lnTo>
                    <a:pt x="894" y="804"/>
                  </a:lnTo>
                  <a:lnTo>
                    <a:pt x="891" y="1358"/>
                  </a:lnTo>
                  <a:lnTo>
                    <a:pt x="753" y="1345"/>
                  </a:lnTo>
                  <a:lnTo>
                    <a:pt x="736" y="1347"/>
                  </a:lnTo>
                  <a:lnTo>
                    <a:pt x="649" y="1374"/>
                  </a:lnTo>
                  <a:lnTo>
                    <a:pt x="532" y="1330"/>
                  </a:lnTo>
                  <a:lnTo>
                    <a:pt x="529" y="1318"/>
                  </a:lnTo>
                  <a:lnTo>
                    <a:pt x="531" y="1325"/>
                  </a:lnTo>
                  <a:lnTo>
                    <a:pt x="537" y="1332"/>
                  </a:lnTo>
                  <a:lnTo>
                    <a:pt x="453" y="1358"/>
                  </a:lnTo>
                  <a:lnTo>
                    <a:pt x="352" y="1339"/>
                  </a:lnTo>
                  <a:lnTo>
                    <a:pt x="349" y="795"/>
                  </a:lnTo>
                  <a:lnTo>
                    <a:pt x="0" y="338"/>
                  </a:lnTo>
                  <a:lnTo>
                    <a:pt x="18" y="90"/>
                  </a:lnTo>
                  <a:lnTo>
                    <a:pt x="131" y="14"/>
                  </a:lnTo>
                  <a:lnTo>
                    <a:pt x="220" y="22"/>
                  </a:lnTo>
                  <a:lnTo>
                    <a:pt x="267" y="9"/>
                  </a:lnTo>
                  <a:lnTo>
                    <a:pt x="355" y="59"/>
                  </a:lnTo>
                  <a:lnTo>
                    <a:pt x="601" y="86"/>
                  </a:lnTo>
                  <a:lnTo>
                    <a:pt x="910" y="36"/>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464" name="Group 7">
              <a:extLst>
                <a:ext uri="{FF2B5EF4-FFF2-40B4-BE49-F238E27FC236}">
                  <a16:creationId xmlns:a16="http://schemas.microsoft.com/office/drawing/2014/main" id="{7BC295B1-F3CA-1A41-AE19-873B2492D0BD}"/>
                </a:ext>
              </a:extLst>
            </p:cNvPr>
            <p:cNvGrpSpPr>
              <a:grpSpLocks/>
            </p:cNvGrpSpPr>
            <p:nvPr/>
          </p:nvGrpSpPr>
          <p:grpSpPr bwMode="auto">
            <a:xfrm>
              <a:off x="3506" y="2343"/>
              <a:ext cx="1263" cy="1111"/>
              <a:chOff x="3821" y="2281"/>
              <a:chExt cx="1377" cy="1081"/>
            </a:xfrm>
          </p:grpSpPr>
          <p:grpSp>
            <p:nvGrpSpPr>
              <p:cNvPr id="19517" name="Group 8">
                <a:extLst>
                  <a:ext uri="{FF2B5EF4-FFF2-40B4-BE49-F238E27FC236}">
                    <a16:creationId xmlns:a16="http://schemas.microsoft.com/office/drawing/2014/main" id="{B531025B-FECA-C845-8438-10B9EA3E680A}"/>
                  </a:ext>
                </a:extLst>
              </p:cNvPr>
              <p:cNvGrpSpPr>
                <a:grpSpLocks/>
              </p:cNvGrpSpPr>
              <p:nvPr/>
            </p:nvGrpSpPr>
            <p:grpSpPr bwMode="auto">
              <a:xfrm>
                <a:off x="3821" y="2281"/>
                <a:ext cx="420" cy="1081"/>
                <a:chOff x="3821" y="2281"/>
                <a:chExt cx="420" cy="1081"/>
              </a:xfrm>
            </p:grpSpPr>
            <p:sp>
              <p:nvSpPr>
                <p:cNvPr id="19521" name="Freeform 9">
                  <a:extLst>
                    <a:ext uri="{FF2B5EF4-FFF2-40B4-BE49-F238E27FC236}">
                      <a16:creationId xmlns:a16="http://schemas.microsoft.com/office/drawing/2014/main" id="{2F0E5C5E-0899-F849-A1AD-AAEAA850A722}"/>
                    </a:ext>
                  </a:extLst>
                </p:cNvPr>
                <p:cNvSpPr>
                  <a:spLocks/>
                </p:cNvSpPr>
                <p:nvPr/>
              </p:nvSpPr>
              <p:spPr bwMode="auto">
                <a:xfrm>
                  <a:off x="3821" y="2281"/>
                  <a:ext cx="420" cy="1081"/>
                </a:xfrm>
                <a:custGeom>
                  <a:avLst/>
                  <a:gdLst>
                    <a:gd name="T0" fmla="*/ 105 w 420"/>
                    <a:gd name="T1" fmla="*/ 86 h 1081"/>
                    <a:gd name="T2" fmla="*/ 105 w 420"/>
                    <a:gd name="T3" fmla="*/ 342 h 1081"/>
                    <a:gd name="T4" fmla="*/ 419 w 420"/>
                    <a:gd name="T5" fmla="*/ 774 h 1081"/>
                    <a:gd name="T6" fmla="*/ 419 w 420"/>
                    <a:gd name="T7" fmla="*/ 1080 h 1081"/>
                    <a:gd name="T8" fmla="*/ 398 w 420"/>
                    <a:gd name="T9" fmla="*/ 1076 h 1081"/>
                    <a:gd name="T10" fmla="*/ 361 w 420"/>
                    <a:gd name="T11" fmla="*/ 1076 h 1081"/>
                    <a:gd name="T12" fmla="*/ 356 w 420"/>
                    <a:gd name="T13" fmla="*/ 1071 h 1081"/>
                    <a:gd name="T14" fmla="*/ 330 w 420"/>
                    <a:gd name="T15" fmla="*/ 1058 h 1081"/>
                    <a:gd name="T16" fmla="*/ 319 w 420"/>
                    <a:gd name="T17" fmla="*/ 1040 h 1081"/>
                    <a:gd name="T18" fmla="*/ 309 w 420"/>
                    <a:gd name="T19" fmla="*/ 1017 h 1081"/>
                    <a:gd name="T20" fmla="*/ 309 w 420"/>
                    <a:gd name="T21" fmla="*/ 770 h 1081"/>
                    <a:gd name="T22" fmla="*/ 0 w 420"/>
                    <a:gd name="T23" fmla="*/ 342 h 1081"/>
                    <a:gd name="T24" fmla="*/ 0 w 420"/>
                    <a:gd name="T25" fmla="*/ 0 h 1081"/>
                    <a:gd name="T26" fmla="*/ 26 w 420"/>
                    <a:gd name="T27" fmla="*/ 14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105" y="86"/>
                      </a:moveTo>
                      <a:lnTo>
                        <a:pt x="105" y="342"/>
                      </a:lnTo>
                      <a:lnTo>
                        <a:pt x="419" y="774"/>
                      </a:lnTo>
                      <a:lnTo>
                        <a:pt x="419" y="1080"/>
                      </a:lnTo>
                      <a:lnTo>
                        <a:pt x="398" y="1076"/>
                      </a:lnTo>
                      <a:lnTo>
                        <a:pt x="361" y="1076"/>
                      </a:lnTo>
                      <a:lnTo>
                        <a:pt x="356" y="1071"/>
                      </a:lnTo>
                      <a:lnTo>
                        <a:pt x="330" y="1058"/>
                      </a:lnTo>
                      <a:lnTo>
                        <a:pt x="319" y="1040"/>
                      </a:lnTo>
                      <a:lnTo>
                        <a:pt x="309" y="1017"/>
                      </a:lnTo>
                      <a:lnTo>
                        <a:pt x="309" y="770"/>
                      </a:lnTo>
                      <a:lnTo>
                        <a:pt x="0" y="342"/>
                      </a:lnTo>
                      <a:lnTo>
                        <a:pt x="0" y="0"/>
                      </a:lnTo>
                      <a:lnTo>
                        <a:pt x="26" y="14"/>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22" name="Freeform 10">
                  <a:extLst>
                    <a:ext uri="{FF2B5EF4-FFF2-40B4-BE49-F238E27FC236}">
                      <a16:creationId xmlns:a16="http://schemas.microsoft.com/office/drawing/2014/main" id="{54AB5C33-D800-E343-80FB-A73285E55C74}"/>
                    </a:ext>
                  </a:extLst>
                </p:cNvPr>
                <p:cNvSpPr>
                  <a:spLocks/>
                </p:cNvSpPr>
                <p:nvPr/>
              </p:nvSpPr>
              <p:spPr bwMode="auto">
                <a:xfrm>
                  <a:off x="3847" y="2281"/>
                  <a:ext cx="80" cy="78"/>
                </a:xfrm>
                <a:custGeom>
                  <a:avLst/>
                  <a:gdLst>
                    <a:gd name="T0" fmla="*/ 0 w 80"/>
                    <a:gd name="T1" fmla="*/ 0 h 78"/>
                    <a:gd name="T2" fmla="*/ 26 w 80"/>
                    <a:gd name="T3" fmla="*/ 36 h 78"/>
                    <a:gd name="T4" fmla="*/ 42 w 80"/>
                    <a:gd name="T5" fmla="*/ 41 h 78"/>
                    <a:gd name="T6" fmla="*/ 58 w 80"/>
                    <a:gd name="T7" fmla="*/ 50 h 78"/>
                    <a:gd name="T8" fmla="*/ 68 w 80"/>
                    <a:gd name="T9" fmla="*/ 63 h 78"/>
                    <a:gd name="T10" fmla="*/ 79 w 80"/>
                    <a:gd name="T11" fmla="*/ 77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78">
                      <a:moveTo>
                        <a:pt x="0" y="0"/>
                      </a:moveTo>
                      <a:lnTo>
                        <a:pt x="26" y="36"/>
                      </a:lnTo>
                      <a:lnTo>
                        <a:pt x="42" y="41"/>
                      </a:lnTo>
                      <a:lnTo>
                        <a:pt x="58" y="50"/>
                      </a:lnTo>
                      <a:lnTo>
                        <a:pt x="68" y="63"/>
                      </a:lnTo>
                      <a:lnTo>
                        <a:pt x="79" y="7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18" name="Group 11">
                <a:extLst>
                  <a:ext uri="{FF2B5EF4-FFF2-40B4-BE49-F238E27FC236}">
                    <a16:creationId xmlns:a16="http://schemas.microsoft.com/office/drawing/2014/main" id="{DE23DBAF-8FBB-9B40-8E7A-18777C60298C}"/>
                  </a:ext>
                </a:extLst>
              </p:cNvPr>
              <p:cNvGrpSpPr>
                <a:grpSpLocks/>
              </p:cNvGrpSpPr>
              <p:nvPr/>
            </p:nvGrpSpPr>
            <p:grpSpPr bwMode="auto">
              <a:xfrm>
                <a:off x="4778" y="2281"/>
                <a:ext cx="420" cy="1081"/>
                <a:chOff x="4778" y="2281"/>
                <a:chExt cx="420" cy="1081"/>
              </a:xfrm>
            </p:grpSpPr>
            <p:sp>
              <p:nvSpPr>
                <p:cNvPr id="19519" name="Freeform 12">
                  <a:extLst>
                    <a:ext uri="{FF2B5EF4-FFF2-40B4-BE49-F238E27FC236}">
                      <a16:creationId xmlns:a16="http://schemas.microsoft.com/office/drawing/2014/main" id="{B24F515B-5F05-6547-88A2-79D3A621DA72}"/>
                    </a:ext>
                  </a:extLst>
                </p:cNvPr>
                <p:cNvSpPr>
                  <a:spLocks/>
                </p:cNvSpPr>
                <p:nvPr/>
              </p:nvSpPr>
              <p:spPr bwMode="auto">
                <a:xfrm>
                  <a:off x="4778" y="2281"/>
                  <a:ext cx="420" cy="1081"/>
                </a:xfrm>
                <a:custGeom>
                  <a:avLst/>
                  <a:gdLst>
                    <a:gd name="T0" fmla="*/ 314 w 420"/>
                    <a:gd name="T1" fmla="*/ 86 h 1081"/>
                    <a:gd name="T2" fmla="*/ 314 w 420"/>
                    <a:gd name="T3" fmla="*/ 342 h 1081"/>
                    <a:gd name="T4" fmla="*/ 0 w 420"/>
                    <a:gd name="T5" fmla="*/ 774 h 1081"/>
                    <a:gd name="T6" fmla="*/ 0 w 420"/>
                    <a:gd name="T7" fmla="*/ 1080 h 1081"/>
                    <a:gd name="T8" fmla="*/ 21 w 420"/>
                    <a:gd name="T9" fmla="*/ 1076 h 1081"/>
                    <a:gd name="T10" fmla="*/ 58 w 420"/>
                    <a:gd name="T11" fmla="*/ 1076 h 1081"/>
                    <a:gd name="T12" fmla="*/ 63 w 420"/>
                    <a:gd name="T13" fmla="*/ 1071 h 1081"/>
                    <a:gd name="T14" fmla="*/ 89 w 420"/>
                    <a:gd name="T15" fmla="*/ 1058 h 1081"/>
                    <a:gd name="T16" fmla="*/ 100 w 420"/>
                    <a:gd name="T17" fmla="*/ 1040 h 1081"/>
                    <a:gd name="T18" fmla="*/ 110 w 420"/>
                    <a:gd name="T19" fmla="*/ 1017 h 1081"/>
                    <a:gd name="T20" fmla="*/ 110 w 420"/>
                    <a:gd name="T21" fmla="*/ 770 h 1081"/>
                    <a:gd name="T22" fmla="*/ 419 w 420"/>
                    <a:gd name="T23" fmla="*/ 342 h 1081"/>
                    <a:gd name="T24" fmla="*/ 419 w 420"/>
                    <a:gd name="T25" fmla="*/ 0 h 1081"/>
                    <a:gd name="T26" fmla="*/ 393 w 420"/>
                    <a:gd name="T27" fmla="*/ 14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314" y="86"/>
                      </a:moveTo>
                      <a:lnTo>
                        <a:pt x="314" y="342"/>
                      </a:lnTo>
                      <a:lnTo>
                        <a:pt x="0" y="774"/>
                      </a:lnTo>
                      <a:lnTo>
                        <a:pt x="0" y="1080"/>
                      </a:lnTo>
                      <a:lnTo>
                        <a:pt x="21" y="1076"/>
                      </a:lnTo>
                      <a:lnTo>
                        <a:pt x="58" y="1076"/>
                      </a:lnTo>
                      <a:lnTo>
                        <a:pt x="63" y="1071"/>
                      </a:lnTo>
                      <a:lnTo>
                        <a:pt x="89" y="1058"/>
                      </a:lnTo>
                      <a:lnTo>
                        <a:pt x="100" y="1040"/>
                      </a:lnTo>
                      <a:lnTo>
                        <a:pt x="110" y="1017"/>
                      </a:lnTo>
                      <a:lnTo>
                        <a:pt x="110" y="770"/>
                      </a:lnTo>
                      <a:lnTo>
                        <a:pt x="419" y="342"/>
                      </a:lnTo>
                      <a:lnTo>
                        <a:pt x="419" y="0"/>
                      </a:lnTo>
                      <a:lnTo>
                        <a:pt x="393" y="14"/>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20" name="Freeform 13">
                  <a:extLst>
                    <a:ext uri="{FF2B5EF4-FFF2-40B4-BE49-F238E27FC236}">
                      <a16:creationId xmlns:a16="http://schemas.microsoft.com/office/drawing/2014/main" id="{26D2AED8-BE2C-DB4E-BDAA-EAD8F090B431}"/>
                    </a:ext>
                  </a:extLst>
                </p:cNvPr>
                <p:cNvSpPr>
                  <a:spLocks/>
                </p:cNvSpPr>
                <p:nvPr/>
              </p:nvSpPr>
              <p:spPr bwMode="auto">
                <a:xfrm>
                  <a:off x="5092" y="2281"/>
                  <a:ext cx="81" cy="78"/>
                </a:xfrm>
                <a:custGeom>
                  <a:avLst/>
                  <a:gdLst>
                    <a:gd name="T0" fmla="*/ 80 w 81"/>
                    <a:gd name="T1" fmla="*/ 0 h 78"/>
                    <a:gd name="T2" fmla="*/ 53 w 81"/>
                    <a:gd name="T3" fmla="*/ 36 h 78"/>
                    <a:gd name="T4" fmla="*/ 37 w 81"/>
                    <a:gd name="T5" fmla="*/ 41 h 78"/>
                    <a:gd name="T6" fmla="*/ 21 w 81"/>
                    <a:gd name="T7" fmla="*/ 50 h 78"/>
                    <a:gd name="T8" fmla="*/ 11 w 81"/>
                    <a:gd name="T9" fmla="*/ 63 h 78"/>
                    <a:gd name="T10" fmla="*/ 0 w 81"/>
                    <a:gd name="T11" fmla="*/ 77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8">
                      <a:moveTo>
                        <a:pt x="80" y="0"/>
                      </a:moveTo>
                      <a:lnTo>
                        <a:pt x="53" y="36"/>
                      </a:lnTo>
                      <a:lnTo>
                        <a:pt x="37" y="41"/>
                      </a:lnTo>
                      <a:lnTo>
                        <a:pt x="21" y="50"/>
                      </a:lnTo>
                      <a:lnTo>
                        <a:pt x="11" y="63"/>
                      </a:lnTo>
                      <a:lnTo>
                        <a:pt x="0" y="7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9465" name="Freeform 14" descr="Dashed vertical">
              <a:extLst>
                <a:ext uri="{FF2B5EF4-FFF2-40B4-BE49-F238E27FC236}">
                  <a16:creationId xmlns:a16="http://schemas.microsoft.com/office/drawing/2014/main" id="{52207432-5C92-8E4C-91A5-06996E2C21C8}"/>
                </a:ext>
              </a:extLst>
            </p:cNvPr>
            <p:cNvSpPr>
              <a:spLocks/>
            </p:cNvSpPr>
            <p:nvPr/>
          </p:nvSpPr>
          <p:spPr bwMode="auto">
            <a:xfrm>
              <a:off x="3949" y="2634"/>
              <a:ext cx="205" cy="1127"/>
            </a:xfrm>
            <a:custGeom>
              <a:avLst/>
              <a:gdLst>
                <a:gd name="T0" fmla="*/ 0 w 224"/>
                <a:gd name="T1" fmla="*/ 0 h 1097"/>
                <a:gd name="T2" fmla="*/ 7 w 224"/>
                <a:gd name="T3" fmla="*/ 50 h 1097"/>
                <a:gd name="T4" fmla="*/ 17 w 224"/>
                <a:gd name="T5" fmla="*/ 98 h 1097"/>
                <a:gd name="T6" fmla="*/ 25 w 224"/>
                <a:gd name="T7" fmla="*/ 134 h 1097"/>
                <a:gd name="T8" fmla="*/ 36 w 224"/>
                <a:gd name="T9" fmla="*/ 166 h 1097"/>
                <a:gd name="T10" fmla="*/ 42 w 224"/>
                <a:gd name="T11" fmla="*/ 186 h 1097"/>
                <a:gd name="T12" fmla="*/ 49 w 224"/>
                <a:gd name="T13" fmla="*/ 206 h 1097"/>
                <a:gd name="T14" fmla="*/ 54 w 224"/>
                <a:gd name="T15" fmla="*/ 224 h 1097"/>
                <a:gd name="T16" fmla="*/ 59 w 224"/>
                <a:gd name="T17" fmla="*/ 246 h 1097"/>
                <a:gd name="T18" fmla="*/ 64 w 224"/>
                <a:gd name="T19" fmla="*/ 281 h 1097"/>
                <a:gd name="T20" fmla="*/ 64 w 224"/>
                <a:gd name="T21" fmla="*/ 302 h 1097"/>
                <a:gd name="T22" fmla="*/ 66 w 224"/>
                <a:gd name="T23" fmla="*/ 343 h 1097"/>
                <a:gd name="T24" fmla="*/ 66 w 224"/>
                <a:gd name="T25" fmla="*/ 370 h 1097"/>
                <a:gd name="T26" fmla="*/ 66 w 224"/>
                <a:gd name="T27" fmla="*/ 386 h 1097"/>
                <a:gd name="T28" fmla="*/ 66 w 224"/>
                <a:gd name="T29" fmla="*/ 1399 h 1097"/>
                <a:gd name="T30" fmla="*/ 92 w 224"/>
                <a:gd name="T31" fmla="*/ 1435 h 1097"/>
                <a:gd name="T32" fmla="*/ 90 w 224"/>
                <a:gd name="T33" fmla="*/ 1065 h 1097"/>
                <a:gd name="T34" fmla="*/ 90 w 224"/>
                <a:gd name="T35" fmla="*/ 861 h 1097"/>
                <a:gd name="T36" fmla="*/ 86 w 224"/>
                <a:gd name="T37" fmla="*/ 655 h 1097"/>
                <a:gd name="T38" fmla="*/ 86 w 224"/>
                <a:gd name="T39" fmla="*/ 590 h 1097"/>
                <a:gd name="T40" fmla="*/ 88 w 224"/>
                <a:gd name="T41" fmla="*/ 633 h 1097"/>
                <a:gd name="T42" fmla="*/ 90 w 224"/>
                <a:gd name="T43" fmla="*/ 557 h 1097"/>
                <a:gd name="T44" fmla="*/ 86 w 224"/>
                <a:gd name="T45" fmla="*/ 539 h 1097"/>
                <a:gd name="T46" fmla="*/ 86 w 224"/>
                <a:gd name="T47" fmla="*/ 527 h 1097"/>
                <a:gd name="T48" fmla="*/ 86 w 224"/>
                <a:gd name="T49" fmla="*/ 317 h 1097"/>
                <a:gd name="T50" fmla="*/ 86 w 224"/>
                <a:gd name="T51" fmla="*/ 277 h 1097"/>
                <a:gd name="T52" fmla="*/ 86 w 224"/>
                <a:gd name="T53" fmla="*/ 239 h 1097"/>
                <a:gd name="T54" fmla="*/ 86 w 224"/>
                <a:gd name="T55" fmla="*/ 170 h 1097"/>
                <a:gd name="T56" fmla="*/ 86 w 224"/>
                <a:gd name="T57" fmla="*/ 96 h 1097"/>
                <a:gd name="T58" fmla="*/ 86 w 224"/>
                <a:gd name="T59" fmla="*/ 75 h 1097"/>
                <a:gd name="T60" fmla="*/ 87 w 224"/>
                <a:gd name="T61" fmla="*/ 47 h 1097"/>
                <a:gd name="T62" fmla="*/ 87 w 224"/>
                <a:gd name="T63" fmla="*/ 16 h 1097"/>
                <a:gd name="T64" fmla="*/ 90 w 224"/>
                <a:gd name="T65" fmla="*/ 11 h 1097"/>
                <a:gd name="T66" fmla="*/ 92 w 224"/>
                <a:gd name="T67" fmla="*/ 8 h 1097"/>
                <a:gd name="T68" fmla="*/ 92 w 224"/>
                <a:gd name="T69" fmla="*/ 1 h 1097"/>
                <a:gd name="T70" fmla="*/ 0 w 224"/>
                <a:gd name="T71" fmla="*/ 0 h 10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4" h="1097">
                  <a:moveTo>
                    <a:pt x="0" y="0"/>
                  </a:moveTo>
                  <a:lnTo>
                    <a:pt x="18" y="40"/>
                  </a:lnTo>
                  <a:lnTo>
                    <a:pt x="41" y="76"/>
                  </a:lnTo>
                  <a:lnTo>
                    <a:pt x="60" y="103"/>
                  </a:lnTo>
                  <a:lnTo>
                    <a:pt x="87" y="127"/>
                  </a:lnTo>
                  <a:lnTo>
                    <a:pt x="103" y="142"/>
                  </a:lnTo>
                  <a:lnTo>
                    <a:pt x="120" y="158"/>
                  </a:lnTo>
                  <a:lnTo>
                    <a:pt x="131" y="171"/>
                  </a:lnTo>
                  <a:lnTo>
                    <a:pt x="144" y="188"/>
                  </a:lnTo>
                  <a:lnTo>
                    <a:pt x="154" y="215"/>
                  </a:lnTo>
                  <a:lnTo>
                    <a:pt x="155" y="231"/>
                  </a:lnTo>
                  <a:lnTo>
                    <a:pt x="159" y="262"/>
                  </a:lnTo>
                  <a:lnTo>
                    <a:pt x="159" y="282"/>
                  </a:lnTo>
                  <a:lnTo>
                    <a:pt x="159" y="295"/>
                  </a:lnTo>
                  <a:lnTo>
                    <a:pt x="162" y="1069"/>
                  </a:lnTo>
                  <a:lnTo>
                    <a:pt x="223" y="1096"/>
                  </a:lnTo>
                  <a:lnTo>
                    <a:pt x="218" y="814"/>
                  </a:lnTo>
                  <a:lnTo>
                    <a:pt x="218" y="658"/>
                  </a:lnTo>
                  <a:lnTo>
                    <a:pt x="210" y="500"/>
                  </a:lnTo>
                  <a:lnTo>
                    <a:pt x="206" y="451"/>
                  </a:lnTo>
                  <a:lnTo>
                    <a:pt x="215" y="483"/>
                  </a:lnTo>
                  <a:lnTo>
                    <a:pt x="218" y="425"/>
                  </a:lnTo>
                  <a:lnTo>
                    <a:pt x="211" y="411"/>
                  </a:lnTo>
                  <a:lnTo>
                    <a:pt x="207" y="402"/>
                  </a:lnTo>
                  <a:lnTo>
                    <a:pt x="211" y="242"/>
                  </a:lnTo>
                  <a:lnTo>
                    <a:pt x="211" y="212"/>
                  </a:lnTo>
                  <a:lnTo>
                    <a:pt x="213" y="183"/>
                  </a:lnTo>
                  <a:lnTo>
                    <a:pt x="209" y="129"/>
                  </a:lnTo>
                  <a:lnTo>
                    <a:pt x="209" y="75"/>
                  </a:lnTo>
                  <a:lnTo>
                    <a:pt x="213" y="55"/>
                  </a:lnTo>
                  <a:lnTo>
                    <a:pt x="214" y="37"/>
                  </a:lnTo>
                  <a:lnTo>
                    <a:pt x="214" y="16"/>
                  </a:lnTo>
                  <a:lnTo>
                    <a:pt x="219" y="11"/>
                  </a:lnTo>
                  <a:lnTo>
                    <a:pt x="221" y="8"/>
                  </a:lnTo>
                  <a:lnTo>
                    <a:pt x="221" y="1"/>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6" name="Freeform 15" descr="Dashed vertical">
              <a:extLst>
                <a:ext uri="{FF2B5EF4-FFF2-40B4-BE49-F238E27FC236}">
                  <a16:creationId xmlns:a16="http://schemas.microsoft.com/office/drawing/2014/main" id="{536A741B-B886-B248-A839-D4010C405926}"/>
                </a:ext>
              </a:extLst>
            </p:cNvPr>
            <p:cNvSpPr>
              <a:spLocks/>
            </p:cNvSpPr>
            <p:nvPr/>
          </p:nvSpPr>
          <p:spPr bwMode="auto">
            <a:xfrm>
              <a:off x="4128" y="2634"/>
              <a:ext cx="203" cy="1129"/>
            </a:xfrm>
            <a:custGeom>
              <a:avLst/>
              <a:gdLst>
                <a:gd name="T0" fmla="*/ 91 w 222"/>
                <a:gd name="T1" fmla="*/ 0 h 1099"/>
                <a:gd name="T2" fmla="*/ 83 w 222"/>
                <a:gd name="T3" fmla="*/ 50 h 1099"/>
                <a:gd name="T4" fmla="*/ 73 w 222"/>
                <a:gd name="T5" fmla="*/ 98 h 1099"/>
                <a:gd name="T6" fmla="*/ 65 w 222"/>
                <a:gd name="T7" fmla="*/ 134 h 1099"/>
                <a:gd name="T8" fmla="*/ 54 w 222"/>
                <a:gd name="T9" fmla="*/ 166 h 1099"/>
                <a:gd name="T10" fmla="*/ 48 w 222"/>
                <a:gd name="T11" fmla="*/ 186 h 1099"/>
                <a:gd name="T12" fmla="*/ 41 w 222"/>
                <a:gd name="T13" fmla="*/ 205 h 1099"/>
                <a:gd name="T14" fmla="*/ 37 w 222"/>
                <a:gd name="T15" fmla="*/ 224 h 1099"/>
                <a:gd name="T16" fmla="*/ 31 w 222"/>
                <a:gd name="T17" fmla="*/ 246 h 1099"/>
                <a:gd name="T18" fmla="*/ 27 w 222"/>
                <a:gd name="T19" fmla="*/ 281 h 1099"/>
                <a:gd name="T20" fmla="*/ 26 w 222"/>
                <a:gd name="T21" fmla="*/ 302 h 1099"/>
                <a:gd name="T22" fmla="*/ 25 w 222"/>
                <a:gd name="T23" fmla="*/ 343 h 1099"/>
                <a:gd name="T24" fmla="*/ 25 w 222"/>
                <a:gd name="T25" fmla="*/ 369 h 1099"/>
                <a:gd name="T26" fmla="*/ 25 w 222"/>
                <a:gd name="T27" fmla="*/ 385 h 1099"/>
                <a:gd name="T28" fmla="*/ 25 w 222"/>
                <a:gd name="T29" fmla="*/ 1426 h 1099"/>
                <a:gd name="T30" fmla="*/ 15 w 222"/>
                <a:gd name="T31" fmla="*/ 1437 h 1099"/>
                <a:gd name="T32" fmla="*/ 4 w 222"/>
                <a:gd name="T33" fmla="*/ 1426 h 1099"/>
                <a:gd name="T34" fmla="*/ 5 w 222"/>
                <a:gd name="T35" fmla="*/ 902 h 1099"/>
                <a:gd name="T36" fmla="*/ 7 w 222"/>
                <a:gd name="T37" fmla="*/ 782 h 1099"/>
                <a:gd name="T38" fmla="*/ 8 w 222"/>
                <a:gd name="T39" fmla="*/ 833 h 1099"/>
                <a:gd name="T40" fmla="*/ 10 w 222"/>
                <a:gd name="T41" fmla="*/ 783 h 1099"/>
                <a:gd name="T42" fmla="*/ 5 w 222"/>
                <a:gd name="T43" fmla="*/ 1362 h 1099"/>
                <a:gd name="T44" fmla="*/ 5 w 222"/>
                <a:gd name="T45" fmla="*/ 778 h 1099"/>
                <a:gd name="T46" fmla="*/ 3 w 222"/>
                <a:gd name="T47" fmla="*/ 815 h 1099"/>
                <a:gd name="T48" fmla="*/ 5 w 222"/>
                <a:gd name="T49" fmla="*/ 317 h 1099"/>
                <a:gd name="T50" fmla="*/ 5 w 222"/>
                <a:gd name="T51" fmla="*/ 276 h 1099"/>
                <a:gd name="T52" fmla="*/ 5 w 222"/>
                <a:gd name="T53" fmla="*/ 239 h 1099"/>
                <a:gd name="T54" fmla="*/ 5 w 222"/>
                <a:gd name="T55" fmla="*/ 170 h 1099"/>
                <a:gd name="T56" fmla="*/ 5 w 222"/>
                <a:gd name="T57" fmla="*/ 96 h 1099"/>
                <a:gd name="T58" fmla="*/ 5 w 222"/>
                <a:gd name="T59" fmla="*/ 75 h 1099"/>
                <a:gd name="T60" fmla="*/ 5 w 222"/>
                <a:gd name="T61" fmla="*/ 47 h 1099"/>
                <a:gd name="T62" fmla="*/ 5 w 222"/>
                <a:gd name="T63" fmla="*/ 16 h 1099"/>
                <a:gd name="T64" fmla="*/ 1 w 222"/>
                <a:gd name="T65" fmla="*/ 11 h 1099"/>
                <a:gd name="T66" fmla="*/ 0 w 222"/>
                <a:gd name="T67" fmla="*/ 8 h 1099"/>
                <a:gd name="T68" fmla="*/ 0 w 222"/>
                <a:gd name="T69" fmla="*/ 1 h 1099"/>
                <a:gd name="T70" fmla="*/ 91 w 222"/>
                <a:gd name="T71" fmla="*/ 0 h 10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 h="1099">
                  <a:moveTo>
                    <a:pt x="221" y="0"/>
                  </a:moveTo>
                  <a:lnTo>
                    <a:pt x="203" y="40"/>
                  </a:lnTo>
                  <a:lnTo>
                    <a:pt x="180" y="76"/>
                  </a:lnTo>
                  <a:lnTo>
                    <a:pt x="161" y="103"/>
                  </a:lnTo>
                  <a:lnTo>
                    <a:pt x="133" y="127"/>
                  </a:lnTo>
                  <a:lnTo>
                    <a:pt x="118" y="142"/>
                  </a:lnTo>
                  <a:lnTo>
                    <a:pt x="101" y="157"/>
                  </a:lnTo>
                  <a:lnTo>
                    <a:pt x="90" y="171"/>
                  </a:lnTo>
                  <a:lnTo>
                    <a:pt x="77" y="188"/>
                  </a:lnTo>
                  <a:lnTo>
                    <a:pt x="67" y="215"/>
                  </a:lnTo>
                  <a:lnTo>
                    <a:pt x="65" y="231"/>
                  </a:lnTo>
                  <a:lnTo>
                    <a:pt x="61" y="262"/>
                  </a:lnTo>
                  <a:lnTo>
                    <a:pt x="61" y="281"/>
                  </a:lnTo>
                  <a:lnTo>
                    <a:pt x="61" y="295"/>
                  </a:lnTo>
                  <a:lnTo>
                    <a:pt x="61" y="1089"/>
                  </a:lnTo>
                  <a:lnTo>
                    <a:pt x="35" y="1098"/>
                  </a:lnTo>
                  <a:lnTo>
                    <a:pt x="4" y="1089"/>
                  </a:lnTo>
                  <a:lnTo>
                    <a:pt x="5" y="689"/>
                  </a:lnTo>
                  <a:lnTo>
                    <a:pt x="18" y="597"/>
                  </a:lnTo>
                  <a:lnTo>
                    <a:pt x="19" y="637"/>
                  </a:lnTo>
                  <a:lnTo>
                    <a:pt x="24" y="598"/>
                  </a:lnTo>
                  <a:lnTo>
                    <a:pt x="7" y="1041"/>
                  </a:lnTo>
                  <a:lnTo>
                    <a:pt x="14" y="593"/>
                  </a:lnTo>
                  <a:lnTo>
                    <a:pt x="3" y="623"/>
                  </a:lnTo>
                  <a:lnTo>
                    <a:pt x="9" y="242"/>
                  </a:lnTo>
                  <a:lnTo>
                    <a:pt x="9" y="211"/>
                  </a:lnTo>
                  <a:lnTo>
                    <a:pt x="8" y="183"/>
                  </a:lnTo>
                  <a:lnTo>
                    <a:pt x="12" y="129"/>
                  </a:lnTo>
                  <a:lnTo>
                    <a:pt x="12" y="75"/>
                  </a:lnTo>
                  <a:lnTo>
                    <a:pt x="8" y="55"/>
                  </a:lnTo>
                  <a:lnTo>
                    <a:pt x="6" y="37"/>
                  </a:lnTo>
                  <a:lnTo>
                    <a:pt x="6" y="16"/>
                  </a:lnTo>
                  <a:lnTo>
                    <a:pt x="1" y="11"/>
                  </a:lnTo>
                  <a:lnTo>
                    <a:pt x="0" y="8"/>
                  </a:lnTo>
                  <a:lnTo>
                    <a:pt x="0" y="1"/>
                  </a:lnTo>
                  <a:lnTo>
                    <a:pt x="221"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7" name="Freeform 16" descr="Wide upward diagonal">
              <a:extLst>
                <a:ext uri="{FF2B5EF4-FFF2-40B4-BE49-F238E27FC236}">
                  <a16:creationId xmlns:a16="http://schemas.microsoft.com/office/drawing/2014/main" id="{674F527C-363E-9241-A4A0-9FB7CC7DEEE9}"/>
                </a:ext>
              </a:extLst>
            </p:cNvPr>
            <p:cNvSpPr>
              <a:spLocks/>
            </p:cNvSpPr>
            <p:nvPr/>
          </p:nvSpPr>
          <p:spPr bwMode="auto">
            <a:xfrm>
              <a:off x="4112" y="3165"/>
              <a:ext cx="66" cy="65"/>
            </a:xfrm>
            <a:custGeom>
              <a:avLst/>
              <a:gdLst>
                <a:gd name="T0" fmla="*/ 30 w 72"/>
                <a:gd name="T1" fmla="*/ 45 h 63"/>
                <a:gd name="T2" fmla="*/ 28 w 72"/>
                <a:gd name="T3" fmla="*/ 12 h 63"/>
                <a:gd name="T4" fmla="*/ 21 w 72"/>
                <a:gd name="T5" fmla="*/ 0 h 63"/>
                <a:gd name="T6" fmla="*/ 13 w 72"/>
                <a:gd name="T7" fmla="*/ 0 h 63"/>
                <a:gd name="T8" fmla="*/ 6 w 72"/>
                <a:gd name="T9" fmla="*/ 6 h 63"/>
                <a:gd name="T10" fmla="*/ 0 w 72"/>
                <a:gd name="T11" fmla="*/ 31 h 63"/>
                <a:gd name="T12" fmla="*/ 0 w 72"/>
                <a:gd name="T13" fmla="*/ 50 h 63"/>
                <a:gd name="T14" fmla="*/ 6 w 72"/>
                <a:gd name="T15" fmla="*/ 76 h 63"/>
                <a:gd name="T16" fmla="*/ 13 w 72"/>
                <a:gd name="T17" fmla="*/ 83 h 63"/>
                <a:gd name="T18" fmla="*/ 28 w 72"/>
                <a:gd name="T19" fmla="*/ 74 h 63"/>
                <a:gd name="T20" fmla="*/ 30 w 72"/>
                <a:gd name="T21" fmla="*/ 47 h 63"/>
                <a:gd name="T22" fmla="*/ 30 w 72"/>
                <a:gd name="T23" fmla="*/ 4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3">
                  <a:moveTo>
                    <a:pt x="71" y="35"/>
                  </a:moveTo>
                  <a:lnTo>
                    <a:pt x="67" y="12"/>
                  </a:lnTo>
                  <a:lnTo>
                    <a:pt x="49" y="0"/>
                  </a:lnTo>
                  <a:lnTo>
                    <a:pt x="29" y="0"/>
                  </a:lnTo>
                  <a:lnTo>
                    <a:pt x="11" y="6"/>
                  </a:lnTo>
                  <a:lnTo>
                    <a:pt x="0" y="21"/>
                  </a:lnTo>
                  <a:lnTo>
                    <a:pt x="0" y="39"/>
                  </a:lnTo>
                  <a:lnTo>
                    <a:pt x="9" y="56"/>
                  </a:lnTo>
                  <a:lnTo>
                    <a:pt x="29" y="62"/>
                  </a:lnTo>
                  <a:lnTo>
                    <a:pt x="64" y="54"/>
                  </a:lnTo>
                  <a:lnTo>
                    <a:pt x="71" y="37"/>
                  </a:lnTo>
                  <a:lnTo>
                    <a:pt x="71"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8" name="Freeform 17">
              <a:extLst>
                <a:ext uri="{FF2B5EF4-FFF2-40B4-BE49-F238E27FC236}">
                  <a16:creationId xmlns:a16="http://schemas.microsoft.com/office/drawing/2014/main" id="{01903EBC-FC5C-2743-B8C4-D6BDAC0F6FBB}"/>
                </a:ext>
              </a:extLst>
            </p:cNvPr>
            <p:cNvSpPr>
              <a:spLocks/>
            </p:cNvSpPr>
            <p:nvPr/>
          </p:nvSpPr>
          <p:spPr bwMode="auto">
            <a:xfrm>
              <a:off x="4120" y="3187"/>
              <a:ext cx="45" cy="36"/>
            </a:xfrm>
            <a:custGeom>
              <a:avLst/>
              <a:gdLst>
                <a:gd name="T0" fmla="*/ 9 w 49"/>
                <a:gd name="T1" fmla="*/ 44 h 35"/>
                <a:gd name="T2" fmla="*/ 12 w 49"/>
                <a:gd name="T3" fmla="*/ 42 h 35"/>
                <a:gd name="T4" fmla="*/ 15 w 49"/>
                <a:gd name="T5" fmla="*/ 36 h 35"/>
                <a:gd name="T6" fmla="*/ 20 w 49"/>
                <a:gd name="T7" fmla="*/ 36 h 35"/>
                <a:gd name="T8" fmla="*/ 20 w 49"/>
                <a:gd name="T9" fmla="*/ 17 h 35"/>
                <a:gd name="T10" fmla="*/ 20 w 49"/>
                <a:gd name="T11" fmla="*/ 17 h 35"/>
                <a:gd name="T12" fmla="*/ 20 w 49"/>
                <a:gd name="T13" fmla="*/ 9 h 35"/>
                <a:gd name="T14" fmla="*/ 20 w 49"/>
                <a:gd name="T15" fmla="*/ 0 h 35"/>
                <a:gd name="T16" fmla="*/ 15 w 49"/>
                <a:gd name="T17" fmla="*/ 0 h 35"/>
                <a:gd name="T18" fmla="*/ 9 w 49"/>
                <a:gd name="T19" fmla="*/ 9 h 35"/>
                <a:gd name="T20" fmla="*/ 15 w 49"/>
                <a:gd name="T21" fmla="*/ 11 h 35"/>
                <a:gd name="T22" fmla="*/ 20 w 49"/>
                <a:gd name="T23" fmla="*/ 17 h 35"/>
                <a:gd name="T24" fmla="*/ 20 w 49"/>
                <a:gd name="T25" fmla="*/ 17 h 35"/>
                <a:gd name="T26" fmla="*/ 15 w 49"/>
                <a:gd name="T27" fmla="*/ 36 h 35"/>
                <a:gd name="T28" fmla="*/ 9 w 49"/>
                <a:gd name="T29" fmla="*/ 36 h 35"/>
                <a:gd name="T30" fmla="*/ 5 w 49"/>
                <a:gd name="T31" fmla="*/ 36 h 35"/>
                <a:gd name="T32" fmla="*/ 5 w 49"/>
                <a:gd name="T33" fmla="*/ 36 h 35"/>
                <a:gd name="T34" fmla="*/ 0 w 49"/>
                <a:gd name="T35" fmla="*/ 40 h 35"/>
                <a:gd name="T36" fmla="*/ 4 w 49"/>
                <a:gd name="T37" fmla="*/ 43 h 35"/>
                <a:gd name="T38" fmla="*/ 9 w 49"/>
                <a:gd name="T39" fmla="*/ 4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9" name="Freeform 18" descr="Wide upward diagonal">
              <a:extLst>
                <a:ext uri="{FF2B5EF4-FFF2-40B4-BE49-F238E27FC236}">
                  <a16:creationId xmlns:a16="http://schemas.microsoft.com/office/drawing/2014/main" id="{464A4E5A-7676-134A-93E1-DD02F7BEC7F6}"/>
                </a:ext>
              </a:extLst>
            </p:cNvPr>
            <p:cNvSpPr>
              <a:spLocks/>
            </p:cNvSpPr>
            <p:nvPr/>
          </p:nvSpPr>
          <p:spPr bwMode="auto">
            <a:xfrm>
              <a:off x="4118" y="3490"/>
              <a:ext cx="59" cy="72"/>
            </a:xfrm>
            <a:custGeom>
              <a:avLst/>
              <a:gdLst>
                <a:gd name="T0" fmla="*/ 25 w 65"/>
                <a:gd name="T1" fmla="*/ 49 h 70"/>
                <a:gd name="T2" fmla="*/ 23 w 65"/>
                <a:gd name="T3" fmla="*/ 14 h 70"/>
                <a:gd name="T4" fmla="*/ 17 w 65"/>
                <a:gd name="T5" fmla="*/ 0 h 70"/>
                <a:gd name="T6" fmla="*/ 11 w 65"/>
                <a:gd name="T7" fmla="*/ 0 h 70"/>
                <a:gd name="T8" fmla="*/ 5 w 65"/>
                <a:gd name="T9" fmla="*/ 7 h 70"/>
                <a:gd name="T10" fmla="*/ 0 w 65"/>
                <a:gd name="T11" fmla="*/ 33 h 70"/>
                <a:gd name="T12" fmla="*/ 0 w 65"/>
                <a:gd name="T13" fmla="*/ 55 h 70"/>
                <a:gd name="T14" fmla="*/ 5 w 65"/>
                <a:gd name="T15" fmla="*/ 82 h 70"/>
                <a:gd name="T16" fmla="*/ 11 w 65"/>
                <a:gd name="T17" fmla="*/ 89 h 70"/>
                <a:gd name="T18" fmla="*/ 22 w 65"/>
                <a:gd name="T19" fmla="*/ 80 h 70"/>
                <a:gd name="T20" fmla="*/ 25 w 65"/>
                <a:gd name="T21" fmla="*/ 51 h 70"/>
                <a:gd name="T22" fmla="*/ 25 w 65"/>
                <a:gd name="T23" fmla="*/ 49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70">
                  <a:moveTo>
                    <a:pt x="64" y="39"/>
                  </a:moveTo>
                  <a:lnTo>
                    <a:pt x="61" y="14"/>
                  </a:lnTo>
                  <a:lnTo>
                    <a:pt x="44" y="0"/>
                  </a:lnTo>
                  <a:lnTo>
                    <a:pt x="26" y="0"/>
                  </a:lnTo>
                  <a:lnTo>
                    <a:pt x="10" y="7"/>
                  </a:lnTo>
                  <a:lnTo>
                    <a:pt x="0" y="23"/>
                  </a:lnTo>
                  <a:lnTo>
                    <a:pt x="0" y="44"/>
                  </a:lnTo>
                  <a:lnTo>
                    <a:pt x="8" y="62"/>
                  </a:lnTo>
                  <a:lnTo>
                    <a:pt x="26" y="69"/>
                  </a:lnTo>
                  <a:lnTo>
                    <a:pt x="57" y="60"/>
                  </a:lnTo>
                  <a:lnTo>
                    <a:pt x="64" y="41"/>
                  </a:lnTo>
                  <a:lnTo>
                    <a:pt x="64" y="3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Freeform 19">
              <a:extLst>
                <a:ext uri="{FF2B5EF4-FFF2-40B4-BE49-F238E27FC236}">
                  <a16:creationId xmlns:a16="http://schemas.microsoft.com/office/drawing/2014/main" id="{EDD24EFE-3103-3F4F-ABF1-540D4C1F5C18}"/>
                </a:ext>
              </a:extLst>
            </p:cNvPr>
            <p:cNvSpPr>
              <a:spLocks/>
            </p:cNvSpPr>
            <p:nvPr/>
          </p:nvSpPr>
          <p:spPr bwMode="auto">
            <a:xfrm>
              <a:off x="4143" y="3492"/>
              <a:ext cx="22" cy="67"/>
            </a:xfrm>
            <a:custGeom>
              <a:avLst/>
              <a:gdLst>
                <a:gd name="T0" fmla="*/ 4 w 25"/>
                <a:gd name="T1" fmla="*/ 0 h 65"/>
                <a:gd name="T2" fmla="*/ 7 w 25"/>
                <a:gd name="T3" fmla="*/ 16 h 65"/>
                <a:gd name="T4" fmla="*/ 7 w 25"/>
                <a:gd name="T5" fmla="*/ 42 h 65"/>
                <a:gd name="T6" fmla="*/ 7 w 25"/>
                <a:gd name="T7" fmla="*/ 67 h 65"/>
                <a:gd name="T8" fmla="*/ 7 w 25"/>
                <a:gd name="T9" fmla="*/ 67 h 65"/>
                <a:gd name="T10" fmla="*/ 4 w 25"/>
                <a:gd name="T11" fmla="*/ 85 h 65"/>
                <a:gd name="T12" fmla="*/ 0 w 25"/>
                <a:gd name="T13" fmla="*/ 85 h 65"/>
                <a:gd name="T14" fmla="*/ 0 w 25"/>
                <a:gd name="T15" fmla="*/ 67 h 65"/>
                <a:gd name="T16" fmla="*/ 0 w 25"/>
                <a:gd name="T17" fmla="*/ 67 h 65"/>
                <a:gd name="T18" fmla="*/ 4 w 25"/>
                <a:gd name="T19" fmla="*/ 42 h 65"/>
                <a:gd name="T20" fmla="*/ 0 w 25"/>
                <a:gd name="T21" fmla="*/ 42 h 65"/>
                <a:gd name="T22" fmla="*/ 0 w 25"/>
                <a:gd name="T23" fmla="*/ 0 h 65"/>
                <a:gd name="T24" fmla="*/ 0 w 25"/>
                <a:gd name="T25" fmla="*/ 0 h 65"/>
                <a:gd name="T26" fmla="*/ 4 w 25"/>
                <a:gd name="T27" fmla="*/ 0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65">
                  <a:moveTo>
                    <a:pt x="12" y="0"/>
                  </a:moveTo>
                  <a:lnTo>
                    <a:pt x="24" y="16"/>
                  </a:lnTo>
                  <a:lnTo>
                    <a:pt x="24" y="32"/>
                  </a:lnTo>
                  <a:lnTo>
                    <a:pt x="24" y="48"/>
                  </a:lnTo>
                  <a:lnTo>
                    <a:pt x="12" y="64"/>
                  </a:lnTo>
                  <a:lnTo>
                    <a:pt x="0" y="64"/>
                  </a:lnTo>
                  <a:lnTo>
                    <a:pt x="0" y="48"/>
                  </a:lnTo>
                  <a:lnTo>
                    <a:pt x="12" y="32"/>
                  </a:lnTo>
                  <a:lnTo>
                    <a:pt x="0" y="32"/>
                  </a:lnTo>
                  <a:lnTo>
                    <a:pt x="0" y="0"/>
                  </a:lnTo>
                  <a:lnTo>
                    <a:pt x="12"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Freeform 20" descr="Wide upward diagonal">
              <a:extLst>
                <a:ext uri="{FF2B5EF4-FFF2-40B4-BE49-F238E27FC236}">
                  <a16:creationId xmlns:a16="http://schemas.microsoft.com/office/drawing/2014/main" id="{993FB1BA-6B90-7E47-B10B-83EC0F725D36}"/>
                </a:ext>
              </a:extLst>
            </p:cNvPr>
            <p:cNvSpPr>
              <a:spLocks/>
            </p:cNvSpPr>
            <p:nvPr/>
          </p:nvSpPr>
          <p:spPr bwMode="auto">
            <a:xfrm>
              <a:off x="4142" y="2671"/>
              <a:ext cx="66" cy="65"/>
            </a:xfrm>
            <a:custGeom>
              <a:avLst/>
              <a:gdLst>
                <a:gd name="T0" fmla="*/ 33 w 71"/>
                <a:gd name="T1" fmla="*/ 45 h 63"/>
                <a:gd name="T2" fmla="*/ 32 w 71"/>
                <a:gd name="T3" fmla="*/ 12 h 63"/>
                <a:gd name="T4" fmla="*/ 23 w 71"/>
                <a:gd name="T5" fmla="*/ 0 h 63"/>
                <a:gd name="T6" fmla="*/ 15 w 71"/>
                <a:gd name="T7" fmla="*/ 0 h 63"/>
                <a:gd name="T8" fmla="*/ 7 w 71"/>
                <a:gd name="T9" fmla="*/ 6 h 63"/>
                <a:gd name="T10" fmla="*/ 0 w 71"/>
                <a:gd name="T11" fmla="*/ 31 h 63"/>
                <a:gd name="T12" fmla="*/ 0 w 71"/>
                <a:gd name="T13" fmla="*/ 50 h 63"/>
                <a:gd name="T14" fmla="*/ 7 w 71"/>
                <a:gd name="T15" fmla="*/ 76 h 63"/>
                <a:gd name="T16" fmla="*/ 15 w 71"/>
                <a:gd name="T17" fmla="*/ 83 h 63"/>
                <a:gd name="T18" fmla="*/ 31 w 71"/>
                <a:gd name="T19" fmla="*/ 74 h 63"/>
                <a:gd name="T20" fmla="*/ 33 w 71"/>
                <a:gd name="T21" fmla="*/ 47 h 63"/>
                <a:gd name="T22" fmla="*/ 33 w 71"/>
                <a:gd name="T23" fmla="*/ 4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Freeform 21">
              <a:extLst>
                <a:ext uri="{FF2B5EF4-FFF2-40B4-BE49-F238E27FC236}">
                  <a16:creationId xmlns:a16="http://schemas.microsoft.com/office/drawing/2014/main" id="{0764B898-34AE-AE4A-BCED-94A8AC51290E}"/>
                </a:ext>
              </a:extLst>
            </p:cNvPr>
            <p:cNvSpPr>
              <a:spLocks/>
            </p:cNvSpPr>
            <p:nvPr/>
          </p:nvSpPr>
          <p:spPr bwMode="auto">
            <a:xfrm>
              <a:off x="4150" y="2693"/>
              <a:ext cx="46" cy="36"/>
            </a:xfrm>
            <a:custGeom>
              <a:avLst/>
              <a:gdLst>
                <a:gd name="T0" fmla="*/ 10 w 49"/>
                <a:gd name="T1" fmla="*/ 44 h 35"/>
                <a:gd name="T2" fmla="*/ 15 w 49"/>
                <a:gd name="T3" fmla="*/ 42 h 35"/>
                <a:gd name="T4" fmla="*/ 19 w 49"/>
                <a:gd name="T5" fmla="*/ 36 h 35"/>
                <a:gd name="T6" fmla="*/ 25 w 49"/>
                <a:gd name="T7" fmla="*/ 36 h 35"/>
                <a:gd name="T8" fmla="*/ 25 w 49"/>
                <a:gd name="T9" fmla="*/ 17 h 35"/>
                <a:gd name="T10" fmla="*/ 25 w 49"/>
                <a:gd name="T11" fmla="*/ 17 h 35"/>
                <a:gd name="T12" fmla="*/ 25 w 49"/>
                <a:gd name="T13" fmla="*/ 9 h 35"/>
                <a:gd name="T14" fmla="*/ 25 w 49"/>
                <a:gd name="T15" fmla="*/ 0 h 35"/>
                <a:gd name="T16" fmla="*/ 19 w 49"/>
                <a:gd name="T17" fmla="*/ 0 h 35"/>
                <a:gd name="T18" fmla="*/ 10 w 49"/>
                <a:gd name="T19" fmla="*/ 9 h 35"/>
                <a:gd name="T20" fmla="*/ 19 w 49"/>
                <a:gd name="T21" fmla="*/ 11 h 35"/>
                <a:gd name="T22" fmla="*/ 25 w 49"/>
                <a:gd name="T23" fmla="*/ 17 h 35"/>
                <a:gd name="T24" fmla="*/ 25 w 49"/>
                <a:gd name="T25" fmla="*/ 17 h 35"/>
                <a:gd name="T26" fmla="*/ 19 w 49"/>
                <a:gd name="T27" fmla="*/ 36 h 35"/>
                <a:gd name="T28" fmla="*/ 10 w 49"/>
                <a:gd name="T29" fmla="*/ 36 h 35"/>
                <a:gd name="T30" fmla="*/ 5 w 49"/>
                <a:gd name="T31" fmla="*/ 36 h 35"/>
                <a:gd name="T32" fmla="*/ 5 w 49"/>
                <a:gd name="T33" fmla="*/ 36 h 35"/>
                <a:gd name="T34" fmla="*/ 0 w 49"/>
                <a:gd name="T35" fmla="*/ 40 h 35"/>
                <a:gd name="T36" fmla="*/ 4 w 49"/>
                <a:gd name="T37" fmla="*/ 43 h 35"/>
                <a:gd name="T38" fmla="*/ 10 w 49"/>
                <a:gd name="T39" fmla="*/ 4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Freeform 22" descr="Wide upward diagonal">
              <a:extLst>
                <a:ext uri="{FF2B5EF4-FFF2-40B4-BE49-F238E27FC236}">
                  <a16:creationId xmlns:a16="http://schemas.microsoft.com/office/drawing/2014/main" id="{3BEF82D8-540C-2A42-A62D-3DC2EC2D8140}"/>
                </a:ext>
              </a:extLst>
            </p:cNvPr>
            <p:cNvSpPr>
              <a:spLocks/>
            </p:cNvSpPr>
            <p:nvPr/>
          </p:nvSpPr>
          <p:spPr bwMode="auto">
            <a:xfrm>
              <a:off x="4116" y="3025"/>
              <a:ext cx="53" cy="45"/>
            </a:xfrm>
            <a:custGeom>
              <a:avLst/>
              <a:gdLst>
                <a:gd name="T0" fmla="*/ 24 w 58"/>
                <a:gd name="T1" fmla="*/ 34 h 44"/>
                <a:gd name="T2" fmla="*/ 22 w 58"/>
                <a:gd name="T3" fmla="*/ 9 h 44"/>
                <a:gd name="T4" fmla="*/ 16 w 58"/>
                <a:gd name="T5" fmla="*/ 0 h 44"/>
                <a:gd name="T6" fmla="*/ 10 w 58"/>
                <a:gd name="T7" fmla="*/ 0 h 44"/>
                <a:gd name="T8" fmla="*/ 5 w 58"/>
                <a:gd name="T9" fmla="*/ 4 h 44"/>
                <a:gd name="T10" fmla="*/ 0 w 58"/>
                <a:gd name="T11" fmla="*/ 14 h 44"/>
                <a:gd name="T12" fmla="*/ 0 w 58"/>
                <a:gd name="T13" fmla="*/ 37 h 44"/>
                <a:gd name="T14" fmla="*/ 5 w 58"/>
                <a:gd name="T15" fmla="*/ 49 h 44"/>
                <a:gd name="T16" fmla="*/ 10 w 58"/>
                <a:gd name="T17" fmla="*/ 53 h 44"/>
                <a:gd name="T18" fmla="*/ 21 w 58"/>
                <a:gd name="T19" fmla="*/ 47 h 44"/>
                <a:gd name="T20" fmla="*/ 24 w 58"/>
                <a:gd name="T21" fmla="*/ 36 h 44"/>
                <a:gd name="T22" fmla="*/ 24 w 58"/>
                <a:gd name="T23" fmla="*/ 34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4">
                  <a:moveTo>
                    <a:pt x="57" y="24"/>
                  </a:moveTo>
                  <a:lnTo>
                    <a:pt x="54" y="9"/>
                  </a:lnTo>
                  <a:lnTo>
                    <a:pt x="40" y="0"/>
                  </a:lnTo>
                  <a:lnTo>
                    <a:pt x="23" y="0"/>
                  </a:lnTo>
                  <a:lnTo>
                    <a:pt x="9" y="4"/>
                  </a:lnTo>
                  <a:lnTo>
                    <a:pt x="0" y="14"/>
                  </a:lnTo>
                  <a:lnTo>
                    <a:pt x="0" y="27"/>
                  </a:lnTo>
                  <a:lnTo>
                    <a:pt x="7" y="39"/>
                  </a:lnTo>
                  <a:lnTo>
                    <a:pt x="23" y="43"/>
                  </a:lnTo>
                  <a:lnTo>
                    <a:pt x="51" y="37"/>
                  </a:lnTo>
                  <a:lnTo>
                    <a:pt x="57" y="26"/>
                  </a:lnTo>
                  <a:lnTo>
                    <a:pt x="57" y="2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 name="Oval 23">
              <a:extLst>
                <a:ext uri="{FF2B5EF4-FFF2-40B4-BE49-F238E27FC236}">
                  <a16:creationId xmlns:a16="http://schemas.microsoft.com/office/drawing/2014/main" id="{0E2D8461-118A-374D-B7F7-E227B7B08F20}"/>
                </a:ext>
              </a:extLst>
            </p:cNvPr>
            <p:cNvSpPr>
              <a:spLocks noChangeArrowheads="1"/>
            </p:cNvSpPr>
            <p:nvPr/>
          </p:nvSpPr>
          <p:spPr bwMode="auto">
            <a:xfrm>
              <a:off x="4135" y="3040"/>
              <a:ext cx="29" cy="2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75" name="Freeform 24" descr="Wide upward diagonal">
              <a:extLst>
                <a:ext uri="{FF2B5EF4-FFF2-40B4-BE49-F238E27FC236}">
                  <a16:creationId xmlns:a16="http://schemas.microsoft.com/office/drawing/2014/main" id="{53E49FEE-AC5C-CA40-B05D-46B73766A581}"/>
                </a:ext>
              </a:extLst>
            </p:cNvPr>
            <p:cNvSpPr>
              <a:spLocks/>
            </p:cNvSpPr>
            <p:nvPr/>
          </p:nvSpPr>
          <p:spPr bwMode="auto">
            <a:xfrm>
              <a:off x="4109" y="2915"/>
              <a:ext cx="66" cy="65"/>
            </a:xfrm>
            <a:custGeom>
              <a:avLst/>
              <a:gdLst>
                <a:gd name="T0" fmla="*/ 30 w 72"/>
                <a:gd name="T1" fmla="*/ 46 h 64"/>
                <a:gd name="T2" fmla="*/ 28 w 72"/>
                <a:gd name="T3" fmla="*/ 13 h 64"/>
                <a:gd name="T4" fmla="*/ 21 w 72"/>
                <a:gd name="T5" fmla="*/ 0 h 64"/>
                <a:gd name="T6" fmla="*/ 13 w 72"/>
                <a:gd name="T7" fmla="*/ 0 h 64"/>
                <a:gd name="T8" fmla="*/ 6 w 72"/>
                <a:gd name="T9" fmla="*/ 6 h 64"/>
                <a:gd name="T10" fmla="*/ 0 w 72"/>
                <a:gd name="T11" fmla="*/ 21 h 64"/>
                <a:gd name="T12" fmla="*/ 0 w 72"/>
                <a:gd name="T13" fmla="*/ 50 h 64"/>
                <a:gd name="T14" fmla="*/ 6 w 72"/>
                <a:gd name="T15" fmla="*/ 67 h 64"/>
                <a:gd name="T16" fmla="*/ 13 w 72"/>
                <a:gd name="T17" fmla="*/ 73 h 64"/>
                <a:gd name="T18" fmla="*/ 28 w 72"/>
                <a:gd name="T19" fmla="*/ 64 h 64"/>
                <a:gd name="T20" fmla="*/ 30 w 72"/>
                <a:gd name="T21" fmla="*/ 48 h 64"/>
                <a:gd name="T22" fmla="*/ 30 w 72"/>
                <a:gd name="T23" fmla="*/ 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4">
                  <a:moveTo>
                    <a:pt x="71" y="36"/>
                  </a:moveTo>
                  <a:lnTo>
                    <a:pt x="67" y="13"/>
                  </a:lnTo>
                  <a:lnTo>
                    <a:pt x="49" y="0"/>
                  </a:lnTo>
                  <a:lnTo>
                    <a:pt x="29" y="0"/>
                  </a:lnTo>
                  <a:lnTo>
                    <a:pt x="11" y="6"/>
                  </a:lnTo>
                  <a:lnTo>
                    <a:pt x="0" y="21"/>
                  </a:lnTo>
                  <a:lnTo>
                    <a:pt x="0" y="40"/>
                  </a:lnTo>
                  <a:lnTo>
                    <a:pt x="9" y="57"/>
                  </a:lnTo>
                  <a:lnTo>
                    <a:pt x="29" y="63"/>
                  </a:lnTo>
                  <a:lnTo>
                    <a:pt x="64" y="54"/>
                  </a:lnTo>
                  <a:lnTo>
                    <a:pt x="71" y="38"/>
                  </a:lnTo>
                  <a:lnTo>
                    <a:pt x="71"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6" name="Freeform 25">
              <a:extLst>
                <a:ext uri="{FF2B5EF4-FFF2-40B4-BE49-F238E27FC236}">
                  <a16:creationId xmlns:a16="http://schemas.microsoft.com/office/drawing/2014/main" id="{ACB07FE2-0C5C-2646-A102-9D19C7CFA4BB}"/>
                </a:ext>
              </a:extLst>
            </p:cNvPr>
            <p:cNvSpPr>
              <a:spLocks/>
            </p:cNvSpPr>
            <p:nvPr/>
          </p:nvSpPr>
          <p:spPr bwMode="auto">
            <a:xfrm>
              <a:off x="4117" y="2938"/>
              <a:ext cx="44" cy="35"/>
            </a:xfrm>
            <a:custGeom>
              <a:avLst/>
              <a:gdLst>
                <a:gd name="T0" fmla="*/ 8 w 48"/>
                <a:gd name="T1" fmla="*/ 43 h 34"/>
                <a:gd name="T2" fmla="*/ 12 w 48"/>
                <a:gd name="T3" fmla="*/ 41 h 34"/>
                <a:gd name="T4" fmla="*/ 15 w 48"/>
                <a:gd name="T5" fmla="*/ 35 h 34"/>
                <a:gd name="T6" fmla="*/ 20 w 48"/>
                <a:gd name="T7" fmla="*/ 35 h 34"/>
                <a:gd name="T8" fmla="*/ 20 w 48"/>
                <a:gd name="T9" fmla="*/ 27 h 34"/>
                <a:gd name="T10" fmla="*/ 20 w 48"/>
                <a:gd name="T11" fmla="*/ 27 h 34"/>
                <a:gd name="T12" fmla="*/ 20 w 48"/>
                <a:gd name="T13" fmla="*/ 8 h 34"/>
                <a:gd name="T14" fmla="*/ 20 w 48"/>
                <a:gd name="T15" fmla="*/ 0 h 34"/>
                <a:gd name="T16" fmla="*/ 15 w 48"/>
                <a:gd name="T17" fmla="*/ 0 h 34"/>
                <a:gd name="T18" fmla="*/ 8 w 48"/>
                <a:gd name="T19" fmla="*/ 8 h 34"/>
                <a:gd name="T20" fmla="*/ 15 w 48"/>
                <a:gd name="T21" fmla="*/ 11 h 34"/>
                <a:gd name="T22" fmla="*/ 20 w 48"/>
                <a:gd name="T23" fmla="*/ 27 h 34"/>
                <a:gd name="T24" fmla="*/ 20 w 48"/>
                <a:gd name="T25" fmla="*/ 27 h 34"/>
                <a:gd name="T26" fmla="*/ 15 w 48"/>
                <a:gd name="T27" fmla="*/ 35 h 34"/>
                <a:gd name="T28" fmla="*/ 8 w 48"/>
                <a:gd name="T29" fmla="*/ 35 h 34"/>
                <a:gd name="T30" fmla="*/ 5 w 48"/>
                <a:gd name="T31" fmla="*/ 35 h 34"/>
                <a:gd name="T32" fmla="*/ 5 w 48"/>
                <a:gd name="T33" fmla="*/ 35 h 34"/>
                <a:gd name="T34" fmla="*/ 0 w 48"/>
                <a:gd name="T35" fmla="*/ 39 h 34"/>
                <a:gd name="T36" fmla="*/ 3 w 48"/>
                <a:gd name="T37" fmla="*/ 42 h 34"/>
                <a:gd name="T38" fmla="*/ 8 w 48"/>
                <a:gd name="T39" fmla="*/ 43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34">
                  <a:moveTo>
                    <a:pt x="19" y="33"/>
                  </a:moveTo>
                  <a:lnTo>
                    <a:pt x="26" y="31"/>
                  </a:lnTo>
                  <a:lnTo>
                    <a:pt x="33" y="25"/>
                  </a:lnTo>
                  <a:lnTo>
                    <a:pt x="47" y="25"/>
                  </a:lnTo>
                  <a:lnTo>
                    <a:pt x="47" y="17"/>
                  </a:lnTo>
                  <a:lnTo>
                    <a:pt x="47" y="8"/>
                  </a:lnTo>
                  <a:lnTo>
                    <a:pt x="47" y="0"/>
                  </a:lnTo>
                  <a:lnTo>
                    <a:pt x="33" y="0"/>
                  </a:lnTo>
                  <a:lnTo>
                    <a:pt x="19" y="8"/>
                  </a:lnTo>
                  <a:lnTo>
                    <a:pt x="33" y="11"/>
                  </a:lnTo>
                  <a:lnTo>
                    <a:pt x="47" y="17"/>
                  </a:lnTo>
                  <a:lnTo>
                    <a:pt x="33" y="25"/>
                  </a:lnTo>
                  <a:lnTo>
                    <a:pt x="19" y="25"/>
                  </a:lnTo>
                  <a:lnTo>
                    <a:pt x="5" y="25"/>
                  </a:lnTo>
                  <a:lnTo>
                    <a:pt x="0" y="29"/>
                  </a:lnTo>
                  <a:lnTo>
                    <a:pt x="3" y="32"/>
                  </a:lnTo>
                  <a:lnTo>
                    <a:pt x="19" y="33"/>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7" name="Freeform 26" descr="Wide upward diagonal">
              <a:extLst>
                <a:ext uri="{FF2B5EF4-FFF2-40B4-BE49-F238E27FC236}">
                  <a16:creationId xmlns:a16="http://schemas.microsoft.com/office/drawing/2014/main" id="{51C86CED-F1F4-274A-A686-E9FC595D2E0C}"/>
                </a:ext>
              </a:extLst>
            </p:cNvPr>
            <p:cNvSpPr>
              <a:spLocks/>
            </p:cNvSpPr>
            <p:nvPr/>
          </p:nvSpPr>
          <p:spPr bwMode="auto">
            <a:xfrm>
              <a:off x="4120" y="3616"/>
              <a:ext cx="54" cy="46"/>
            </a:xfrm>
            <a:custGeom>
              <a:avLst/>
              <a:gdLst>
                <a:gd name="T0" fmla="*/ 28 w 58"/>
                <a:gd name="T1" fmla="*/ 35 h 45"/>
                <a:gd name="T2" fmla="*/ 27 w 58"/>
                <a:gd name="T3" fmla="*/ 9 h 45"/>
                <a:gd name="T4" fmla="*/ 19 w 58"/>
                <a:gd name="T5" fmla="*/ 0 h 45"/>
                <a:gd name="T6" fmla="*/ 12 w 58"/>
                <a:gd name="T7" fmla="*/ 0 h 45"/>
                <a:gd name="T8" fmla="*/ 7 w 58"/>
                <a:gd name="T9" fmla="*/ 4 h 45"/>
                <a:gd name="T10" fmla="*/ 0 w 58"/>
                <a:gd name="T11" fmla="*/ 15 h 45"/>
                <a:gd name="T12" fmla="*/ 0 w 58"/>
                <a:gd name="T13" fmla="*/ 38 h 45"/>
                <a:gd name="T14" fmla="*/ 7 w 58"/>
                <a:gd name="T15" fmla="*/ 50 h 45"/>
                <a:gd name="T16" fmla="*/ 12 w 58"/>
                <a:gd name="T17" fmla="*/ 54 h 45"/>
                <a:gd name="T18" fmla="*/ 25 w 58"/>
                <a:gd name="T19" fmla="*/ 48 h 45"/>
                <a:gd name="T20" fmla="*/ 28 w 58"/>
                <a:gd name="T21" fmla="*/ 36 h 45"/>
                <a:gd name="T22" fmla="*/ 28 w 58"/>
                <a:gd name="T23" fmla="*/ 3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9" name="Oval 27">
              <a:extLst>
                <a:ext uri="{FF2B5EF4-FFF2-40B4-BE49-F238E27FC236}">
                  <a16:creationId xmlns:a16="http://schemas.microsoft.com/office/drawing/2014/main" id="{D15925D5-A8BB-4548-BAD5-127A73C9C10E}"/>
                </a:ext>
              </a:extLst>
            </p:cNvPr>
            <p:cNvSpPr>
              <a:spLocks noChangeArrowheads="1"/>
            </p:cNvSpPr>
            <p:nvPr/>
          </p:nvSpPr>
          <p:spPr bwMode="auto">
            <a:xfrm>
              <a:off x="4140" y="3630"/>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79" name="Freeform 28" descr="Wide upward diagonal">
              <a:extLst>
                <a:ext uri="{FF2B5EF4-FFF2-40B4-BE49-F238E27FC236}">
                  <a16:creationId xmlns:a16="http://schemas.microsoft.com/office/drawing/2014/main" id="{F22157F6-19B7-814C-B5A1-E5D5A9AB9264}"/>
                </a:ext>
              </a:extLst>
            </p:cNvPr>
            <p:cNvSpPr>
              <a:spLocks/>
            </p:cNvSpPr>
            <p:nvPr/>
          </p:nvSpPr>
          <p:spPr bwMode="auto">
            <a:xfrm>
              <a:off x="4116" y="2765"/>
              <a:ext cx="53" cy="47"/>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15 h 46"/>
                <a:gd name="T12" fmla="*/ 0 w 58"/>
                <a:gd name="T13" fmla="*/ 38 h 46"/>
                <a:gd name="T14" fmla="*/ 5 w 58"/>
                <a:gd name="T15" fmla="*/ 51 h 46"/>
                <a:gd name="T16" fmla="*/ 10 w 58"/>
                <a:gd name="T17" fmla="*/ 55 h 46"/>
                <a:gd name="T18" fmla="*/ 21 w 58"/>
                <a:gd name="T19" fmla="*/ 49 h 46"/>
                <a:gd name="T20" fmla="*/ 24 w 58"/>
                <a:gd name="T21" fmla="*/ 37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1" name="Oval 29">
              <a:extLst>
                <a:ext uri="{FF2B5EF4-FFF2-40B4-BE49-F238E27FC236}">
                  <a16:creationId xmlns:a16="http://schemas.microsoft.com/office/drawing/2014/main" id="{F2B1CC8B-E939-D642-8BE6-8C5B8B527960}"/>
                </a:ext>
              </a:extLst>
            </p:cNvPr>
            <p:cNvSpPr>
              <a:spLocks noChangeArrowheads="1"/>
            </p:cNvSpPr>
            <p:nvPr/>
          </p:nvSpPr>
          <p:spPr bwMode="auto">
            <a:xfrm>
              <a:off x="4135" y="2781"/>
              <a:ext cx="29" cy="26"/>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81" name="Freeform 30" descr="Wide upward diagonal">
              <a:extLst>
                <a:ext uri="{FF2B5EF4-FFF2-40B4-BE49-F238E27FC236}">
                  <a16:creationId xmlns:a16="http://schemas.microsoft.com/office/drawing/2014/main" id="{A400C2D7-00DB-C74A-9552-26AFB4516FD6}"/>
                </a:ext>
              </a:extLst>
            </p:cNvPr>
            <p:cNvSpPr>
              <a:spLocks/>
            </p:cNvSpPr>
            <p:nvPr/>
          </p:nvSpPr>
          <p:spPr bwMode="auto">
            <a:xfrm>
              <a:off x="4220" y="2639"/>
              <a:ext cx="53" cy="48"/>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25 h 46"/>
                <a:gd name="T12" fmla="*/ 0 w 58"/>
                <a:gd name="T13" fmla="*/ 41 h 46"/>
                <a:gd name="T14" fmla="*/ 5 w 58"/>
                <a:gd name="T15" fmla="*/ 62 h 46"/>
                <a:gd name="T16" fmla="*/ 10 w 58"/>
                <a:gd name="T17" fmla="*/ 68 h 46"/>
                <a:gd name="T18" fmla="*/ 21 w 58"/>
                <a:gd name="T19" fmla="*/ 59 h 46"/>
                <a:gd name="T20" fmla="*/ 24 w 58"/>
                <a:gd name="T21" fmla="*/ 39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3" name="Oval 31">
              <a:extLst>
                <a:ext uri="{FF2B5EF4-FFF2-40B4-BE49-F238E27FC236}">
                  <a16:creationId xmlns:a16="http://schemas.microsoft.com/office/drawing/2014/main" id="{9B33B2D8-DE5E-7842-9DB1-5FD24EC5BB6D}"/>
                </a:ext>
              </a:extLst>
            </p:cNvPr>
            <p:cNvSpPr>
              <a:spLocks noChangeArrowheads="1"/>
            </p:cNvSpPr>
            <p:nvPr/>
          </p:nvSpPr>
          <p:spPr bwMode="auto">
            <a:xfrm>
              <a:off x="4240" y="2654"/>
              <a:ext cx="28" cy="2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83" name="Freeform 32" descr="Wide upward diagonal">
              <a:extLst>
                <a:ext uri="{FF2B5EF4-FFF2-40B4-BE49-F238E27FC236}">
                  <a16:creationId xmlns:a16="http://schemas.microsoft.com/office/drawing/2014/main" id="{1D24DE39-1094-B045-8337-47D915F8A09D}"/>
                </a:ext>
              </a:extLst>
            </p:cNvPr>
            <p:cNvSpPr>
              <a:spLocks/>
            </p:cNvSpPr>
            <p:nvPr/>
          </p:nvSpPr>
          <p:spPr bwMode="auto">
            <a:xfrm>
              <a:off x="4046" y="2641"/>
              <a:ext cx="53" cy="47"/>
            </a:xfrm>
            <a:custGeom>
              <a:avLst/>
              <a:gdLst>
                <a:gd name="T0" fmla="*/ 24 w 58"/>
                <a:gd name="T1" fmla="*/ 36 h 45"/>
                <a:gd name="T2" fmla="*/ 22 w 58"/>
                <a:gd name="T3" fmla="*/ 9 h 45"/>
                <a:gd name="T4" fmla="*/ 16 w 58"/>
                <a:gd name="T5" fmla="*/ 0 h 45"/>
                <a:gd name="T6" fmla="*/ 10 w 58"/>
                <a:gd name="T7" fmla="*/ 0 h 45"/>
                <a:gd name="T8" fmla="*/ 5 w 58"/>
                <a:gd name="T9" fmla="*/ 4 h 45"/>
                <a:gd name="T10" fmla="*/ 0 w 58"/>
                <a:gd name="T11" fmla="*/ 25 h 45"/>
                <a:gd name="T12" fmla="*/ 0 w 58"/>
                <a:gd name="T13" fmla="*/ 42 h 45"/>
                <a:gd name="T14" fmla="*/ 5 w 58"/>
                <a:gd name="T15" fmla="*/ 61 h 45"/>
                <a:gd name="T16" fmla="*/ 10 w 58"/>
                <a:gd name="T17" fmla="*/ 67 h 45"/>
                <a:gd name="T18" fmla="*/ 21 w 58"/>
                <a:gd name="T19" fmla="*/ 58 h 45"/>
                <a:gd name="T20" fmla="*/ 24 w 58"/>
                <a:gd name="T21" fmla="*/ 38 h 45"/>
                <a:gd name="T22" fmla="*/ 24 w 58"/>
                <a:gd name="T23" fmla="*/ 3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5" name="Oval 33">
              <a:extLst>
                <a:ext uri="{FF2B5EF4-FFF2-40B4-BE49-F238E27FC236}">
                  <a16:creationId xmlns:a16="http://schemas.microsoft.com/office/drawing/2014/main" id="{87B55EC9-5B22-5843-A8B8-52AF5DECB143}"/>
                </a:ext>
              </a:extLst>
            </p:cNvPr>
            <p:cNvSpPr>
              <a:spLocks noChangeArrowheads="1"/>
            </p:cNvSpPr>
            <p:nvPr/>
          </p:nvSpPr>
          <p:spPr bwMode="auto">
            <a:xfrm>
              <a:off x="4067" y="2658"/>
              <a:ext cx="27" cy="2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85" name="Freeform 34" descr="Wide upward diagonal">
              <a:extLst>
                <a:ext uri="{FF2B5EF4-FFF2-40B4-BE49-F238E27FC236}">
                  <a16:creationId xmlns:a16="http://schemas.microsoft.com/office/drawing/2014/main" id="{32D31CA1-E890-524A-830E-AEB436AD1C4F}"/>
                </a:ext>
              </a:extLst>
            </p:cNvPr>
            <p:cNvSpPr>
              <a:spLocks/>
            </p:cNvSpPr>
            <p:nvPr/>
          </p:nvSpPr>
          <p:spPr bwMode="auto">
            <a:xfrm>
              <a:off x="4116" y="3704"/>
              <a:ext cx="53" cy="48"/>
            </a:xfrm>
            <a:custGeom>
              <a:avLst/>
              <a:gdLst>
                <a:gd name="T0" fmla="*/ 24 w 58"/>
                <a:gd name="T1" fmla="*/ 36 h 47"/>
                <a:gd name="T2" fmla="*/ 22 w 58"/>
                <a:gd name="T3" fmla="*/ 9 h 47"/>
                <a:gd name="T4" fmla="*/ 16 w 58"/>
                <a:gd name="T5" fmla="*/ 0 h 47"/>
                <a:gd name="T6" fmla="*/ 10 w 58"/>
                <a:gd name="T7" fmla="*/ 0 h 47"/>
                <a:gd name="T8" fmla="*/ 5 w 58"/>
                <a:gd name="T9" fmla="*/ 5 h 47"/>
                <a:gd name="T10" fmla="*/ 0 w 58"/>
                <a:gd name="T11" fmla="*/ 15 h 47"/>
                <a:gd name="T12" fmla="*/ 0 w 58"/>
                <a:gd name="T13" fmla="*/ 39 h 47"/>
                <a:gd name="T14" fmla="*/ 5 w 58"/>
                <a:gd name="T15" fmla="*/ 51 h 47"/>
                <a:gd name="T16" fmla="*/ 10 w 58"/>
                <a:gd name="T17" fmla="*/ 56 h 47"/>
                <a:gd name="T18" fmla="*/ 21 w 58"/>
                <a:gd name="T19" fmla="*/ 50 h 47"/>
                <a:gd name="T20" fmla="*/ 24 w 58"/>
                <a:gd name="T21" fmla="*/ 38 h 47"/>
                <a:gd name="T22" fmla="*/ 24 w 58"/>
                <a:gd name="T23" fmla="*/ 3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7">
                  <a:moveTo>
                    <a:pt x="57" y="26"/>
                  </a:moveTo>
                  <a:lnTo>
                    <a:pt x="54" y="9"/>
                  </a:lnTo>
                  <a:lnTo>
                    <a:pt x="40" y="0"/>
                  </a:lnTo>
                  <a:lnTo>
                    <a:pt x="23" y="0"/>
                  </a:lnTo>
                  <a:lnTo>
                    <a:pt x="9" y="5"/>
                  </a:lnTo>
                  <a:lnTo>
                    <a:pt x="0" y="15"/>
                  </a:lnTo>
                  <a:lnTo>
                    <a:pt x="0" y="29"/>
                  </a:lnTo>
                  <a:lnTo>
                    <a:pt x="7" y="41"/>
                  </a:lnTo>
                  <a:lnTo>
                    <a:pt x="23" y="46"/>
                  </a:lnTo>
                  <a:lnTo>
                    <a:pt x="51" y="40"/>
                  </a:lnTo>
                  <a:lnTo>
                    <a:pt x="57" y="28"/>
                  </a:lnTo>
                  <a:lnTo>
                    <a:pt x="57" y="2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7" name="Oval 35">
              <a:extLst>
                <a:ext uri="{FF2B5EF4-FFF2-40B4-BE49-F238E27FC236}">
                  <a16:creationId xmlns:a16="http://schemas.microsoft.com/office/drawing/2014/main" id="{DBEBE9A6-08D6-3046-8859-AD544605047E}"/>
                </a:ext>
              </a:extLst>
            </p:cNvPr>
            <p:cNvSpPr>
              <a:spLocks noChangeArrowheads="1"/>
            </p:cNvSpPr>
            <p:nvPr/>
          </p:nvSpPr>
          <p:spPr bwMode="auto">
            <a:xfrm>
              <a:off x="4135" y="3720"/>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9487" name="Freeform 36">
              <a:extLst>
                <a:ext uri="{FF2B5EF4-FFF2-40B4-BE49-F238E27FC236}">
                  <a16:creationId xmlns:a16="http://schemas.microsoft.com/office/drawing/2014/main" id="{DC959918-1C1F-304E-90F2-4CE3563EB411}"/>
                </a:ext>
              </a:extLst>
            </p:cNvPr>
            <p:cNvSpPr>
              <a:spLocks/>
            </p:cNvSpPr>
            <p:nvPr/>
          </p:nvSpPr>
          <p:spPr bwMode="auto">
            <a:xfrm>
              <a:off x="3368" y="3322"/>
              <a:ext cx="806" cy="406"/>
            </a:xfrm>
            <a:custGeom>
              <a:avLst/>
              <a:gdLst>
                <a:gd name="T0" fmla="*/ 0 w 878"/>
                <a:gd name="T1" fmla="*/ 464 h 395"/>
                <a:gd name="T2" fmla="*/ 345 w 878"/>
                <a:gd name="T3" fmla="*/ 0 h 395"/>
                <a:gd name="T4" fmla="*/ 347 w 878"/>
                <a:gd name="T5" fmla="*/ 30 h 395"/>
                <a:gd name="T6" fmla="*/ 361 w 878"/>
                <a:gd name="T7" fmla="*/ 38 h 395"/>
                <a:gd name="T8" fmla="*/ 370 w 878"/>
                <a:gd name="T9" fmla="*/ 32 h 395"/>
                <a:gd name="T10" fmla="*/ 373 w 878"/>
                <a:gd name="T11" fmla="*/ 32 h 395"/>
                <a:gd name="T12" fmla="*/ 168 w 878"/>
                <a:gd name="T13" fmla="*/ 455 h 395"/>
                <a:gd name="T14" fmla="*/ 142 w 878"/>
                <a:gd name="T15" fmla="*/ 485 h 395"/>
                <a:gd name="T16" fmla="*/ 143 w 878"/>
                <a:gd name="T17" fmla="*/ 427 h 395"/>
                <a:gd name="T18" fmla="*/ 98 w 878"/>
                <a:gd name="T19" fmla="*/ 519 h 395"/>
                <a:gd name="T20" fmla="*/ 109 w 878"/>
                <a:gd name="T21" fmla="*/ 427 h 395"/>
                <a:gd name="T22" fmla="*/ 82 w 878"/>
                <a:gd name="T23" fmla="*/ 449 h 395"/>
                <a:gd name="T24" fmla="*/ 84 w 878"/>
                <a:gd name="T25" fmla="*/ 434 h 395"/>
                <a:gd name="T26" fmla="*/ 0 w 878"/>
                <a:gd name="T27" fmla="*/ 464 h 3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78" h="395">
                  <a:moveTo>
                    <a:pt x="0" y="352"/>
                  </a:moveTo>
                  <a:lnTo>
                    <a:pt x="813" y="0"/>
                  </a:lnTo>
                  <a:lnTo>
                    <a:pt x="819" y="20"/>
                  </a:lnTo>
                  <a:lnTo>
                    <a:pt x="849" y="28"/>
                  </a:lnTo>
                  <a:lnTo>
                    <a:pt x="869" y="22"/>
                  </a:lnTo>
                  <a:lnTo>
                    <a:pt x="877" y="22"/>
                  </a:lnTo>
                  <a:lnTo>
                    <a:pt x="394" y="346"/>
                  </a:lnTo>
                  <a:lnTo>
                    <a:pt x="333" y="369"/>
                  </a:lnTo>
                  <a:lnTo>
                    <a:pt x="336" y="324"/>
                  </a:lnTo>
                  <a:lnTo>
                    <a:pt x="230" y="394"/>
                  </a:lnTo>
                  <a:lnTo>
                    <a:pt x="258" y="324"/>
                  </a:lnTo>
                  <a:lnTo>
                    <a:pt x="191" y="341"/>
                  </a:lnTo>
                  <a:lnTo>
                    <a:pt x="200" y="330"/>
                  </a:lnTo>
                  <a:lnTo>
                    <a:pt x="0" y="352"/>
                  </a:lnTo>
                </a:path>
              </a:pathLst>
            </a:custGeom>
            <a:solidFill>
              <a:srgbClr val="00A9E0"/>
            </a:solidFill>
            <a:ln>
              <a:noFill/>
            </a:ln>
            <a:effectLst/>
            <a:extLst>
              <a:ext uri="{91240B29-F687-4F45-9708-019B960494DF}">
                <a14:hiddenLine xmlns:a14="http://schemas.microsoft.com/office/drawing/2010/main" w="762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8" name="Freeform 37" descr="Wide upward diagonal">
              <a:extLst>
                <a:ext uri="{FF2B5EF4-FFF2-40B4-BE49-F238E27FC236}">
                  <a16:creationId xmlns:a16="http://schemas.microsoft.com/office/drawing/2014/main" id="{861F7D13-0BCA-9941-895A-715D1603FC25}"/>
                </a:ext>
              </a:extLst>
            </p:cNvPr>
            <p:cNvSpPr>
              <a:spLocks/>
            </p:cNvSpPr>
            <p:nvPr/>
          </p:nvSpPr>
          <p:spPr bwMode="auto">
            <a:xfrm>
              <a:off x="4116" y="3302"/>
              <a:ext cx="53" cy="47"/>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15 h 46"/>
                <a:gd name="T12" fmla="*/ 0 w 58"/>
                <a:gd name="T13" fmla="*/ 38 h 46"/>
                <a:gd name="T14" fmla="*/ 5 w 58"/>
                <a:gd name="T15" fmla="*/ 51 h 46"/>
                <a:gd name="T16" fmla="*/ 10 w 58"/>
                <a:gd name="T17" fmla="*/ 55 h 46"/>
                <a:gd name="T18" fmla="*/ 21 w 58"/>
                <a:gd name="T19" fmla="*/ 49 h 46"/>
                <a:gd name="T20" fmla="*/ 24 w 58"/>
                <a:gd name="T21" fmla="*/ 37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0" name="Oval 38">
              <a:extLst>
                <a:ext uri="{FF2B5EF4-FFF2-40B4-BE49-F238E27FC236}">
                  <a16:creationId xmlns:a16="http://schemas.microsoft.com/office/drawing/2014/main" id="{5BFA4112-D97D-EF4F-AC38-9E5E5BBF51B0}"/>
                </a:ext>
              </a:extLst>
            </p:cNvPr>
            <p:cNvSpPr>
              <a:spLocks noChangeArrowheads="1"/>
            </p:cNvSpPr>
            <p:nvPr/>
          </p:nvSpPr>
          <p:spPr bwMode="auto">
            <a:xfrm>
              <a:off x="4135" y="3317"/>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31" name="Line 39">
              <a:extLst>
                <a:ext uri="{FF2B5EF4-FFF2-40B4-BE49-F238E27FC236}">
                  <a16:creationId xmlns:a16="http://schemas.microsoft.com/office/drawing/2014/main" id="{BAE36841-FC2C-3341-81C5-DA612D4CD816}"/>
                </a:ext>
              </a:extLst>
            </p:cNvPr>
            <p:cNvSpPr>
              <a:spLocks noChangeShapeType="1"/>
            </p:cNvSpPr>
            <p:nvPr/>
          </p:nvSpPr>
          <p:spPr bwMode="auto">
            <a:xfrm>
              <a:off x="3396" y="3252"/>
              <a:ext cx="390" cy="8"/>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4132" name="Line 40">
              <a:extLst>
                <a:ext uri="{FF2B5EF4-FFF2-40B4-BE49-F238E27FC236}">
                  <a16:creationId xmlns:a16="http://schemas.microsoft.com/office/drawing/2014/main" id="{9E31B1B7-79EC-684F-90A7-F7C8D74088C9}"/>
                </a:ext>
              </a:extLst>
            </p:cNvPr>
            <p:cNvSpPr>
              <a:spLocks noChangeShapeType="1"/>
            </p:cNvSpPr>
            <p:nvPr/>
          </p:nvSpPr>
          <p:spPr bwMode="auto">
            <a:xfrm flipV="1">
              <a:off x="3332" y="3339"/>
              <a:ext cx="448" cy="38"/>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19492" name="Group 41">
              <a:extLst>
                <a:ext uri="{FF2B5EF4-FFF2-40B4-BE49-F238E27FC236}">
                  <a16:creationId xmlns:a16="http://schemas.microsoft.com/office/drawing/2014/main" id="{7BDEF09E-6101-2F41-8DDE-EDC8A923442D}"/>
                </a:ext>
              </a:extLst>
            </p:cNvPr>
            <p:cNvGrpSpPr>
              <a:grpSpLocks/>
            </p:cNvGrpSpPr>
            <p:nvPr/>
          </p:nvGrpSpPr>
          <p:grpSpPr bwMode="auto">
            <a:xfrm>
              <a:off x="2005" y="3089"/>
              <a:ext cx="1068" cy="365"/>
              <a:chOff x="2186" y="3014"/>
              <a:chExt cx="1325" cy="408"/>
            </a:xfrm>
          </p:grpSpPr>
          <p:sp>
            <p:nvSpPr>
              <p:cNvPr id="4155" name="AutoShape 42">
                <a:extLst>
                  <a:ext uri="{FF2B5EF4-FFF2-40B4-BE49-F238E27FC236}">
                    <a16:creationId xmlns:a16="http://schemas.microsoft.com/office/drawing/2014/main" id="{DB6A5CCA-2A95-A841-9199-092681F0397C}"/>
                  </a:ext>
                </a:extLst>
              </p:cNvPr>
              <p:cNvSpPr>
                <a:spLocks noChangeArrowheads="1"/>
              </p:cNvSpPr>
              <p:nvPr/>
            </p:nvSpPr>
            <p:spPr bwMode="auto">
              <a:xfrm>
                <a:off x="2186" y="3014"/>
                <a:ext cx="1325" cy="408"/>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56" name="Rectangle 43">
                <a:extLst>
                  <a:ext uri="{FF2B5EF4-FFF2-40B4-BE49-F238E27FC236}">
                    <a16:creationId xmlns:a16="http://schemas.microsoft.com/office/drawing/2014/main" id="{692545CE-9EF5-D349-BDD1-F27229DEBFC4}"/>
                  </a:ext>
                </a:extLst>
              </p:cNvPr>
              <p:cNvSpPr>
                <a:spLocks noChangeArrowheads="1"/>
              </p:cNvSpPr>
              <p:nvPr/>
            </p:nvSpPr>
            <p:spPr bwMode="auto">
              <a:xfrm>
                <a:off x="2412" y="3032"/>
                <a:ext cx="90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Fluorescence</a:t>
                </a:r>
              </a:p>
            </p:txBody>
          </p:sp>
          <p:sp>
            <p:nvSpPr>
              <p:cNvPr id="4157" name="Rectangle 44">
                <a:extLst>
                  <a:ext uri="{FF2B5EF4-FFF2-40B4-BE49-F238E27FC236}">
                    <a16:creationId xmlns:a16="http://schemas.microsoft.com/office/drawing/2014/main" id="{5C7AD2DC-1B30-6445-A7F0-4E6C8FAD7FD4}"/>
                  </a:ext>
                </a:extLst>
              </p:cNvPr>
              <p:cNvSpPr>
                <a:spLocks noChangeArrowheads="1"/>
              </p:cNvSpPr>
              <p:nvPr/>
            </p:nvSpPr>
            <p:spPr bwMode="auto">
              <a:xfrm>
                <a:off x="2557" y="3146"/>
                <a:ext cx="533"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signals</a:t>
                </a:r>
              </a:p>
            </p:txBody>
          </p:sp>
        </p:grpSp>
        <p:grpSp>
          <p:nvGrpSpPr>
            <p:cNvPr id="19493" name="Group 45">
              <a:extLst>
                <a:ext uri="{FF2B5EF4-FFF2-40B4-BE49-F238E27FC236}">
                  <a16:creationId xmlns:a16="http://schemas.microsoft.com/office/drawing/2014/main" id="{FA3FF93A-71C2-E04C-8BC2-F75C44E500AC}"/>
                </a:ext>
              </a:extLst>
            </p:cNvPr>
            <p:cNvGrpSpPr>
              <a:grpSpLocks/>
            </p:cNvGrpSpPr>
            <p:nvPr/>
          </p:nvGrpSpPr>
          <p:grpSpPr bwMode="auto">
            <a:xfrm>
              <a:off x="2290" y="3725"/>
              <a:ext cx="1117" cy="364"/>
              <a:chOff x="2500" y="3621"/>
              <a:chExt cx="1397" cy="385"/>
            </a:xfrm>
          </p:grpSpPr>
          <p:sp>
            <p:nvSpPr>
              <p:cNvPr id="4152" name="AutoShape 46">
                <a:extLst>
                  <a:ext uri="{FF2B5EF4-FFF2-40B4-BE49-F238E27FC236}">
                    <a16:creationId xmlns:a16="http://schemas.microsoft.com/office/drawing/2014/main" id="{9961F307-3484-EC4D-8470-222C729A1525}"/>
                  </a:ext>
                </a:extLst>
              </p:cNvPr>
              <p:cNvSpPr>
                <a:spLocks noChangeArrowheads="1"/>
              </p:cNvSpPr>
              <p:nvPr/>
            </p:nvSpPr>
            <p:spPr bwMode="auto">
              <a:xfrm>
                <a:off x="2500" y="3621"/>
                <a:ext cx="1397" cy="385"/>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5167" name="Rectangle 47">
                <a:extLst>
                  <a:ext uri="{FF2B5EF4-FFF2-40B4-BE49-F238E27FC236}">
                    <a16:creationId xmlns:a16="http://schemas.microsoft.com/office/drawing/2014/main" id="{AF31D5E7-2DEB-C246-8160-D9423A5631D7}"/>
                  </a:ext>
                </a:extLst>
              </p:cNvPr>
              <p:cNvSpPr>
                <a:spLocks noChangeArrowheads="1"/>
              </p:cNvSpPr>
              <p:nvPr/>
            </p:nvSpPr>
            <p:spPr bwMode="auto">
              <a:xfrm>
                <a:off x="2637" y="3648"/>
                <a:ext cx="953"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p>
                <a:pPr defTabSz="1276350">
                  <a:defRPr/>
                </a:pPr>
                <a:r>
                  <a:rPr lang="en-US" sz="1700" b="1" dirty="0">
                    <a:solidFill>
                      <a:srgbClr val="FFFF00"/>
                    </a:solidFill>
                  </a:rPr>
                  <a:t>Focused</a:t>
                </a:r>
                <a:r>
                  <a:rPr lang="en-US" sz="1700" b="1" dirty="0">
                    <a:solidFill>
                      <a:srgbClr val="FFFF00"/>
                    </a:solidFill>
                    <a:effectLst>
                      <a:outerShdw blurRad="38100" dist="38100" dir="2700000" algn="tl">
                        <a:srgbClr val="C0C0C0"/>
                      </a:outerShdw>
                    </a:effectLst>
                  </a:rPr>
                  <a:t> </a:t>
                </a:r>
                <a:r>
                  <a:rPr lang="en-US" sz="1700" b="1" dirty="0">
                    <a:solidFill>
                      <a:srgbClr val="FFFF00"/>
                    </a:solidFill>
                  </a:rPr>
                  <a:t>laser</a:t>
                </a:r>
              </a:p>
            </p:txBody>
          </p:sp>
          <p:sp>
            <p:nvSpPr>
              <p:cNvPr id="4154" name="Rectangle 48">
                <a:extLst>
                  <a:ext uri="{FF2B5EF4-FFF2-40B4-BE49-F238E27FC236}">
                    <a16:creationId xmlns:a16="http://schemas.microsoft.com/office/drawing/2014/main" id="{CF3DBD55-761D-DC4A-8536-E068914B4DDF}"/>
                  </a:ext>
                </a:extLst>
              </p:cNvPr>
              <p:cNvSpPr>
                <a:spLocks noChangeArrowheads="1"/>
              </p:cNvSpPr>
              <p:nvPr/>
            </p:nvSpPr>
            <p:spPr bwMode="auto">
              <a:xfrm>
                <a:off x="2932" y="3757"/>
                <a:ext cx="62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beam</a:t>
                </a:r>
              </a:p>
            </p:txBody>
          </p:sp>
        </p:grpSp>
        <p:sp>
          <p:nvSpPr>
            <p:cNvPr id="4135" name="Rectangle 49">
              <a:extLst>
                <a:ext uri="{FF2B5EF4-FFF2-40B4-BE49-F238E27FC236}">
                  <a16:creationId xmlns:a16="http://schemas.microsoft.com/office/drawing/2014/main" id="{7225C94A-C9DB-CA49-B657-806B510826E6}"/>
                </a:ext>
              </a:extLst>
            </p:cNvPr>
            <p:cNvSpPr>
              <a:spLocks noChangeArrowheads="1"/>
            </p:cNvSpPr>
            <p:nvPr/>
          </p:nvSpPr>
          <p:spPr bwMode="auto">
            <a:xfrm>
              <a:off x="4735" y="1812"/>
              <a:ext cx="456"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900" b="1">
                  <a:solidFill>
                    <a:schemeClr val="tx2"/>
                  </a:solidFill>
                </a:rPr>
                <a:t>Sheath</a:t>
              </a:r>
            </a:p>
            <a:p>
              <a:pPr>
                <a:defRPr/>
              </a:pPr>
              <a:r>
                <a:rPr lang="en-US" altLang="en-US" sz="1900" b="1">
                  <a:solidFill>
                    <a:schemeClr val="tx2"/>
                  </a:solidFill>
                </a:rPr>
                <a:t>  fluid</a:t>
              </a:r>
            </a:p>
          </p:txBody>
        </p:sp>
        <p:sp>
          <p:nvSpPr>
            <p:cNvPr id="19495" name="Arc 50">
              <a:extLst>
                <a:ext uri="{FF2B5EF4-FFF2-40B4-BE49-F238E27FC236}">
                  <a16:creationId xmlns:a16="http://schemas.microsoft.com/office/drawing/2014/main" id="{A4241EF8-656B-A84C-BAFF-40F46143D274}"/>
                </a:ext>
              </a:extLst>
            </p:cNvPr>
            <p:cNvSpPr>
              <a:spLocks/>
            </p:cNvSpPr>
            <p:nvPr/>
          </p:nvSpPr>
          <p:spPr bwMode="auto">
            <a:xfrm>
              <a:off x="4279" y="2242"/>
              <a:ext cx="693" cy="101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78"/>
                  </a:moveTo>
                  <a:cubicBezTo>
                    <a:pt x="12" y="9668"/>
                    <a:pt x="9661" y="16"/>
                    <a:pt x="21571" y="0"/>
                  </a:cubicBezTo>
                </a:path>
                <a:path w="21600" h="21600" stroke="0" extrusionOk="0">
                  <a:moveTo>
                    <a:pt x="0" y="21578"/>
                  </a:moveTo>
                  <a:cubicBezTo>
                    <a:pt x="12" y="9668"/>
                    <a:pt x="9661" y="16"/>
                    <a:pt x="21571" y="0"/>
                  </a:cubicBezTo>
                  <a:lnTo>
                    <a:pt x="21600" y="21600"/>
                  </a:lnTo>
                  <a:lnTo>
                    <a:pt x="0" y="21578"/>
                  </a:lnTo>
                  <a:close/>
                </a:path>
              </a:pathLst>
            </a:custGeom>
            <a:noFill/>
            <a:ln w="25400" cap="rnd">
              <a:solidFill>
                <a:schemeClr val="bg2"/>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96" name="Arc 51">
              <a:extLst>
                <a:ext uri="{FF2B5EF4-FFF2-40B4-BE49-F238E27FC236}">
                  <a16:creationId xmlns:a16="http://schemas.microsoft.com/office/drawing/2014/main" id="{E7DC5042-799B-5F47-B527-B8FE60AD6D5E}"/>
                </a:ext>
              </a:extLst>
            </p:cNvPr>
            <p:cNvSpPr>
              <a:spLocks/>
            </p:cNvSpPr>
            <p:nvPr/>
          </p:nvSpPr>
          <p:spPr bwMode="auto">
            <a:xfrm>
              <a:off x="3840" y="2784"/>
              <a:ext cx="140" cy="481"/>
            </a:xfrm>
            <a:custGeom>
              <a:avLst/>
              <a:gdLst>
                <a:gd name="T0" fmla="*/ 0 w 21743"/>
                <a:gd name="T1" fmla="*/ 0 h 21600"/>
                <a:gd name="T2" fmla="*/ 0 w 21743"/>
                <a:gd name="T3" fmla="*/ 0 h 21600"/>
                <a:gd name="T4" fmla="*/ 0 w 21743"/>
                <a:gd name="T5" fmla="*/ 0 h 21600"/>
                <a:gd name="T6" fmla="*/ 0 60000 65536"/>
                <a:gd name="T7" fmla="*/ 0 60000 65536"/>
                <a:gd name="T8" fmla="*/ 0 60000 65536"/>
              </a:gdLst>
              <a:ahLst/>
              <a:cxnLst>
                <a:cxn ang="T6">
                  <a:pos x="T0" y="T1"/>
                </a:cxn>
                <a:cxn ang="T7">
                  <a:pos x="T2" y="T3"/>
                </a:cxn>
                <a:cxn ang="T8">
                  <a:pos x="T4" y="T5"/>
                </a:cxn>
              </a:cxnLst>
              <a:rect l="0" t="0" r="r" b="b"/>
              <a:pathLst>
                <a:path w="21743" h="21600" fill="none" extrusionOk="0">
                  <a:moveTo>
                    <a:pt x="0" y="0"/>
                  </a:moveTo>
                  <a:cubicBezTo>
                    <a:pt x="47" y="0"/>
                    <a:pt x="95" y="-1"/>
                    <a:pt x="143" y="0"/>
                  </a:cubicBezTo>
                  <a:cubicBezTo>
                    <a:pt x="12072" y="0"/>
                    <a:pt x="21743" y="9670"/>
                    <a:pt x="21743" y="21600"/>
                  </a:cubicBezTo>
                </a:path>
                <a:path w="21743" h="21600" stroke="0" extrusionOk="0">
                  <a:moveTo>
                    <a:pt x="0" y="0"/>
                  </a:moveTo>
                  <a:cubicBezTo>
                    <a:pt x="47" y="0"/>
                    <a:pt x="95" y="-1"/>
                    <a:pt x="143" y="0"/>
                  </a:cubicBezTo>
                  <a:cubicBezTo>
                    <a:pt x="12072" y="0"/>
                    <a:pt x="21743" y="9670"/>
                    <a:pt x="21743" y="21600"/>
                  </a:cubicBezTo>
                  <a:lnTo>
                    <a:pt x="143" y="21600"/>
                  </a:lnTo>
                  <a:lnTo>
                    <a:pt x="0" y="0"/>
                  </a:lnTo>
                  <a:close/>
                </a:path>
              </a:pathLst>
            </a:custGeom>
            <a:noFill/>
            <a:ln w="25400" cap="rnd">
              <a:solidFill>
                <a:schemeClr val="bg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8" name="Line 52">
              <a:extLst>
                <a:ext uri="{FF2B5EF4-FFF2-40B4-BE49-F238E27FC236}">
                  <a16:creationId xmlns:a16="http://schemas.microsoft.com/office/drawing/2014/main" id="{51F7D226-BEEA-4242-873C-A5500C1C4CE9}"/>
                </a:ext>
              </a:extLst>
            </p:cNvPr>
            <p:cNvSpPr>
              <a:spLocks noChangeShapeType="1"/>
            </p:cNvSpPr>
            <p:nvPr/>
          </p:nvSpPr>
          <p:spPr bwMode="auto">
            <a:xfrm>
              <a:off x="4988" y="2238"/>
              <a:ext cx="19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19498" name="Group 53">
              <a:extLst>
                <a:ext uri="{FF2B5EF4-FFF2-40B4-BE49-F238E27FC236}">
                  <a16:creationId xmlns:a16="http://schemas.microsoft.com/office/drawing/2014/main" id="{237A5D0F-E15D-2040-AB24-5F7680150FA3}"/>
                </a:ext>
              </a:extLst>
            </p:cNvPr>
            <p:cNvGrpSpPr>
              <a:grpSpLocks/>
            </p:cNvGrpSpPr>
            <p:nvPr/>
          </p:nvGrpSpPr>
          <p:grpSpPr bwMode="auto">
            <a:xfrm>
              <a:off x="4302" y="2431"/>
              <a:ext cx="66" cy="65"/>
              <a:chOff x="4515" y="2600"/>
              <a:chExt cx="71" cy="63"/>
            </a:xfrm>
          </p:grpSpPr>
          <p:sp>
            <p:nvSpPr>
              <p:cNvPr id="19509" name="Freeform 54" descr="Wide upward diagonal">
                <a:extLst>
                  <a:ext uri="{FF2B5EF4-FFF2-40B4-BE49-F238E27FC236}">
                    <a16:creationId xmlns:a16="http://schemas.microsoft.com/office/drawing/2014/main" id="{87518FC6-1D23-F04C-8762-AAA3F4C9242E}"/>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0" name="Freeform 55">
                <a:extLst>
                  <a:ext uri="{FF2B5EF4-FFF2-40B4-BE49-F238E27FC236}">
                    <a16:creationId xmlns:a16="http://schemas.microsoft.com/office/drawing/2014/main" id="{56EB05BC-5A69-C74B-965A-7922B8F5E18C}"/>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499" name="Group 56">
              <a:extLst>
                <a:ext uri="{FF2B5EF4-FFF2-40B4-BE49-F238E27FC236}">
                  <a16:creationId xmlns:a16="http://schemas.microsoft.com/office/drawing/2014/main" id="{7DAEA7E5-D997-A84C-8E34-5364F220317F}"/>
                </a:ext>
              </a:extLst>
            </p:cNvPr>
            <p:cNvGrpSpPr>
              <a:grpSpLocks/>
            </p:cNvGrpSpPr>
            <p:nvPr/>
          </p:nvGrpSpPr>
          <p:grpSpPr bwMode="auto">
            <a:xfrm>
              <a:off x="4128" y="2448"/>
              <a:ext cx="66" cy="65"/>
              <a:chOff x="4515" y="2600"/>
              <a:chExt cx="71" cy="63"/>
            </a:xfrm>
          </p:grpSpPr>
          <p:sp>
            <p:nvSpPr>
              <p:cNvPr id="19507" name="Freeform 57" descr="Wide upward diagonal">
                <a:extLst>
                  <a:ext uri="{FF2B5EF4-FFF2-40B4-BE49-F238E27FC236}">
                    <a16:creationId xmlns:a16="http://schemas.microsoft.com/office/drawing/2014/main" id="{08FA4E07-EE3B-8948-A830-02DED0A6BC38}"/>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8" name="Freeform 58">
                <a:extLst>
                  <a:ext uri="{FF2B5EF4-FFF2-40B4-BE49-F238E27FC236}">
                    <a16:creationId xmlns:a16="http://schemas.microsoft.com/office/drawing/2014/main" id="{74E60453-4CC9-604A-A70E-B620E8CEAB63}"/>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00" name="Group 59">
              <a:extLst>
                <a:ext uri="{FF2B5EF4-FFF2-40B4-BE49-F238E27FC236}">
                  <a16:creationId xmlns:a16="http://schemas.microsoft.com/office/drawing/2014/main" id="{D5E627BC-8E7E-C644-A033-B0E590313A27}"/>
                </a:ext>
              </a:extLst>
            </p:cNvPr>
            <p:cNvGrpSpPr>
              <a:grpSpLocks/>
            </p:cNvGrpSpPr>
            <p:nvPr/>
          </p:nvGrpSpPr>
          <p:grpSpPr bwMode="auto">
            <a:xfrm>
              <a:off x="3840" y="2448"/>
              <a:ext cx="66" cy="65"/>
              <a:chOff x="4515" y="2600"/>
              <a:chExt cx="71" cy="63"/>
            </a:xfrm>
          </p:grpSpPr>
          <p:sp>
            <p:nvSpPr>
              <p:cNvPr id="19505" name="Freeform 60" descr="Wide upward diagonal">
                <a:extLst>
                  <a:ext uri="{FF2B5EF4-FFF2-40B4-BE49-F238E27FC236}">
                    <a16:creationId xmlns:a16="http://schemas.microsoft.com/office/drawing/2014/main" id="{455B706A-4B11-7540-9798-0946198F0D7C}"/>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6" name="Freeform 61">
                <a:extLst>
                  <a:ext uri="{FF2B5EF4-FFF2-40B4-BE49-F238E27FC236}">
                    <a16:creationId xmlns:a16="http://schemas.microsoft.com/office/drawing/2014/main" id="{FF2C1A5A-7057-484F-A940-8B80DA468CDE}"/>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01" name="Group 62">
              <a:extLst>
                <a:ext uri="{FF2B5EF4-FFF2-40B4-BE49-F238E27FC236}">
                  <a16:creationId xmlns:a16="http://schemas.microsoft.com/office/drawing/2014/main" id="{FAD73907-A829-B54E-B89C-D26D47FF3839}"/>
                </a:ext>
              </a:extLst>
            </p:cNvPr>
            <p:cNvGrpSpPr>
              <a:grpSpLocks/>
            </p:cNvGrpSpPr>
            <p:nvPr/>
          </p:nvGrpSpPr>
          <p:grpSpPr bwMode="auto">
            <a:xfrm>
              <a:off x="3984" y="2496"/>
              <a:ext cx="66" cy="65"/>
              <a:chOff x="4515" y="2600"/>
              <a:chExt cx="71" cy="63"/>
            </a:xfrm>
          </p:grpSpPr>
          <p:sp>
            <p:nvSpPr>
              <p:cNvPr id="19503" name="Freeform 63" descr="Wide upward diagonal">
                <a:extLst>
                  <a:ext uri="{FF2B5EF4-FFF2-40B4-BE49-F238E27FC236}">
                    <a16:creationId xmlns:a16="http://schemas.microsoft.com/office/drawing/2014/main" id="{FDA6E959-148B-974F-8187-BBB4DD7E18EB}"/>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4" name="Freeform 64">
                <a:extLst>
                  <a:ext uri="{FF2B5EF4-FFF2-40B4-BE49-F238E27FC236}">
                    <a16:creationId xmlns:a16="http://schemas.microsoft.com/office/drawing/2014/main" id="{14EA3F14-FF3E-D04C-8505-237E0B3028BD}"/>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502" name="Freeform 65">
              <a:extLst>
                <a:ext uri="{FF2B5EF4-FFF2-40B4-BE49-F238E27FC236}">
                  <a16:creationId xmlns:a16="http://schemas.microsoft.com/office/drawing/2014/main" id="{520DCC74-8F09-C549-8365-79F6907E1368}"/>
                </a:ext>
              </a:extLst>
            </p:cNvPr>
            <p:cNvSpPr>
              <a:spLocks/>
            </p:cNvSpPr>
            <p:nvPr/>
          </p:nvSpPr>
          <p:spPr bwMode="auto">
            <a:xfrm>
              <a:off x="3808" y="2340"/>
              <a:ext cx="623" cy="291"/>
            </a:xfrm>
            <a:custGeom>
              <a:avLst/>
              <a:gdLst>
                <a:gd name="T0" fmla="*/ 0 w 679"/>
                <a:gd name="T1" fmla="*/ 14 h 284"/>
                <a:gd name="T2" fmla="*/ 0 w 679"/>
                <a:gd name="T3" fmla="*/ 189 h 284"/>
                <a:gd name="T4" fmla="*/ 51 w 679"/>
                <a:gd name="T5" fmla="*/ 360 h 284"/>
                <a:gd name="T6" fmla="*/ 242 w 679"/>
                <a:gd name="T7" fmla="*/ 359 h 284"/>
                <a:gd name="T8" fmla="*/ 287 w 679"/>
                <a:gd name="T9" fmla="*/ 176 h 284"/>
                <a:gd name="T10" fmla="*/ 287 w 679"/>
                <a:gd name="T11" fmla="*/ 20 h 284"/>
                <a:gd name="T12" fmla="*/ 224 w 679"/>
                <a:gd name="T13" fmla="*/ 0 h 284"/>
                <a:gd name="T14" fmla="*/ 169 w 679"/>
                <a:gd name="T15" fmla="*/ 65 h 284"/>
                <a:gd name="T16" fmla="*/ 103 w 679"/>
                <a:gd name="T17" fmla="*/ 37 h 284"/>
                <a:gd name="T18" fmla="*/ 54 w 679"/>
                <a:gd name="T19" fmla="*/ 55 h 284"/>
                <a:gd name="T20" fmla="*/ 0 w 679"/>
                <a:gd name="T21" fmla="*/ 14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9" h="284">
                  <a:moveTo>
                    <a:pt x="0" y="14"/>
                  </a:moveTo>
                  <a:lnTo>
                    <a:pt x="0" y="148"/>
                  </a:lnTo>
                  <a:lnTo>
                    <a:pt x="120" y="283"/>
                  </a:lnTo>
                  <a:lnTo>
                    <a:pt x="576" y="282"/>
                  </a:lnTo>
                  <a:lnTo>
                    <a:pt x="678" y="138"/>
                  </a:lnTo>
                  <a:lnTo>
                    <a:pt x="678" y="20"/>
                  </a:lnTo>
                  <a:lnTo>
                    <a:pt x="530" y="0"/>
                  </a:lnTo>
                  <a:lnTo>
                    <a:pt x="401" y="53"/>
                  </a:lnTo>
                  <a:lnTo>
                    <a:pt x="243" y="27"/>
                  </a:lnTo>
                  <a:lnTo>
                    <a:pt x="128" y="45"/>
                  </a:lnTo>
                  <a:lnTo>
                    <a:pt x="0" y="14"/>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a:extLst>
              <a:ext uri="{FF2B5EF4-FFF2-40B4-BE49-F238E27FC236}">
                <a16:creationId xmlns:a16="http://schemas.microsoft.com/office/drawing/2014/main" id="{047E83BC-27F5-CF4B-88A5-34A152BA97C1}"/>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E04DB37-9BAB-9E4E-B1D3-E6584AE87760}" type="datetime12">
              <a:rPr lang="en-US" altLang="en-US"/>
              <a:pPr eaLnBrk="1" hangingPunct="1">
                <a:defRPr/>
              </a:pPr>
              <a:t>5:27 PM</a:t>
            </a:fld>
            <a:endParaRPr lang="en-US" altLang="en-US"/>
          </a:p>
        </p:txBody>
      </p:sp>
      <p:sp>
        <p:nvSpPr>
          <p:cNvPr id="62466" name="Rectangle 2">
            <a:extLst>
              <a:ext uri="{FF2B5EF4-FFF2-40B4-BE49-F238E27FC236}">
                <a16:creationId xmlns:a16="http://schemas.microsoft.com/office/drawing/2014/main" id="{54508C74-F06E-F040-A894-D33595F4F27C}"/>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Flow Chambers</a:t>
            </a:r>
          </a:p>
        </p:txBody>
      </p:sp>
      <p:sp>
        <p:nvSpPr>
          <p:cNvPr id="24580" name="Rectangle 3">
            <a:extLst>
              <a:ext uri="{FF2B5EF4-FFF2-40B4-BE49-F238E27FC236}">
                <a16:creationId xmlns:a16="http://schemas.microsoft.com/office/drawing/2014/main" id="{E7C83FE9-BF50-B84A-BFFE-3FC2E0B85A89}"/>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The flow chamber</a:t>
            </a:r>
          </a:p>
          <a:p>
            <a:pPr lvl="1" eaLnBrk="1" hangingPunct="1">
              <a:defRPr/>
            </a:pPr>
            <a:r>
              <a:rPr lang="en-US" altLang="en-US"/>
              <a:t>defines the axis and dimensions of sheath and sample flow</a:t>
            </a:r>
          </a:p>
          <a:p>
            <a:pPr lvl="1" eaLnBrk="1" hangingPunct="1">
              <a:defRPr/>
            </a:pPr>
            <a:r>
              <a:rPr lang="en-US" altLang="en-US"/>
              <a:t>defines the point of optimal hydrodynamic focusing</a:t>
            </a:r>
          </a:p>
          <a:p>
            <a:pPr lvl="1" eaLnBrk="1" hangingPunct="1">
              <a:defRPr/>
            </a:pPr>
            <a:r>
              <a:rPr lang="en-US" altLang="en-US"/>
              <a:t>can also serve as the </a:t>
            </a:r>
            <a:r>
              <a:rPr lang="en-US" altLang="en-US">
                <a:solidFill>
                  <a:srgbClr val="FF0000"/>
                </a:solidFill>
              </a:rPr>
              <a:t>interrogation point</a:t>
            </a:r>
            <a:r>
              <a:rPr lang="en-US" altLang="en-US"/>
              <a:t> (the illumination volume)</a:t>
            </a:r>
          </a:p>
        </p:txBody>
      </p:sp>
      <p:sp>
        <p:nvSpPr>
          <p:cNvPr id="2" name="TextBox 1">
            <a:extLst>
              <a:ext uri="{FF2B5EF4-FFF2-40B4-BE49-F238E27FC236}">
                <a16:creationId xmlns:a16="http://schemas.microsoft.com/office/drawing/2014/main" id="{848F4885-55F7-CC43-A219-551E1B069A30}"/>
              </a:ext>
            </a:extLst>
          </p:cNvPr>
          <p:cNvSpPr txBox="1"/>
          <p:nvPr/>
        </p:nvSpPr>
        <p:spPr>
          <a:xfrm>
            <a:off x="2667000" y="973415"/>
            <a:ext cx="3377848" cy="369332"/>
          </a:xfrm>
          <a:prstGeom prst="rect">
            <a:avLst/>
          </a:prstGeom>
          <a:noFill/>
        </p:spPr>
        <p:txBody>
          <a:bodyPr wrap="none" rtlCol="0">
            <a:spAutoFit/>
          </a:bodyPr>
          <a:lstStyle/>
          <a:p>
            <a:r>
              <a:rPr lang="en-US" dirty="0">
                <a:solidFill>
                  <a:srgbClr val="FF0000"/>
                </a:solidFill>
              </a:rPr>
              <a:t>(Often referred to as “flow cell”)</a:t>
            </a: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a:extLst>
              <a:ext uri="{FF2B5EF4-FFF2-40B4-BE49-F238E27FC236}">
                <a16:creationId xmlns:a16="http://schemas.microsoft.com/office/drawing/2014/main" id="{035F384E-2985-A646-AD68-CF0D1BD83C89}"/>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FF78A9C-95AA-6D43-9D6F-16C9A2FFD524}" type="datetime12">
              <a:rPr lang="en-US" altLang="en-US"/>
              <a:pPr eaLnBrk="1" hangingPunct="1">
                <a:defRPr/>
              </a:pPr>
              <a:t>5:27 PM</a:t>
            </a:fld>
            <a:endParaRPr lang="en-US" altLang="en-US"/>
          </a:p>
        </p:txBody>
      </p:sp>
      <p:sp>
        <p:nvSpPr>
          <p:cNvPr id="25603" name="Rectangle 2">
            <a:extLst>
              <a:ext uri="{FF2B5EF4-FFF2-40B4-BE49-F238E27FC236}">
                <a16:creationId xmlns:a16="http://schemas.microsoft.com/office/drawing/2014/main" id="{690AA73A-A4D0-554D-BCDC-792F53F2F0EF}"/>
              </a:ext>
            </a:extLst>
          </p:cNvPr>
          <p:cNvSpPr>
            <a:spLocks noGrp="1" noChangeArrowheads="1"/>
          </p:cNvSpPr>
          <p:nvPr>
            <p:ph type="title"/>
          </p:nvPr>
        </p:nvSpPr>
        <p:spPr>
          <a:xfrm>
            <a:off x="228600" y="152400"/>
            <a:ext cx="8763000" cy="685800"/>
          </a:xfrm>
        </p:spPr>
        <p:txBody>
          <a:bodyPr/>
          <a:lstStyle/>
          <a:p>
            <a:pPr eaLnBrk="1" hangingPunct="1">
              <a:defRPr/>
            </a:pPr>
            <a:r>
              <a:rPr lang="en-US" altLang="en-US" sz="2400"/>
              <a:t>Closed flow chambers – e.g. Beckman Elite, Altra, XL</a:t>
            </a:r>
          </a:p>
        </p:txBody>
      </p:sp>
      <p:pic>
        <p:nvPicPr>
          <p:cNvPr id="25604" name="Picture 3" descr="DSC00025(41)">
            <a:extLst>
              <a:ext uri="{FF2B5EF4-FFF2-40B4-BE49-F238E27FC236}">
                <a16:creationId xmlns:a16="http://schemas.microsoft.com/office/drawing/2014/main" id="{5AA7206B-497A-EA43-B2D1-97FE0B71E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003" y="885986"/>
            <a:ext cx="4140994" cy="55213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4">
            <a:extLst>
              <a:ext uri="{FF2B5EF4-FFF2-40B4-BE49-F238E27FC236}">
                <a16:creationId xmlns:a16="http://schemas.microsoft.com/office/drawing/2014/main" id="{EC3E5A1B-DD22-0149-8D3E-29C71F9F6C0A}"/>
              </a:ext>
            </a:extLst>
          </p:cNvPr>
          <p:cNvSpPr>
            <a:spLocks noChangeShapeType="1"/>
          </p:cNvSpPr>
          <p:nvPr/>
        </p:nvSpPr>
        <p:spPr bwMode="auto">
          <a:xfrm flipH="1">
            <a:off x="5334000" y="4038600"/>
            <a:ext cx="2819400" cy="0"/>
          </a:xfrm>
          <a:prstGeom prst="line">
            <a:avLst/>
          </a:prstGeom>
          <a:noFill/>
          <a:ln w="5715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5606" name="Line 5">
            <a:extLst>
              <a:ext uri="{FF2B5EF4-FFF2-40B4-BE49-F238E27FC236}">
                <a16:creationId xmlns:a16="http://schemas.microsoft.com/office/drawing/2014/main" id="{E352E27E-2E94-C544-8902-3365500D75A8}"/>
              </a:ext>
            </a:extLst>
          </p:cNvPr>
          <p:cNvSpPr>
            <a:spLocks noChangeShapeType="1"/>
          </p:cNvSpPr>
          <p:nvPr/>
        </p:nvSpPr>
        <p:spPr bwMode="auto">
          <a:xfrm flipH="1">
            <a:off x="2057400" y="4038600"/>
            <a:ext cx="2362200" cy="0"/>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5607" name="Text Box 7">
            <a:extLst>
              <a:ext uri="{FF2B5EF4-FFF2-40B4-BE49-F238E27FC236}">
                <a16:creationId xmlns:a16="http://schemas.microsoft.com/office/drawing/2014/main" id="{5993F015-DBD7-C542-98C2-51952C247F59}"/>
              </a:ext>
            </a:extLst>
          </p:cNvPr>
          <p:cNvSpPr txBox="1">
            <a:spLocks noChangeArrowheads="1"/>
          </p:cNvSpPr>
          <p:nvPr/>
        </p:nvSpPr>
        <p:spPr bwMode="auto">
          <a:xfrm>
            <a:off x="6858000" y="29718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Laser direction</a:t>
            </a:r>
          </a:p>
        </p:txBody>
      </p:sp>
      <p:sp>
        <p:nvSpPr>
          <p:cNvPr id="25608" name="Text Box 8">
            <a:extLst>
              <a:ext uri="{FF2B5EF4-FFF2-40B4-BE49-F238E27FC236}">
                <a16:creationId xmlns:a16="http://schemas.microsoft.com/office/drawing/2014/main" id="{45F0ED27-30A5-9041-8891-EC2E9EB5173E}"/>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cxnSp>
        <p:nvCxnSpPr>
          <p:cNvPr id="3" name="Straight Arrow Connector 2">
            <a:extLst>
              <a:ext uri="{FF2B5EF4-FFF2-40B4-BE49-F238E27FC236}">
                <a16:creationId xmlns:a16="http://schemas.microsoft.com/office/drawing/2014/main" id="{7CD6AD40-446D-624F-87F3-C1460186E0EE}"/>
              </a:ext>
            </a:extLst>
          </p:cNvPr>
          <p:cNvCxnSpPr>
            <a:cxnSpLocks/>
          </p:cNvCxnSpPr>
          <p:nvPr/>
        </p:nvCxnSpPr>
        <p:spPr>
          <a:xfrm flipH="1" flipV="1">
            <a:off x="3672682" y="3590251"/>
            <a:ext cx="975518" cy="4483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10" name="Text Box 7">
            <a:extLst>
              <a:ext uri="{FF2B5EF4-FFF2-40B4-BE49-F238E27FC236}">
                <a16:creationId xmlns:a16="http://schemas.microsoft.com/office/drawing/2014/main" id="{F452D202-9D50-8D4E-8003-D2FF017A4385}"/>
              </a:ext>
            </a:extLst>
          </p:cNvPr>
          <p:cNvSpPr txBox="1">
            <a:spLocks noChangeArrowheads="1"/>
          </p:cNvSpPr>
          <p:nvPr/>
        </p:nvSpPr>
        <p:spPr bwMode="auto">
          <a:xfrm>
            <a:off x="2704361" y="3159364"/>
            <a:ext cx="15588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000" dirty="0">
                <a:solidFill>
                  <a:srgbClr val="FF0000"/>
                </a:solidFill>
                <a:latin typeface="Times New Roman" charset="0"/>
              </a:rPr>
              <a:t>Fluorescence</a:t>
            </a:r>
          </a:p>
          <a:p>
            <a:pPr>
              <a:spcBef>
                <a:spcPct val="50000"/>
              </a:spcBef>
              <a:defRPr/>
            </a:pPr>
            <a:r>
              <a:rPr lang="en-US" altLang="en-US" sz="2000" dirty="0">
                <a:solidFill>
                  <a:srgbClr val="FF0000"/>
                </a:solidFill>
                <a:latin typeface="Times New Roman" charset="0"/>
              </a:rPr>
              <a:t>signals</a:t>
            </a:r>
          </a:p>
        </p:txBody>
      </p:sp>
      <p:sp>
        <p:nvSpPr>
          <p:cNvPr id="6" name="Rectangle 5">
            <a:extLst>
              <a:ext uri="{FF2B5EF4-FFF2-40B4-BE49-F238E27FC236}">
                <a16:creationId xmlns:a16="http://schemas.microsoft.com/office/drawing/2014/main" id="{F3878B8D-1043-4541-9A29-4C88B8CB13EE}"/>
              </a:ext>
            </a:extLst>
          </p:cNvPr>
          <p:cNvSpPr/>
          <p:nvPr/>
        </p:nvSpPr>
        <p:spPr>
          <a:xfrm>
            <a:off x="1752600" y="3794125"/>
            <a:ext cx="282575" cy="549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612" name="Text Box 7">
            <a:extLst>
              <a:ext uri="{FF2B5EF4-FFF2-40B4-BE49-F238E27FC236}">
                <a16:creationId xmlns:a16="http://schemas.microsoft.com/office/drawing/2014/main" id="{828725E2-4181-1744-BEF2-6C1E60100FC2}"/>
              </a:ext>
            </a:extLst>
          </p:cNvPr>
          <p:cNvSpPr txBox="1">
            <a:spLocks noChangeArrowheads="1"/>
          </p:cNvSpPr>
          <p:nvPr/>
        </p:nvSpPr>
        <p:spPr bwMode="auto">
          <a:xfrm>
            <a:off x="87313" y="2971800"/>
            <a:ext cx="2133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Forward Scatter detector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a:extLst>
              <a:ext uri="{FF2B5EF4-FFF2-40B4-BE49-F238E27FC236}">
                <a16:creationId xmlns:a16="http://schemas.microsoft.com/office/drawing/2014/main" id="{A5696F34-F7D4-CD4E-8723-D2C4573B97A5}"/>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EBD95DB-E9D4-3940-850C-EFB1AFD33425}" type="datetime12">
              <a:rPr lang="en-US" altLang="en-US"/>
              <a:pPr eaLnBrk="1" hangingPunct="1">
                <a:defRPr/>
              </a:pPr>
              <a:t>5:27 PM</a:t>
            </a:fld>
            <a:endParaRPr lang="en-US" altLang="en-US"/>
          </a:p>
        </p:txBody>
      </p:sp>
      <p:sp>
        <p:nvSpPr>
          <p:cNvPr id="68610" name="Rectangle 2">
            <a:extLst>
              <a:ext uri="{FF2B5EF4-FFF2-40B4-BE49-F238E27FC236}">
                <a16:creationId xmlns:a16="http://schemas.microsoft.com/office/drawing/2014/main" id="{5FF0317D-EA77-6041-A2D4-99A8FC66BB63}"/>
              </a:ext>
            </a:extLst>
          </p:cNvPr>
          <p:cNvSpPr>
            <a:spLocks noGrp="1" noChangeArrowheads="1"/>
          </p:cNvSpPr>
          <p:nvPr>
            <p:ph type="title"/>
          </p:nvPr>
        </p:nvSpPr>
        <p:spPr>
          <a:xfrm>
            <a:off x="304800" y="228600"/>
            <a:ext cx="7772400" cy="609600"/>
          </a:xfrm>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Flow Chambers</a:t>
            </a:r>
          </a:p>
        </p:txBody>
      </p:sp>
      <p:sp>
        <p:nvSpPr>
          <p:cNvPr id="27652" name="Rectangle 3">
            <a:extLst>
              <a:ext uri="{FF2B5EF4-FFF2-40B4-BE49-F238E27FC236}">
                <a16:creationId xmlns:a16="http://schemas.microsoft.com/office/drawing/2014/main" id="{C2BC95F6-0E14-B74B-AD69-C7F31EEAA3DF}"/>
              </a:ext>
            </a:extLst>
          </p:cNvPr>
          <p:cNvSpPr>
            <a:spLocks noGrp="1" noChangeArrowheads="1"/>
          </p:cNvSpPr>
          <p:nvPr>
            <p:ph type="body" idx="1"/>
          </p:nvPr>
        </p:nvSpPr>
        <p:spPr>
          <a:xfrm>
            <a:off x="609600" y="1600200"/>
            <a:ext cx="77724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Four basic flow chamber types</a:t>
            </a:r>
          </a:p>
          <a:p>
            <a:pPr lvl="1" eaLnBrk="1" hangingPunct="1">
              <a:defRPr/>
            </a:pPr>
            <a:r>
              <a:rPr lang="en-US" altLang="en-US" sz="2400" b="1">
                <a:solidFill>
                  <a:schemeClr val="accent2"/>
                </a:solidFill>
              </a:rPr>
              <a:t>Jet-in-air</a:t>
            </a:r>
            <a:endParaRPr lang="en-US" altLang="en-US" sz="2400"/>
          </a:p>
          <a:p>
            <a:pPr lvl="2" eaLnBrk="1" hangingPunct="1">
              <a:defRPr/>
            </a:pPr>
            <a:r>
              <a:rPr lang="en-US" altLang="en-US" sz="2000"/>
              <a:t>best for sorting, inferior optical properties</a:t>
            </a:r>
          </a:p>
          <a:p>
            <a:pPr lvl="1" eaLnBrk="1" hangingPunct="1">
              <a:defRPr/>
            </a:pPr>
            <a:r>
              <a:rPr lang="en-US" altLang="en-US" sz="2400" b="1">
                <a:solidFill>
                  <a:schemeClr val="accent2"/>
                </a:solidFill>
              </a:rPr>
              <a:t>Flow-through cuvette</a:t>
            </a:r>
          </a:p>
          <a:p>
            <a:pPr lvl="2" eaLnBrk="1" hangingPunct="1">
              <a:defRPr/>
            </a:pPr>
            <a:r>
              <a:rPr lang="en-US" altLang="en-US" sz="2000"/>
              <a:t>excellent optical properties, can be used for sorting</a:t>
            </a:r>
          </a:p>
          <a:p>
            <a:pPr lvl="1" eaLnBrk="1" hangingPunct="1">
              <a:defRPr/>
            </a:pPr>
            <a:r>
              <a:rPr lang="en-US" altLang="en-US" sz="2400" b="1">
                <a:solidFill>
                  <a:schemeClr val="accent2"/>
                </a:solidFill>
              </a:rPr>
              <a:t>Closed cross flow</a:t>
            </a:r>
            <a:endParaRPr lang="en-US" altLang="en-US" sz="2400"/>
          </a:p>
          <a:p>
            <a:pPr lvl="2" eaLnBrk="1" hangingPunct="1">
              <a:defRPr/>
            </a:pPr>
            <a:r>
              <a:rPr lang="en-US" altLang="en-US" sz="2000"/>
              <a:t>best optical properties, can’t sort</a:t>
            </a:r>
          </a:p>
          <a:p>
            <a:pPr lvl="1" eaLnBrk="1" hangingPunct="1">
              <a:defRPr/>
            </a:pPr>
            <a:r>
              <a:rPr lang="en-US" altLang="en-US" sz="2400" b="1">
                <a:solidFill>
                  <a:schemeClr val="accent2"/>
                </a:solidFill>
              </a:rPr>
              <a:t>Open flow across surface</a:t>
            </a:r>
            <a:endParaRPr lang="en-US" altLang="en-US" sz="2400"/>
          </a:p>
          <a:p>
            <a:pPr lvl="2" eaLnBrk="1" hangingPunct="1">
              <a:defRPr/>
            </a:pPr>
            <a:r>
              <a:rPr lang="en-US" altLang="en-US" sz="2000"/>
              <a:t>best optical properties, can’t sort</a:t>
            </a:r>
          </a:p>
        </p:txBody>
      </p:sp>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957E7E09-72F1-8E4D-898B-DDF24B519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976391"/>
            <a:ext cx="2761593" cy="207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379" name="Rectangle 3">
            <a:extLst>
              <a:ext uri="{FF2B5EF4-FFF2-40B4-BE49-F238E27FC236}">
                <a16:creationId xmlns:a16="http://schemas.microsoft.com/office/drawing/2014/main" id="{864FF0B1-9168-7146-BA5E-22D3B1D2E3EE}"/>
              </a:ext>
            </a:extLst>
          </p:cNvPr>
          <p:cNvSpPr>
            <a:spLocks noChangeArrowheads="1"/>
          </p:cNvSpPr>
          <p:nvPr/>
        </p:nvSpPr>
        <p:spPr bwMode="auto">
          <a:xfrm>
            <a:off x="5638800" y="6248400"/>
            <a:ext cx="3886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800" dirty="0">
                <a:solidFill>
                  <a:srgbClr val="00B0F0"/>
                </a:solidFill>
              </a:rPr>
              <a:t>http://</a:t>
            </a:r>
            <a:r>
              <a:rPr lang="en-US" altLang="en-US" sz="800" dirty="0" err="1">
                <a:solidFill>
                  <a:srgbClr val="00B0F0"/>
                </a:solidFill>
              </a:rPr>
              <a:t>www.smallprecisiontools.com</a:t>
            </a:r>
            <a:r>
              <a:rPr lang="en-US" altLang="en-US" sz="800" dirty="0">
                <a:solidFill>
                  <a:srgbClr val="00B0F0"/>
                </a:solidFill>
              </a:rPr>
              <a:t>/products-and-solutions/fine-ceramics-solutions/introduction-in-ceramic-technologies/?</a:t>
            </a:r>
            <a:r>
              <a:rPr lang="en-US" altLang="en-US" sz="800" dirty="0" err="1">
                <a:solidFill>
                  <a:srgbClr val="00B0F0"/>
                </a:solidFill>
              </a:rPr>
              <a:t>oid</a:t>
            </a:r>
            <a:r>
              <a:rPr lang="en-US" altLang="en-US" sz="800" dirty="0">
                <a:solidFill>
                  <a:srgbClr val="00B0F0"/>
                </a:solidFill>
              </a:rPr>
              <a:t>=697&amp;lang=</a:t>
            </a:r>
            <a:r>
              <a:rPr lang="en-US" altLang="en-US" sz="800" dirty="0" err="1">
                <a:solidFill>
                  <a:srgbClr val="00B0F0"/>
                </a:solidFill>
              </a:rPr>
              <a:t>en</a:t>
            </a:r>
            <a:endParaRPr lang="en-US" altLang="en-US" sz="800" dirty="0">
              <a:solidFill>
                <a:srgbClr val="00B0F0"/>
              </a:solidFill>
            </a:endParaRPr>
          </a:p>
        </p:txBody>
      </p:sp>
      <p:sp>
        <p:nvSpPr>
          <p:cNvPr id="2" name="Title 1">
            <a:extLst>
              <a:ext uri="{FF2B5EF4-FFF2-40B4-BE49-F238E27FC236}">
                <a16:creationId xmlns:a16="http://schemas.microsoft.com/office/drawing/2014/main" id="{B64FC37B-E866-9944-94D5-C6A0576616D4}"/>
              </a:ext>
            </a:extLst>
          </p:cNvPr>
          <p:cNvSpPr>
            <a:spLocks noGrp="1"/>
          </p:cNvSpPr>
          <p:nvPr>
            <p:ph type="title"/>
          </p:nvPr>
        </p:nvSpPr>
        <p:spPr>
          <a:xfrm>
            <a:off x="381000" y="0"/>
            <a:ext cx="8229600" cy="338138"/>
          </a:xfrm>
        </p:spPr>
        <p:txBody>
          <a:bodyPr/>
          <a:lstStyle/>
          <a:p>
            <a:pPr>
              <a:defRPr/>
            </a:pPr>
            <a:r>
              <a:rPr lang="en-US" sz="2400" dirty="0"/>
              <a:t>Example </a:t>
            </a:r>
            <a:r>
              <a:rPr lang="en-US" sz="2400"/>
              <a:t>of manufacturer of chambers</a:t>
            </a:r>
            <a:endParaRPr lang="en-US" sz="2400" dirty="0"/>
          </a:p>
        </p:txBody>
      </p:sp>
      <p:pic>
        <p:nvPicPr>
          <p:cNvPr id="5" name="Picture 4">
            <a:extLst>
              <a:ext uri="{FF2B5EF4-FFF2-40B4-BE49-F238E27FC236}">
                <a16:creationId xmlns:a16="http://schemas.microsoft.com/office/drawing/2014/main" id="{97CA3F34-5365-2D4D-BA8E-9E8C6E326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11112"/>
            <a:ext cx="4979561" cy="2136888"/>
          </a:xfrm>
          <a:prstGeom prst="rect">
            <a:avLst/>
          </a:prstGeom>
        </p:spPr>
      </p:pic>
      <p:pic>
        <p:nvPicPr>
          <p:cNvPr id="7" name="Picture 6">
            <a:extLst>
              <a:ext uri="{FF2B5EF4-FFF2-40B4-BE49-F238E27FC236}">
                <a16:creationId xmlns:a16="http://schemas.microsoft.com/office/drawing/2014/main" id="{26CE272C-C6AB-5249-9D7E-EDD7325A9D44}"/>
              </a:ext>
            </a:extLst>
          </p:cNvPr>
          <p:cNvPicPr>
            <a:picLocks noChangeAspect="1"/>
          </p:cNvPicPr>
          <p:nvPr/>
        </p:nvPicPr>
        <p:blipFill rotWithShape="1">
          <a:blip r:embed="rId5">
            <a:extLst>
              <a:ext uri="{28A0092B-C50C-407E-A947-70E740481C1C}">
                <a14:useLocalDpi xmlns:a14="http://schemas.microsoft.com/office/drawing/2010/main" val="0"/>
              </a:ext>
            </a:extLst>
          </a:blip>
          <a:srcRect l="12000" t="19556" r="4000" b="18145"/>
          <a:stretch/>
        </p:blipFill>
        <p:spPr>
          <a:xfrm>
            <a:off x="5260296" y="911112"/>
            <a:ext cx="3841662" cy="2136888"/>
          </a:xfrm>
          <a:prstGeom prst="rect">
            <a:avLst/>
          </a:prstGeom>
        </p:spPr>
      </p:pic>
      <p:pic>
        <p:nvPicPr>
          <p:cNvPr id="9" name="Picture 8">
            <a:extLst>
              <a:ext uri="{FF2B5EF4-FFF2-40B4-BE49-F238E27FC236}">
                <a16:creationId xmlns:a16="http://schemas.microsoft.com/office/drawing/2014/main" id="{1387E4E8-1117-3848-B32B-46CC586680CA}"/>
              </a:ext>
            </a:extLst>
          </p:cNvPr>
          <p:cNvPicPr>
            <a:picLocks noChangeAspect="1"/>
          </p:cNvPicPr>
          <p:nvPr/>
        </p:nvPicPr>
        <p:blipFill rotWithShape="1">
          <a:blip r:embed="rId6">
            <a:extLst>
              <a:ext uri="{28A0092B-C50C-407E-A947-70E740481C1C}">
                <a14:useLocalDpi xmlns:a14="http://schemas.microsoft.com/office/drawing/2010/main" val="0"/>
              </a:ext>
            </a:extLst>
          </a:blip>
          <a:srcRect t="26169" b="31524"/>
          <a:stretch/>
        </p:blipFill>
        <p:spPr>
          <a:xfrm>
            <a:off x="262180" y="3432875"/>
            <a:ext cx="5787937" cy="1836549"/>
          </a:xfrm>
          <a:prstGeom prst="rect">
            <a:avLst/>
          </a:prstGeom>
        </p:spPr>
      </p:pic>
      <p:sp>
        <p:nvSpPr>
          <p:cNvPr id="10" name="TextBox 9">
            <a:extLst>
              <a:ext uri="{FF2B5EF4-FFF2-40B4-BE49-F238E27FC236}">
                <a16:creationId xmlns:a16="http://schemas.microsoft.com/office/drawing/2014/main" id="{2BAF031C-D97E-5040-95FD-D21231F91B11}"/>
              </a:ext>
            </a:extLst>
          </p:cNvPr>
          <p:cNvSpPr txBox="1"/>
          <p:nvPr/>
        </p:nvSpPr>
        <p:spPr>
          <a:xfrm>
            <a:off x="2209800" y="3063543"/>
            <a:ext cx="4929555" cy="369332"/>
          </a:xfrm>
          <a:prstGeom prst="rect">
            <a:avLst/>
          </a:prstGeom>
          <a:noFill/>
        </p:spPr>
        <p:txBody>
          <a:bodyPr wrap="none" rtlCol="0">
            <a:spAutoFit/>
          </a:bodyPr>
          <a:lstStyle/>
          <a:p>
            <a:r>
              <a:rPr lang="en-US" dirty="0"/>
              <a:t>Beckman Coulter Flow Chambers and nozzles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a:extLst>
              <a:ext uri="{FF2B5EF4-FFF2-40B4-BE49-F238E27FC236}">
                <a16:creationId xmlns:a16="http://schemas.microsoft.com/office/drawing/2014/main" id="{BCE14A0D-CCCE-AC45-9872-0452DF29C88F}"/>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02E4E93-E99F-9E4E-9F1F-76037FB82349}" type="datetime12">
              <a:rPr lang="en-US" altLang="en-US"/>
              <a:pPr eaLnBrk="1" hangingPunct="1">
                <a:defRPr/>
              </a:pPr>
              <a:t>5:27 PM</a:t>
            </a:fld>
            <a:endParaRPr lang="en-US" altLang="en-US"/>
          </a:p>
        </p:txBody>
      </p:sp>
      <p:sp>
        <p:nvSpPr>
          <p:cNvPr id="70658" name="Rectangle 2">
            <a:extLst>
              <a:ext uri="{FF2B5EF4-FFF2-40B4-BE49-F238E27FC236}">
                <a16:creationId xmlns:a16="http://schemas.microsoft.com/office/drawing/2014/main" id="{87B89875-F2FB-184B-A703-BA3BF83CF411}"/>
              </a:ext>
            </a:extLst>
          </p:cNvPr>
          <p:cNvSpPr>
            <a:spLocks noGrp="1" noChangeArrowheads="1"/>
          </p:cNvSpPr>
          <p:nvPr>
            <p:ph type="title"/>
          </p:nvPr>
        </p:nvSpPr>
        <p:spPr>
          <a:xfrm>
            <a:off x="0" y="0"/>
            <a:ext cx="7715250" cy="762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Flow Chambers</a:t>
            </a:r>
          </a:p>
        </p:txBody>
      </p:sp>
      <p:sp>
        <p:nvSpPr>
          <p:cNvPr id="28676" name="Rectangle 3">
            <a:extLst>
              <a:ext uri="{FF2B5EF4-FFF2-40B4-BE49-F238E27FC236}">
                <a16:creationId xmlns:a16="http://schemas.microsoft.com/office/drawing/2014/main" id="{37C10F13-BDE5-DB4D-9252-87E93011436F}"/>
              </a:ext>
            </a:extLst>
          </p:cNvPr>
          <p:cNvSpPr>
            <a:spLocks noChangeArrowheads="1"/>
          </p:cNvSpPr>
          <p:nvPr/>
        </p:nvSpPr>
        <p:spPr bwMode="auto">
          <a:xfrm>
            <a:off x="6173788" y="6478588"/>
            <a:ext cx="2892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b="1">
                <a:latin typeface="Times New Roman" charset="0"/>
              </a:rPr>
              <a:t>H.B. Steen - </a:t>
            </a:r>
            <a:r>
              <a:rPr lang="en-US" altLang="en-US" b="1">
                <a:solidFill>
                  <a:srgbClr val="FC0128"/>
                </a:solidFill>
                <a:latin typeface="Times New Roman" charset="0"/>
              </a:rPr>
              <a:t>MLM</a:t>
            </a:r>
            <a:r>
              <a:rPr lang="en-US" altLang="en-US" b="1">
                <a:latin typeface="Times New Roman" charset="0"/>
              </a:rPr>
              <a:t> Chapt. 2</a:t>
            </a:r>
          </a:p>
        </p:txBody>
      </p:sp>
      <p:sp>
        <p:nvSpPr>
          <p:cNvPr id="28677" name="Rectangle 4">
            <a:extLst>
              <a:ext uri="{FF2B5EF4-FFF2-40B4-BE49-F238E27FC236}">
                <a16:creationId xmlns:a16="http://schemas.microsoft.com/office/drawing/2014/main" id="{7498991E-118F-8C4A-959C-06D16A087FCE}"/>
              </a:ext>
            </a:extLst>
          </p:cNvPr>
          <p:cNvSpPr>
            <a:spLocks noChangeArrowheads="1"/>
          </p:cNvSpPr>
          <p:nvPr/>
        </p:nvSpPr>
        <p:spPr bwMode="auto">
          <a:xfrm>
            <a:off x="1068388" y="2820988"/>
            <a:ext cx="2130425" cy="11842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Flow through cuvette (sense in quartz)</a:t>
            </a:r>
          </a:p>
        </p:txBody>
      </p:sp>
      <p:pic>
        <p:nvPicPr>
          <p:cNvPr id="28678" name="Picture 5">
            <a:extLst>
              <a:ext uri="{FF2B5EF4-FFF2-40B4-BE49-F238E27FC236}">
                <a16:creationId xmlns:a16="http://schemas.microsoft.com/office/drawing/2014/main" id="{6D91DFE3-7C33-DB4B-AC8F-6B41DE98421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17588"/>
            <a:ext cx="5156200" cy="530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a:extLst>
              <a:ext uri="{FF2B5EF4-FFF2-40B4-BE49-F238E27FC236}">
                <a16:creationId xmlns:a16="http://schemas.microsoft.com/office/drawing/2014/main" id="{40E0BA96-E8E0-C043-86FD-A7D121346FF9}"/>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90D1FD2-5063-5F4F-BACE-4719DAAE9B73}" type="datetime12">
              <a:rPr lang="en-US" altLang="en-US"/>
              <a:pPr eaLnBrk="1" hangingPunct="1">
                <a:defRPr/>
              </a:pPr>
              <a:t>5:27 PM</a:t>
            </a:fld>
            <a:endParaRPr lang="en-US" altLang="en-US"/>
          </a:p>
        </p:txBody>
      </p:sp>
      <p:sp>
        <p:nvSpPr>
          <p:cNvPr id="72706" name="Rectangle 2">
            <a:extLst>
              <a:ext uri="{FF2B5EF4-FFF2-40B4-BE49-F238E27FC236}">
                <a16:creationId xmlns:a16="http://schemas.microsoft.com/office/drawing/2014/main" id="{A8C70C4F-680E-7E4A-BF7E-C2C914EA19CC}"/>
              </a:ext>
            </a:extLst>
          </p:cNvPr>
          <p:cNvSpPr>
            <a:spLocks noGrp="1" noChangeArrowheads="1"/>
          </p:cNvSpPr>
          <p:nvPr>
            <p:ph type="title"/>
          </p:nvPr>
        </p:nvSpPr>
        <p:spPr>
          <a:xfrm>
            <a:off x="-381000" y="0"/>
            <a:ext cx="7715250" cy="9144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 - Flow Chambers</a:t>
            </a:r>
          </a:p>
        </p:txBody>
      </p:sp>
      <p:sp>
        <p:nvSpPr>
          <p:cNvPr id="29700" name="Rectangle 3">
            <a:extLst>
              <a:ext uri="{FF2B5EF4-FFF2-40B4-BE49-F238E27FC236}">
                <a16:creationId xmlns:a16="http://schemas.microsoft.com/office/drawing/2014/main" id="{BAA485EA-A7EF-B846-9DE4-ABC0F0425A7F}"/>
              </a:ext>
            </a:extLst>
          </p:cNvPr>
          <p:cNvSpPr>
            <a:spLocks noChangeArrowheads="1"/>
          </p:cNvSpPr>
          <p:nvPr/>
        </p:nvSpPr>
        <p:spPr bwMode="auto">
          <a:xfrm>
            <a:off x="6173788" y="6478588"/>
            <a:ext cx="28924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b="1">
                <a:latin typeface="Times New Roman" charset="0"/>
              </a:rPr>
              <a:t>H.B. Steen - </a:t>
            </a:r>
            <a:r>
              <a:rPr lang="en-US" altLang="en-US" b="1">
                <a:solidFill>
                  <a:srgbClr val="FC0128"/>
                </a:solidFill>
                <a:latin typeface="Times New Roman" charset="0"/>
              </a:rPr>
              <a:t>MLM</a:t>
            </a:r>
            <a:r>
              <a:rPr lang="en-US" altLang="en-US" b="1">
                <a:latin typeface="Times New Roman" charset="0"/>
              </a:rPr>
              <a:t> Chapt. 2</a:t>
            </a:r>
          </a:p>
        </p:txBody>
      </p:sp>
      <p:sp>
        <p:nvSpPr>
          <p:cNvPr id="29701" name="Rectangle 4">
            <a:extLst>
              <a:ext uri="{FF2B5EF4-FFF2-40B4-BE49-F238E27FC236}">
                <a16:creationId xmlns:a16="http://schemas.microsoft.com/office/drawing/2014/main" id="{513E3366-F163-E14B-B595-4346046F4B3B}"/>
              </a:ext>
            </a:extLst>
          </p:cNvPr>
          <p:cNvSpPr>
            <a:spLocks noChangeArrowheads="1"/>
          </p:cNvSpPr>
          <p:nvPr/>
        </p:nvSpPr>
        <p:spPr bwMode="auto">
          <a:xfrm>
            <a:off x="1068388" y="2820988"/>
            <a:ext cx="2130425" cy="81915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Closed cross flow chamber</a:t>
            </a:r>
          </a:p>
        </p:txBody>
      </p:sp>
      <p:pic>
        <p:nvPicPr>
          <p:cNvPr id="29702" name="Picture 5">
            <a:extLst>
              <a:ext uri="{FF2B5EF4-FFF2-40B4-BE49-F238E27FC236}">
                <a16:creationId xmlns:a16="http://schemas.microsoft.com/office/drawing/2014/main" id="{030E844F-E9DB-D744-BD35-2EDC9FD0856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0200"/>
            <a:ext cx="5408613" cy="4191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a:extLst>
              <a:ext uri="{FF2B5EF4-FFF2-40B4-BE49-F238E27FC236}">
                <a16:creationId xmlns:a16="http://schemas.microsoft.com/office/drawing/2014/main" id="{6E1B5DCB-A4B8-6149-97C4-37A818388DB9}"/>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A7E2C49-B75C-A943-9E6F-328C70C513B9}" type="datetime12">
              <a:rPr lang="en-US" altLang="en-US"/>
              <a:pPr eaLnBrk="1" hangingPunct="1">
                <a:defRPr/>
              </a:pPr>
              <a:t>5:27 PM</a:t>
            </a:fld>
            <a:endParaRPr lang="en-US" altLang="en-US"/>
          </a:p>
        </p:txBody>
      </p:sp>
      <p:sp>
        <p:nvSpPr>
          <p:cNvPr id="30723" name="Rectangle 2">
            <a:extLst>
              <a:ext uri="{FF2B5EF4-FFF2-40B4-BE49-F238E27FC236}">
                <a16:creationId xmlns:a16="http://schemas.microsoft.com/office/drawing/2014/main" id="{667EC0B7-2CDA-204D-BBAD-9F0EADEBFFC1}"/>
              </a:ext>
            </a:extLst>
          </p:cNvPr>
          <p:cNvSpPr>
            <a:spLocks noGrp="1" noChangeArrowheads="1"/>
          </p:cNvSpPr>
          <p:nvPr>
            <p:ph type="title"/>
          </p:nvPr>
        </p:nvSpPr>
        <p:spPr>
          <a:xfrm>
            <a:off x="685800" y="250825"/>
            <a:ext cx="7205663" cy="3683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Hydrodynamic Systems</a:t>
            </a:r>
          </a:p>
        </p:txBody>
      </p:sp>
      <p:sp>
        <p:nvSpPr>
          <p:cNvPr id="74755" name="Rectangle 3" descr="Zig zag">
            <a:extLst>
              <a:ext uri="{FF2B5EF4-FFF2-40B4-BE49-F238E27FC236}">
                <a16:creationId xmlns:a16="http://schemas.microsoft.com/office/drawing/2014/main" id="{27F29A36-99D3-E742-8BFF-3ED9808866DF}"/>
              </a:ext>
            </a:extLst>
          </p:cNvPr>
          <p:cNvSpPr>
            <a:spLocks noChangeArrowheads="1"/>
          </p:cNvSpPr>
          <p:nvPr/>
        </p:nvSpPr>
        <p:spPr bwMode="auto">
          <a:xfrm>
            <a:off x="4038600" y="5078413"/>
            <a:ext cx="311150" cy="109061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0725" name="AutoShape 4">
            <a:extLst>
              <a:ext uri="{FF2B5EF4-FFF2-40B4-BE49-F238E27FC236}">
                <a16:creationId xmlns:a16="http://schemas.microsoft.com/office/drawing/2014/main" id="{8A6723C9-9542-F44D-83F6-76F1DED1FB4A}"/>
              </a:ext>
            </a:extLst>
          </p:cNvPr>
          <p:cNvSpPr>
            <a:spLocks noChangeArrowheads="1"/>
          </p:cNvSpPr>
          <p:nvPr/>
        </p:nvSpPr>
        <p:spPr bwMode="auto">
          <a:xfrm>
            <a:off x="5265738" y="3897313"/>
            <a:ext cx="463550" cy="484187"/>
          </a:xfrm>
          <a:prstGeom prst="roundRect">
            <a:avLst>
              <a:gd name="adj" fmla="val 12495"/>
            </a:avLst>
          </a:prstGeom>
          <a:solidFill>
            <a:srgbClr val="A2C1F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0726" name="Line 5">
            <a:extLst>
              <a:ext uri="{FF2B5EF4-FFF2-40B4-BE49-F238E27FC236}">
                <a16:creationId xmlns:a16="http://schemas.microsoft.com/office/drawing/2014/main" id="{50E51DE1-6DE8-6D41-8570-DD47FD02E295}"/>
              </a:ext>
            </a:extLst>
          </p:cNvPr>
          <p:cNvSpPr>
            <a:spLocks noChangeShapeType="1"/>
          </p:cNvSpPr>
          <p:nvPr/>
        </p:nvSpPr>
        <p:spPr bwMode="auto">
          <a:xfrm flipV="1">
            <a:off x="4500563" y="4076700"/>
            <a:ext cx="788987" cy="873125"/>
          </a:xfrm>
          <a:prstGeom prst="line">
            <a:avLst/>
          </a:prstGeom>
          <a:noFill/>
          <a:ln w="508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74758" name="Freeform 6">
            <a:extLst>
              <a:ext uri="{FF2B5EF4-FFF2-40B4-BE49-F238E27FC236}">
                <a16:creationId xmlns:a16="http://schemas.microsoft.com/office/drawing/2014/main" id="{CA458926-998D-2842-85A7-0A5D7F4129E9}"/>
              </a:ext>
            </a:extLst>
          </p:cNvPr>
          <p:cNvSpPr>
            <a:spLocks/>
          </p:cNvSpPr>
          <p:nvPr/>
        </p:nvSpPr>
        <p:spPr bwMode="auto">
          <a:xfrm>
            <a:off x="3621088" y="4000500"/>
            <a:ext cx="1236662" cy="1096963"/>
          </a:xfrm>
          <a:custGeom>
            <a:avLst/>
            <a:gdLst>
              <a:gd name="T0" fmla="*/ 0 w 876"/>
              <a:gd name="T1" fmla="*/ 2147483646 h 691"/>
              <a:gd name="T2" fmla="*/ 2147483646 w 876"/>
              <a:gd name="T3" fmla="*/ 2147483646 h 691"/>
              <a:gd name="T4" fmla="*/ 2147483646 w 876"/>
              <a:gd name="T5" fmla="*/ 2147483646 h 691"/>
              <a:gd name="T6" fmla="*/ 2147483646 w 876"/>
              <a:gd name="T7" fmla="*/ 0 h 6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6" h="691">
                <a:moveTo>
                  <a:pt x="0" y="16"/>
                </a:moveTo>
                <a:lnTo>
                  <a:pt x="257" y="690"/>
                </a:lnTo>
                <a:lnTo>
                  <a:pt x="610" y="690"/>
                </a:lnTo>
                <a:lnTo>
                  <a:pt x="875"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Rectangle 7">
            <a:extLst>
              <a:ext uri="{FF2B5EF4-FFF2-40B4-BE49-F238E27FC236}">
                <a16:creationId xmlns:a16="http://schemas.microsoft.com/office/drawing/2014/main" id="{7651CABB-0C49-7D44-83C5-16421BB9A49D}"/>
              </a:ext>
            </a:extLst>
          </p:cNvPr>
          <p:cNvSpPr>
            <a:spLocks noChangeArrowheads="1"/>
          </p:cNvSpPr>
          <p:nvPr/>
        </p:nvSpPr>
        <p:spPr bwMode="auto">
          <a:xfrm>
            <a:off x="3584575" y="2938463"/>
            <a:ext cx="1298575" cy="1108075"/>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0729" name="Rectangle 8">
            <a:extLst>
              <a:ext uri="{FF2B5EF4-FFF2-40B4-BE49-F238E27FC236}">
                <a16:creationId xmlns:a16="http://schemas.microsoft.com/office/drawing/2014/main" id="{0A3ECCD4-B7EA-F74E-8973-4ECBF207887B}"/>
              </a:ext>
            </a:extLst>
          </p:cNvPr>
          <p:cNvSpPr>
            <a:spLocks noChangeArrowheads="1"/>
          </p:cNvSpPr>
          <p:nvPr/>
        </p:nvSpPr>
        <p:spPr bwMode="auto">
          <a:xfrm>
            <a:off x="4067175" y="1819275"/>
            <a:ext cx="258763" cy="457200"/>
          </a:xfrm>
          <a:prstGeom prst="rect">
            <a:avLst/>
          </a:prstGeom>
          <a:gradFill rotWithShape="0">
            <a:gsLst>
              <a:gs pos="0">
                <a:srgbClr val="BDBDBD"/>
              </a:gs>
              <a:gs pos="100000">
                <a:srgbClr val="919191"/>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4761" name="Freeform 9" descr="Light upward diagonal">
            <a:extLst>
              <a:ext uri="{FF2B5EF4-FFF2-40B4-BE49-F238E27FC236}">
                <a16:creationId xmlns:a16="http://schemas.microsoft.com/office/drawing/2014/main" id="{A4F90A0E-A403-AC44-8F06-7B84BE31B50B}"/>
              </a:ext>
            </a:extLst>
          </p:cNvPr>
          <p:cNvSpPr>
            <a:spLocks/>
          </p:cNvSpPr>
          <p:nvPr/>
        </p:nvSpPr>
        <p:spPr bwMode="auto">
          <a:xfrm>
            <a:off x="4492625" y="1927225"/>
            <a:ext cx="736600" cy="393700"/>
          </a:xfrm>
          <a:custGeom>
            <a:avLst/>
            <a:gdLst>
              <a:gd name="T0" fmla="*/ 0 w 522"/>
              <a:gd name="T1" fmla="*/ 2147483646 h 248"/>
              <a:gd name="T2" fmla="*/ 0 w 522"/>
              <a:gd name="T3" fmla="*/ 0 h 248"/>
              <a:gd name="T4" fmla="*/ 2147483646 w 522"/>
              <a:gd name="T5" fmla="*/ 0 h 248"/>
              <a:gd name="T6" fmla="*/ 2147483646 w 522"/>
              <a:gd name="T7" fmla="*/ 2147483646 h 248"/>
              <a:gd name="T8" fmla="*/ 2147483646 w 522"/>
              <a:gd name="T9" fmla="*/ 2147483646 h 248"/>
              <a:gd name="T10" fmla="*/ 2147483646 w 522"/>
              <a:gd name="T11" fmla="*/ 2147483646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2" h="248">
                <a:moveTo>
                  <a:pt x="0" y="231"/>
                </a:moveTo>
                <a:lnTo>
                  <a:pt x="0" y="0"/>
                </a:lnTo>
                <a:lnTo>
                  <a:pt x="521" y="0"/>
                </a:lnTo>
                <a:lnTo>
                  <a:pt x="521" y="72"/>
                </a:lnTo>
                <a:lnTo>
                  <a:pt x="176" y="72"/>
                </a:lnTo>
                <a:lnTo>
                  <a:pt x="176" y="247"/>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1" name="Rectangle 10">
            <a:extLst>
              <a:ext uri="{FF2B5EF4-FFF2-40B4-BE49-F238E27FC236}">
                <a16:creationId xmlns:a16="http://schemas.microsoft.com/office/drawing/2014/main" id="{5F8A7450-2EE3-0048-9B26-27E81BAFEFF4}"/>
              </a:ext>
            </a:extLst>
          </p:cNvPr>
          <p:cNvSpPr>
            <a:spLocks noChangeArrowheads="1"/>
          </p:cNvSpPr>
          <p:nvPr/>
        </p:nvSpPr>
        <p:spPr bwMode="auto">
          <a:xfrm>
            <a:off x="3536950" y="2239963"/>
            <a:ext cx="1389063" cy="495300"/>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4763" name="Freeform 11" descr="Zig zag">
            <a:extLst>
              <a:ext uri="{FF2B5EF4-FFF2-40B4-BE49-F238E27FC236}">
                <a16:creationId xmlns:a16="http://schemas.microsoft.com/office/drawing/2014/main" id="{DC2DD6FF-748A-D84A-A8AD-C3624EEB0B60}"/>
              </a:ext>
            </a:extLst>
          </p:cNvPr>
          <p:cNvSpPr>
            <a:spLocks/>
          </p:cNvSpPr>
          <p:nvPr/>
        </p:nvSpPr>
        <p:spPr bwMode="auto">
          <a:xfrm>
            <a:off x="3633788" y="2919413"/>
            <a:ext cx="1096962" cy="2178050"/>
          </a:xfrm>
          <a:custGeom>
            <a:avLst/>
            <a:gdLst>
              <a:gd name="T0" fmla="*/ 2147483646 w 778"/>
              <a:gd name="T1" fmla="*/ 2147483646 h 1372"/>
              <a:gd name="T2" fmla="*/ 2147483646 w 778"/>
              <a:gd name="T3" fmla="*/ 2147483646 h 1372"/>
              <a:gd name="T4" fmla="*/ 2147483646 w 778"/>
              <a:gd name="T5" fmla="*/ 2147483646 h 1372"/>
              <a:gd name="T6" fmla="*/ 2147483646 w 778"/>
              <a:gd name="T7" fmla="*/ 2147483646 h 1372"/>
              <a:gd name="T8" fmla="*/ 0 w 778"/>
              <a:gd name="T9" fmla="*/ 2147483646 h 1372"/>
              <a:gd name="T10" fmla="*/ 2147483646 w 778"/>
              <a:gd name="T11" fmla="*/ 2147483646 h 1372"/>
              <a:gd name="T12" fmla="*/ 2147483646 w 778"/>
              <a:gd name="T13" fmla="*/ 2147483646 h 1372"/>
              <a:gd name="T14" fmla="*/ 2147483646 w 778"/>
              <a:gd name="T15" fmla="*/ 2147483646 h 1372"/>
              <a:gd name="T16" fmla="*/ 2147483646 w 778"/>
              <a:gd name="T17" fmla="*/ 2147483646 h 1372"/>
              <a:gd name="T18" fmla="*/ 2147483646 w 778"/>
              <a:gd name="T19" fmla="*/ 2147483646 h 1372"/>
              <a:gd name="T20" fmla="*/ 2147483646 w 778"/>
              <a:gd name="T21" fmla="*/ 2147483646 h 1372"/>
              <a:gd name="T22" fmla="*/ 2147483646 w 778"/>
              <a:gd name="T23" fmla="*/ 2147483646 h 1372"/>
              <a:gd name="T24" fmla="*/ 2147483646 w 778"/>
              <a:gd name="T25" fmla="*/ 2147483646 h 1372"/>
              <a:gd name="T26" fmla="*/ 2147483646 w 778"/>
              <a:gd name="T27" fmla="*/ 2147483646 h 1372"/>
              <a:gd name="T28" fmla="*/ 2147483646 w 778"/>
              <a:gd name="T29" fmla="*/ 2147483646 h 1372"/>
              <a:gd name="T30" fmla="*/ 2147483646 w 778"/>
              <a:gd name="T31" fmla="*/ 2147483646 h 1372"/>
              <a:gd name="T32" fmla="*/ 2147483646 w 778"/>
              <a:gd name="T33" fmla="*/ 2147483646 h 1372"/>
              <a:gd name="T34" fmla="*/ 2147483646 w 778"/>
              <a:gd name="T35" fmla="*/ 2147483646 h 1372"/>
              <a:gd name="T36" fmla="*/ 2147483646 w 778"/>
              <a:gd name="T37" fmla="*/ 2147483646 h 1372"/>
              <a:gd name="T38" fmla="*/ 2147483646 w 778"/>
              <a:gd name="T39" fmla="*/ 2147483646 h 1372"/>
              <a:gd name="T40" fmla="*/ 2147483646 w 778"/>
              <a:gd name="T41" fmla="*/ 2147483646 h 1372"/>
              <a:gd name="T42" fmla="*/ 2147483646 w 778"/>
              <a:gd name="T43" fmla="*/ 2147483646 h 1372"/>
              <a:gd name="T44" fmla="*/ 2147483646 w 778"/>
              <a:gd name="T45" fmla="*/ 2147483646 h 1372"/>
              <a:gd name="T46" fmla="*/ 2147483646 w 778"/>
              <a:gd name="T47" fmla="*/ 2147483646 h 1372"/>
              <a:gd name="T48" fmla="*/ 2147483646 w 778"/>
              <a:gd name="T49" fmla="*/ 2147483646 h 1372"/>
              <a:gd name="T50" fmla="*/ 2147483646 w 778"/>
              <a:gd name="T51" fmla="*/ 2147483646 h 1372"/>
              <a:gd name="T52" fmla="*/ 2147483646 w 778"/>
              <a:gd name="T53" fmla="*/ 2147483646 h 1372"/>
              <a:gd name="T54" fmla="*/ 2147483646 w 778"/>
              <a:gd name="T55" fmla="*/ 2147483646 h 1372"/>
              <a:gd name="T56" fmla="*/ 2147483646 w 778"/>
              <a:gd name="T57" fmla="*/ 2147483646 h 1372"/>
              <a:gd name="T58" fmla="*/ 2147483646 w 778"/>
              <a:gd name="T59" fmla="*/ 2147483646 h 1372"/>
              <a:gd name="T60" fmla="*/ 2147483646 w 778"/>
              <a:gd name="T61" fmla="*/ 2147483646 h 1372"/>
              <a:gd name="T62" fmla="*/ 2147483646 w 778"/>
              <a:gd name="T63" fmla="*/ 2147483646 h 1372"/>
              <a:gd name="T64" fmla="*/ 2147483646 w 778"/>
              <a:gd name="T65" fmla="*/ 2147483646 h 1372"/>
              <a:gd name="T66" fmla="*/ 2147483646 w 778"/>
              <a:gd name="T67" fmla="*/ 2147483646 h 1372"/>
              <a:gd name="T68" fmla="*/ 2147483646 w 778"/>
              <a:gd name="T69" fmla="*/ 2147483646 h 1372"/>
              <a:gd name="T70" fmla="*/ 2147483646 w 778"/>
              <a:gd name="T71" fmla="*/ 2147483646 h 1372"/>
              <a:gd name="T72" fmla="*/ 2147483646 w 778"/>
              <a:gd name="T73" fmla="*/ 2147483646 h 1372"/>
              <a:gd name="T74" fmla="*/ 2147483646 w 778"/>
              <a:gd name="T75" fmla="*/ 2147483646 h 1372"/>
              <a:gd name="T76" fmla="*/ 2147483646 w 778"/>
              <a:gd name="T77" fmla="*/ 2147483646 h 1372"/>
              <a:gd name="T78" fmla="*/ 2147483646 w 778"/>
              <a:gd name="T79" fmla="*/ 2147483646 h 1372"/>
              <a:gd name="T80" fmla="*/ 2147483646 w 778"/>
              <a:gd name="T81" fmla="*/ 2147483646 h 1372"/>
              <a:gd name="T82" fmla="*/ 2147483646 w 778"/>
              <a:gd name="T83" fmla="*/ 2147483646 h 1372"/>
              <a:gd name="T84" fmla="*/ 2147483646 w 778"/>
              <a:gd name="T85" fmla="*/ 2147483646 h 1372"/>
              <a:gd name="T86" fmla="*/ 2147483646 w 778"/>
              <a:gd name="T87" fmla="*/ 2147483646 h 1372"/>
              <a:gd name="T88" fmla="*/ 2147483646 w 778"/>
              <a:gd name="T89" fmla="*/ 2147483646 h 1372"/>
              <a:gd name="T90" fmla="*/ 2147483646 w 778"/>
              <a:gd name="T91" fmla="*/ 2147483646 h 1372"/>
              <a:gd name="T92" fmla="*/ 2147483646 w 778"/>
              <a:gd name="T93" fmla="*/ 2147483646 h 1372"/>
              <a:gd name="T94" fmla="*/ 2147483646 w 778"/>
              <a:gd name="T95" fmla="*/ 2147483646 h 1372"/>
              <a:gd name="T96" fmla="*/ 2147483646 w 778"/>
              <a:gd name="T97" fmla="*/ 2147483646 h 1372"/>
              <a:gd name="T98" fmla="*/ 2147483646 w 778"/>
              <a:gd name="T99" fmla="*/ 2147483646 h 1372"/>
              <a:gd name="T100" fmla="*/ 2147483646 w 778"/>
              <a:gd name="T101" fmla="*/ 2147483646 h 1372"/>
              <a:gd name="T102" fmla="*/ 2147483646 w 778"/>
              <a:gd name="T103" fmla="*/ 2147483646 h 1372"/>
              <a:gd name="T104" fmla="*/ 2147483646 w 778"/>
              <a:gd name="T105" fmla="*/ 2147483646 h 1372"/>
              <a:gd name="T106" fmla="*/ 2147483646 w 778"/>
              <a:gd name="T107" fmla="*/ 2147483646 h 1372"/>
              <a:gd name="T108" fmla="*/ 2147483646 w 778"/>
              <a:gd name="T109" fmla="*/ 2147483646 h 1372"/>
              <a:gd name="T110" fmla="*/ 2147483646 w 778"/>
              <a:gd name="T111" fmla="*/ 2147483646 h 1372"/>
              <a:gd name="T112" fmla="*/ 2147483646 w 778"/>
              <a:gd name="T113" fmla="*/ 2147483646 h 1372"/>
              <a:gd name="T114" fmla="*/ 2147483646 w 778"/>
              <a:gd name="T115" fmla="*/ 0 h 13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78" h="1372">
                <a:moveTo>
                  <a:pt x="184" y="0"/>
                </a:moveTo>
                <a:lnTo>
                  <a:pt x="176" y="24"/>
                </a:lnTo>
                <a:lnTo>
                  <a:pt x="168" y="64"/>
                </a:lnTo>
                <a:lnTo>
                  <a:pt x="136" y="96"/>
                </a:lnTo>
                <a:lnTo>
                  <a:pt x="104" y="120"/>
                </a:lnTo>
                <a:lnTo>
                  <a:pt x="72" y="144"/>
                </a:lnTo>
                <a:lnTo>
                  <a:pt x="40" y="160"/>
                </a:lnTo>
                <a:lnTo>
                  <a:pt x="24" y="184"/>
                </a:lnTo>
                <a:lnTo>
                  <a:pt x="0" y="208"/>
                </a:lnTo>
                <a:lnTo>
                  <a:pt x="0" y="241"/>
                </a:lnTo>
                <a:lnTo>
                  <a:pt x="0" y="273"/>
                </a:lnTo>
                <a:lnTo>
                  <a:pt x="8" y="297"/>
                </a:lnTo>
                <a:lnTo>
                  <a:pt x="24" y="321"/>
                </a:lnTo>
                <a:lnTo>
                  <a:pt x="56" y="345"/>
                </a:lnTo>
                <a:lnTo>
                  <a:pt x="72" y="369"/>
                </a:lnTo>
                <a:lnTo>
                  <a:pt x="96" y="377"/>
                </a:lnTo>
                <a:lnTo>
                  <a:pt x="112" y="401"/>
                </a:lnTo>
                <a:lnTo>
                  <a:pt x="136" y="425"/>
                </a:lnTo>
                <a:lnTo>
                  <a:pt x="160" y="449"/>
                </a:lnTo>
                <a:lnTo>
                  <a:pt x="168" y="473"/>
                </a:lnTo>
                <a:lnTo>
                  <a:pt x="184" y="497"/>
                </a:lnTo>
                <a:lnTo>
                  <a:pt x="184" y="521"/>
                </a:lnTo>
                <a:lnTo>
                  <a:pt x="192" y="553"/>
                </a:lnTo>
                <a:lnTo>
                  <a:pt x="192" y="577"/>
                </a:lnTo>
                <a:lnTo>
                  <a:pt x="192" y="601"/>
                </a:lnTo>
                <a:lnTo>
                  <a:pt x="192" y="625"/>
                </a:lnTo>
                <a:lnTo>
                  <a:pt x="192" y="657"/>
                </a:lnTo>
                <a:lnTo>
                  <a:pt x="192" y="681"/>
                </a:lnTo>
                <a:lnTo>
                  <a:pt x="192" y="706"/>
                </a:lnTo>
                <a:lnTo>
                  <a:pt x="192" y="738"/>
                </a:lnTo>
                <a:lnTo>
                  <a:pt x="192" y="762"/>
                </a:lnTo>
                <a:lnTo>
                  <a:pt x="192" y="786"/>
                </a:lnTo>
                <a:lnTo>
                  <a:pt x="192" y="818"/>
                </a:lnTo>
                <a:lnTo>
                  <a:pt x="208" y="850"/>
                </a:lnTo>
                <a:lnTo>
                  <a:pt x="232" y="882"/>
                </a:lnTo>
                <a:lnTo>
                  <a:pt x="256" y="906"/>
                </a:lnTo>
                <a:lnTo>
                  <a:pt x="280" y="914"/>
                </a:lnTo>
                <a:lnTo>
                  <a:pt x="312" y="938"/>
                </a:lnTo>
                <a:lnTo>
                  <a:pt x="328" y="962"/>
                </a:lnTo>
                <a:lnTo>
                  <a:pt x="344" y="986"/>
                </a:lnTo>
                <a:lnTo>
                  <a:pt x="352" y="1010"/>
                </a:lnTo>
                <a:lnTo>
                  <a:pt x="352" y="1042"/>
                </a:lnTo>
                <a:lnTo>
                  <a:pt x="360" y="1066"/>
                </a:lnTo>
                <a:lnTo>
                  <a:pt x="352" y="1090"/>
                </a:lnTo>
                <a:lnTo>
                  <a:pt x="344" y="1114"/>
                </a:lnTo>
                <a:lnTo>
                  <a:pt x="320" y="1138"/>
                </a:lnTo>
                <a:lnTo>
                  <a:pt x="312" y="1163"/>
                </a:lnTo>
                <a:lnTo>
                  <a:pt x="296" y="1187"/>
                </a:lnTo>
                <a:lnTo>
                  <a:pt x="296" y="1211"/>
                </a:lnTo>
                <a:lnTo>
                  <a:pt x="296" y="1235"/>
                </a:lnTo>
                <a:lnTo>
                  <a:pt x="296" y="1259"/>
                </a:lnTo>
                <a:lnTo>
                  <a:pt x="288" y="1283"/>
                </a:lnTo>
                <a:lnTo>
                  <a:pt x="312" y="1307"/>
                </a:lnTo>
                <a:lnTo>
                  <a:pt x="328" y="1371"/>
                </a:lnTo>
                <a:lnTo>
                  <a:pt x="350" y="1371"/>
                </a:lnTo>
                <a:lnTo>
                  <a:pt x="366" y="1371"/>
                </a:lnTo>
                <a:lnTo>
                  <a:pt x="393" y="1371"/>
                </a:lnTo>
                <a:lnTo>
                  <a:pt x="433" y="1371"/>
                </a:lnTo>
                <a:lnTo>
                  <a:pt x="449" y="1371"/>
                </a:lnTo>
                <a:lnTo>
                  <a:pt x="473" y="1371"/>
                </a:lnTo>
                <a:lnTo>
                  <a:pt x="497" y="1371"/>
                </a:lnTo>
                <a:lnTo>
                  <a:pt x="521" y="1371"/>
                </a:lnTo>
                <a:lnTo>
                  <a:pt x="525" y="1355"/>
                </a:lnTo>
                <a:lnTo>
                  <a:pt x="531" y="1337"/>
                </a:lnTo>
                <a:lnTo>
                  <a:pt x="537" y="1323"/>
                </a:lnTo>
                <a:lnTo>
                  <a:pt x="537" y="1299"/>
                </a:lnTo>
                <a:lnTo>
                  <a:pt x="537" y="1275"/>
                </a:lnTo>
                <a:lnTo>
                  <a:pt x="537" y="1251"/>
                </a:lnTo>
                <a:lnTo>
                  <a:pt x="537" y="1227"/>
                </a:lnTo>
                <a:lnTo>
                  <a:pt x="553" y="1203"/>
                </a:lnTo>
                <a:lnTo>
                  <a:pt x="577" y="1179"/>
                </a:lnTo>
                <a:lnTo>
                  <a:pt x="601" y="1155"/>
                </a:lnTo>
                <a:lnTo>
                  <a:pt x="609" y="1130"/>
                </a:lnTo>
                <a:lnTo>
                  <a:pt x="617" y="1106"/>
                </a:lnTo>
                <a:lnTo>
                  <a:pt x="609" y="1082"/>
                </a:lnTo>
                <a:lnTo>
                  <a:pt x="609" y="1050"/>
                </a:lnTo>
                <a:lnTo>
                  <a:pt x="609" y="1026"/>
                </a:lnTo>
                <a:lnTo>
                  <a:pt x="609" y="994"/>
                </a:lnTo>
                <a:lnTo>
                  <a:pt x="617" y="970"/>
                </a:lnTo>
                <a:lnTo>
                  <a:pt x="609" y="946"/>
                </a:lnTo>
                <a:lnTo>
                  <a:pt x="593" y="914"/>
                </a:lnTo>
                <a:lnTo>
                  <a:pt x="585" y="882"/>
                </a:lnTo>
                <a:lnTo>
                  <a:pt x="569" y="858"/>
                </a:lnTo>
                <a:lnTo>
                  <a:pt x="569" y="834"/>
                </a:lnTo>
                <a:lnTo>
                  <a:pt x="585" y="810"/>
                </a:lnTo>
                <a:lnTo>
                  <a:pt x="601" y="786"/>
                </a:lnTo>
                <a:lnTo>
                  <a:pt x="633" y="762"/>
                </a:lnTo>
                <a:lnTo>
                  <a:pt x="649" y="738"/>
                </a:lnTo>
                <a:lnTo>
                  <a:pt x="673" y="730"/>
                </a:lnTo>
                <a:lnTo>
                  <a:pt x="681" y="706"/>
                </a:lnTo>
                <a:lnTo>
                  <a:pt x="705" y="673"/>
                </a:lnTo>
                <a:lnTo>
                  <a:pt x="705" y="641"/>
                </a:lnTo>
                <a:lnTo>
                  <a:pt x="705" y="617"/>
                </a:lnTo>
                <a:lnTo>
                  <a:pt x="697" y="585"/>
                </a:lnTo>
                <a:lnTo>
                  <a:pt x="681" y="545"/>
                </a:lnTo>
                <a:lnTo>
                  <a:pt x="673" y="521"/>
                </a:lnTo>
                <a:lnTo>
                  <a:pt x="649" y="489"/>
                </a:lnTo>
                <a:lnTo>
                  <a:pt x="641" y="465"/>
                </a:lnTo>
                <a:lnTo>
                  <a:pt x="625" y="433"/>
                </a:lnTo>
                <a:lnTo>
                  <a:pt x="617" y="409"/>
                </a:lnTo>
                <a:lnTo>
                  <a:pt x="617" y="385"/>
                </a:lnTo>
                <a:lnTo>
                  <a:pt x="625" y="361"/>
                </a:lnTo>
                <a:lnTo>
                  <a:pt x="641" y="337"/>
                </a:lnTo>
                <a:lnTo>
                  <a:pt x="665" y="305"/>
                </a:lnTo>
                <a:lnTo>
                  <a:pt x="697" y="265"/>
                </a:lnTo>
                <a:lnTo>
                  <a:pt x="729" y="241"/>
                </a:lnTo>
                <a:lnTo>
                  <a:pt x="737" y="216"/>
                </a:lnTo>
                <a:lnTo>
                  <a:pt x="753" y="192"/>
                </a:lnTo>
                <a:lnTo>
                  <a:pt x="761" y="168"/>
                </a:lnTo>
                <a:lnTo>
                  <a:pt x="761" y="144"/>
                </a:lnTo>
                <a:lnTo>
                  <a:pt x="777" y="112"/>
                </a:lnTo>
                <a:lnTo>
                  <a:pt x="769" y="88"/>
                </a:lnTo>
                <a:lnTo>
                  <a:pt x="761" y="64"/>
                </a:lnTo>
                <a:lnTo>
                  <a:pt x="745" y="32"/>
                </a:lnTo>
                <a:lnTo>
                  <a:pt x="737" y="0"/>
                </a:lnTo>
                <a:lnTo>
                  <a:pt x="184" y="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4" name="Freeform 12">
            <a:extLst>
              <a:ext uri="{FF2B5EF4-FFF2-40B4-BE49-F238E27FC236}">
                <a16:creationId xmlns:a16="http://schemas.microsoft.com/office/drawing/2014/main" id="{EBEFC46B-397F-674A-96FC-148C3E1C4373}"/>
              </a:ext>
            </a:extLst>
          </p:cNvPr>
          <p:cNvSpPr>
            <a:spLocks/>
          </p:cNvSpPr>
          <p:nvPr/>
        </p:nvSpPr>
        <p:spPr bwMode="auto">
          <a:xfrm>
            <a:off x="4073525" y="2919413"/>
            <a:ext cx="274638" cy="1198562"/>
          </a:xfrm>
          <a:custGeom>
            <a:avLst/>
            <a:gdLst>
              <a:gd name="T0" fmla="*/ 0 w 194"/>
              <a:gd name="T1" fmla="*/ 0 h 755"/>
              <a:gd name="T2" fmla="*/ 0 w 194"/>
              <a:gd name="T3" fmla="*/ 2147483646 h 755"/>
              <a:gd name="T4" fmla="*/ 2147483646 w 194"/>
              <a:gd name="T5" fmla="*/ 2147483646 h 755"/>
              <a:gd name="T6" fmla="*/ 2147483646 w 194"/>
              <a:gd name="T7" fmla="*/ 2147483646 h 755"/>
              <a:gd name="T8" fmla="*/ 2147483646 w 194"/>
              <a:gd name="T9" fmla="*/ 2147483646 h 755"/>
              <a:gd name="T10" fmla="*/ 2147483646 w 194"/>
              <a:gd name="T11" fmla="*/ 0 h 7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755">
                <a:moveTo>
                  <a:pt x="0" y="0"/>
                </a:moveTo>
                <a:lnTo>
                  <a:pt x="0" y="682"/>
                </a:lnTo>
                <a:lnTo>
                  <a:pt x="32" y="754"/>
                </a:lnTo>
                <a:lnTo>
                  <a:pt x="161" y="754"/>
                </a:lnTo>
                <a:lnTo>
                  <a:pt x="193" y="682"/>
                </a:lnTo>
                <a:lnTo>
                  <a:pt x="193" y="0"/>
                </a:lnTo>
              </a:path>
            </a:pathLst>
          </a:custGeom>
          <a:gradFill rotWithShape="0">
            <a:gsLst>
              <a:gs pos="0">
                <a:srgbClr val="BDBDBD"/>
              </a:gs>
              <a:gs pos="100000">
                <a:srgbClr val="919191"/>
              </a:gs>
            </a:gsLst>
            <a:path path="rect">
              <a:fillToRect l="50000" t="50000" r="50000" b="5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4" name="Rectangle 13">
            <a:extLst>
              <a:ext uri="{FF2B5EF4-FFF2-40B4-BE49-F238E27FC236}">
                <a16:creationId xmlns:a16="http://schemas.microsoft.com/office/drawing/2014/main" id="{88F24B43-9DC0-8244-BD57-9FE77BE76305}"/>
              </a:ext>
            </a:extLst>
          </p:cNvPr>
          <p:cNvSpPr>
            <a:spLocks noChangeArrowheads="1"/>
          </p:cNvSpPr>
          <p:nvPr/>
        </p:nvSpPr>
        <p:spPr bwMode="auto">
          <a:xfrm>
            <a:off x="3714750" y="2747963"/>
            <a:ext cx="1028700" cy="19208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4766" name="Freeform 14" descr="Light upward diagonal">
            <a:extLst>
              <a:ext uri="{FF2B5EF4-FFF2-40B4-BE49-F238E27FC236}">
                <a16:creationId xmlns:a16="http://schemas.microsoft.com/office/drawing/2014/main" id="{9739536D-C174-174C-B070-ABF3B50F594F}"/>
              </a:ext>
            </a:extLst>
          </p:cNvPr>
          <p:cNvSpPr>
            <a:spLocks/>
          </p:cNvSpPr>
          <p:nvPr/>
        </p:nvSpPr>
        <p:spPr bwMode="auto">
          <a:xfrm>
            <a:off x="4684713" y="3427413"/>
            <a:ext cx="530225" cy="115887"/>
          </a:xfrm>
          <a:custGeom>
            <a:avLst/>
            <a:gdLst>
              <a:gd name="T0" fmla="*/ 2147483646 w 376"/>
              <a:gd name="T1" fmla="*/ 0 h 73"/>
              <a:gd name="T2" fmla="*/ 2147483646 w 376"/>
              <a:gd name="T3" fmla="*/ 0 h 73"/>
              <a:gd name="T4" fmla="*/ 2147483646 w 376"/>
              <a:gd name="T5" fmla="*/ 2147483646 h 73"/>
              <a:gd name="T6" fmla="*/ 0 w 376"/>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73">
                <a:moveTo>
                  <a:pt x="80" y="0"/>
                </a:moveTo>
                <a:lnTo>
                  <a:pt x="375" y="0"/>
                </a:lnTo>
                <a:lnTo>
                  <a:pt x="375" y="72"/>
                </a:lnTo>
                <a:lnTo>
                  <a:pt x="0" y="72"/>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Rectangle 15">
            <a:extLst>
              <a:ext uri="{FF2B5EF4-FFF2-40B4-BE49-F238E27FC236}">
                <a16:creationId xmlns:a16="http://schemas.microsoft.com/office/drawing/2014/main" id="{4F42A4FC-2BB6-CC4B-ABC7-2A8DD5E23891}"/>
              </a:ext>
            </a:extLst>
          </p:cNvPr>
          <p:cNvSpPr>
            <a:spLocks noChangeArrowheads="1"/>
          </p:cNvSpPr>
          <p:nvPr/>
        </p:nvSpPr>
        <p:spPr bwMode="auto">
          <a:xfrm>
            <a:off x="2641600" y="1243013"/>
            <a:ext cx="1441450"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Sample in</a:t>
            </a:r>
          </a:p>
        </p:txBody>
      </p:sp>
      <p:sp>
        <p:nvSpPr>
          <p:cNvPr id="30737" name="Rectangle 16">
            <a:extLst>
              <a:ext uri="{FF2B5EF4-FFF2-40B4-BE49-F238E27FC236}">
                <a16:creationId xmlns:a16="http://schemas.microsoft.com/office/drawing/2014/main" id="{0A8ADFE1-4CA8-0643-AE28-9C3EF58FC99E}"/>
              </a:ext>
            </a:extLst>
          </p:cNvPr>
          <p:cNvSpPr>
            <a:spLocks noChangeArrowheads="1"/>
          </p:cNvSpPr>
          <p:nvPr/>
        </p:nvSpPr>
        <p:spPr bwMode="auto">
          <a:xfrm>
            <a:off x="4576763" y="1543050"/>
            <a:ext cx="969962"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a:t>
            </a:r>
          </a:p>
        </p:txBody>
      </p:sp>
      <p:sp>
        <p:nvSpPr>
          <p:cNvPr id="30738" name="Rectangle 17">
            <a:extLst>
              <a:ext uri="{FF2B5EF4-FFF2-40B4-BE49-F238E27FC236}">
                <a16:creationId xmlns:a16="http://schemas.microsoft.com/office/drawing/2014/main" id="{E860B3F5-5433-AA4D-A24F-7E7B801EA1EE}"/>
              </a:ext>
            </a:extLst>
          </p:cNvPr>
          <p:cNvSpPr>
            <a:spLocks noChangeArrowheads="1"/>
          </p:cNvSpPr>
          <p:nvPr/>
        </p:nvSpPr>
        <p:spPr bwMode="auto">
          <a:xfrm>
            <a:off x="4879975" y="3108325"/>
            <a:ext cx="1233488"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 in</a:t>
            </a:r>
          </a:p>
        </p:txBody>
      </p:sp>
      <p:sp>
        <p:nvSpPr>
          <p:cNvPr id="30739" name="Rectangle 18">
            <a:extLst>
              <a:ext uri="{FF2B5EF4-FFF2-40B4-BE49-F238E27FC236}">
                <a16:creationId xmlns:a16="http://schemas.microsoft.com/office/drawing/2014/main" id="{6A5CF18E-0CD6-2E43-BA68-2630925BC5F0}"/>
              </a:ext>
            </a:extLst>
          </p:cNvPr>
          <p:cNvSpPr>
            <a:spLocks noChangeArrowheads="1"/>
          </p:cNvSpPr>
          <p:nvPr/>
        </p:nvSpPr>
        <p:spPr bwMode="auto">
          <a:xfrm>
            <a:off x="1782763" y="4765675"/>
            <a:ext cx="165735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Laser beam</a:t>
            </a:r>
          </a:p>
        </p:txBody>
      </p:sp>
      <p:sp>
        <p:nvSpPr>
          <p:cNvPr id="30740" name="Line 19">
            <a:extLst>
              <a:ext uri="{FF2B5EF4-FFF2-40B4-BE49-F238E27FC236}">
                <a16:creationId xmlns:a16="http://schemas.microsoft.com/office/drawing/2014/main" id="{B2B0157F-216D-9946-BF33-9800EF697646}"/>
              </a:ext>
            </a:extLst>
          </p:cNvPr>
          <p:cNvSpPr>
            <a:spLocks noChangeShapeType="1"/>
          </p:cNvSpPr>
          <p:nvPr/>
        </p:nvSpPr>
        <p:spPr bwMode="auto">
          <a:xfrm>
            <a:off x="3727450" y="2843213"/>
            <a:ext cx="10302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1" name="Rectangle 20">
            <a:extLst>
              <a:ext uri="{FF2B5EF4-FFF2-40B4-BE49-F238E27FC236}">
                <a16:creationId xmlns:a16="http://schemas.microsoft.com/office/drawing/2014/main" id="{0E7058F6-7ECF-C248-A2A8-80283DAE52D6}"/>
              </a:ext>
            </a:extLst>
          </p:cNvPr>
          <p:cNvSpPr>
            <a:spLocks noChangeArrowheads="1"/>
          </p:cNvSpPr>
          <p:nvPr/>
        </p:nvSpPr>
        <p:spPr bwMode="auto">
          <a:xfrm>
            <a:off x="5527675" y="2170113"/>
            <a:ext cx="20081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Piezoelectric</a:t>
            </a:r>
          </a:p>
          <a:p>
            <a:pPr>
              <a:defRPr/>
            </a:pPr>
            <a:r>
              <a:rPr lang="en-US" altLang="en-US" sz="2000" b="1"/>
              <a:t>crystal oscillator</a:t>
            </a:r>
          </a:p>
        </p:txBody>
      </p:sp>
      <p:sp>
        <p:nvSpPr>
          <p:cNvPr id="30742" name="Line 21">
            <a:extLst>
              <a:ext uri="{FF2B5EF4-FFF2-40B4-BE49-F238E27FC236}">
                <a16:creationId xmlns:a16="http://schemas.microsoft.com/office/drawing/2014/main" id="{C74A63F6-A83D-BF47-95B2-D635506A1BFE}"/>
              </a:ext>
            </a:extLst>
          </p:cNvPr>
          <p:cNvSpPr>
            <a:spLocks noChangeShapeType="1"/>
          </p:cNvSpPr>
          <p:nvPr/>
        </p:nvSpPr>
        <p:spPr bwMode="auto">
          <a:xfrm flipH="1">
            <a:off x="4865688" y="2578100"/>
            <a:ext cx="719137" cy="27781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3" name="AutoShape 22">
            <a:extLst>
              <a:ext uri="{FF2B5EF4-FFF2-40B4-BE49-F238E27FC236}">
                <a16:creationId xmlns:a16="http://schemas.microsoft.com/office/drawing/2014/main" id="{00D67AAB-239E-F247-B02E-485F99EE17C9}"/>
              </a:ext>
            </a:extLst>
          </p:cNvPr>
          <p:cNvSpPr>
            <a:spLocks noChangeArrowheads="1"/>
          </p:cNvSpPr>
          <p:nvPr/>
        </p:nvSpPr>
        <p:spPr bwMode="auto">
          <a:xfrm>
            <a:off x="4873625" y="5056188"/>
            <a:ext cx="257175" cy="417512"/>
          </a:xfrm>
          <a:prstGeom prst="roundRect">
            <a:avLst>
              <a:gd name="adj" fmla="val 12495"/>
            </a:avLst>
          </a:prstGeom>
          <a:solidFill>
            <a:srgbClr val="A2C1F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0744" name="Line 23">
            <a:extLst>
              <a:ext uri="{FF2B5EF4-FFF2-40B4-BE49-F238E27FC236}">
                <a16:creationId xmlns:a16="http://schemas.microsoft.com/office/drawing/2014/main" id="{66F47EC8-BE7C-7940-9896-21E4246BE606}"/>
              </a:ext>
            </a:extLst>
          </p:cNvPr>
          <p:cNvSpPr>
            <a:spLocks noChangeShapeType="1"/>
          </p:cNvSpPr>
          <p:nvPr/>
        </p:nvSpPr>
        <p:spPr bwMode="auto">
          <a:xfrm flipV="1">
            <a:off x="4605338" y="4000500"/>
            <a:ext cx="955675" cy="1042988"/>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5" name="Line 24">
            <a:extLst>
              <a:ext uri="{FF2B5EF4-FFF2-40B4-BE49-F238E27FC236}">
                <a16:creationId xmlns:a16="http://schemas.microsoft.com/office/drawing/2014/main" id="{D4196C53-D461-5F40-8624-E820B8D18A05}"/>
              </a:ext>
            </a:extLst>
          </p:cNvPr>
          <p:cNvSpPr>
            <a:spLocks noChangeShapeType="1"/>
          </p:cNvSpPr>
          <p:nvPr/>
        </p:nvSpPr>
        <p:spPr bwMode="auto">
          <a:xfrm flipV="1">
            <a:off x="4808538" y="4192588"/>
            <a:ext cx="820737" cy="86995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6" name="Rectangle 25">
            <a:extLst>
              <a:ext uri="{FF2B5EF4-FFF2-40B4-BE49-F238E27FC236}">
                <a16:creationId xmlns:a16="http://schemas.microsoft.com/office/drawing/2014/main" id="{CF76A5F7-F92B-374C-AF52-8C0E04D27F88}"/>
              </a:ext>
            </a:extLst>
          </p:cNvPr>
          <p:cNvSpPr>
            <a:spLocks noChangeArrowheads="1"/>
          </p:cNvSpPr>
          <p:nvPr/>
        </p:nvSpPr>
        <p:spPr bwMode="auto">
          <a:xfrm>
            <a:off x="5711825" y="3644900"/>
            <a:ext cx="18875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Fluorescence</a:t>
            </a:r>
          </a:p>
          <a:p>
            <a:pPr>
              <a:defRPr/>
            </a:pPr>
            <a:r>
              <a:rPr lang="en-US" altLang="en-US" sz="2300" b="1"/>
              <a:t>Sensors</a:t>
            </a:r>
          </a:p>
        </p:txBody>
      </p:sp>
      <p:sp>
        <p:nvSpPr>
          <p:cNvPr id="30747" name="Rectangle 26">
            <a:extLst>
              <a:ext uri="{FF2B5EF4-FFF2-40B4-BE49-F238E27FC236}">
                <a16:creationId xmlns:a16="http://schemas.microsoft.com/office/drawing/2014/main" id="{F7D643A1-CECA-C145-A03D-5DAD24409105}"/>
              </a:ext>
            </a:extLst>
          </p:cNvPr>
          <p:cNvSpPr>
            <a:spLocks noChangeArrowheads="1"/>
          </p:cNvSpPr>
          <p:nvPr/>
        </p:nvSpPr>
        <p:spPr bwMode="auto">
          <a:xfrm>
            <a:off x="5207000" y="5016500"/>
            <a:ext cx="2047875"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Scatter Sensor</a:t>
            </a:r>
          </a:p>
        </p:txBody>
      </p:sp>
      <p:sp>
        <p:nvSpPr>
          <p:cNvPr id="30748" name="Line 27">
            <a:extLst>
              <a:ext uri="{FF2B5EF4-FFF2-40B4-BE49-F238E27FC236}">
                <a16:creationId xmlns:a16="http://schemas.microsoft.com/office/drawing/2014/main" id="{27D9E28B-FB26-9E47-B970-F360932FC47F}"/>
              </a:ext>
            </a:extLst>
          </p:cNvPr>
          <p:cNvSpPr>
            <a:spLocks noChangeShapeType="1"/>
          </p:cNvSpPr>
          <p:nvPr/>
        </p:nvSpPr>
        <p:spPr bwMode="auto">
          <a:xfrm>
            <a:off x="4011613" y="1462088"/>
            <a:ext cx="1841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49" name="Line 28">
            <a:extLst>
              <a:ext uri="{FF2B5EF4-FFF2-40B4-BE49-F238E27FC236}">
                <a16:creationId xmlns:a16="http://schemas.microsoft.com/office/drawing/2014/main" id="{A9980A4B-75B6-4940-84DF-28D0387BD1A1}"/>
              </a:ext>
            </a:extLst>
          </p:cNvPr>
          <p:cNvSpPr>
            <a:spLocks noChangeShapeType="1"/>
          </p:cNvSpPr>
          <p:nvPr/>
        </p:nvSpPr>
        <p:spPr bwMode="auto">
          <a:xfrm flipH="1">
            <a:off x="4184650" y="1468438"/>
            <a:ext cx="22225" cy="3032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50" name="Rectangle 29">
            <a:extLst>
              <a:ext uri="{FF2B5EF4-FFF2-40B4-BE49-F238E27FC236}">
                <a16:creationId xmlns:a16="http://schemas.microsoft.com/office/drawing/2014/main" id="{AD9DD4B3-ADB4-F04F-B6E5-C5199861574E}"/>
              </a:ext>
            </a:extLst>
          </p:cNvPr>
          <p:cNvSpPr>
            <a:spLocks noChangeArrowheads="1"/>
          </p:cNvSpPr>
          <p:nvPr/>
        </p:nvSpPr>
        <p:spPr bwMode="auto">
          <a:xfrm>
            <a:off x="4195763" y="4140200"/>
            <a:ext cx="42862" cy="21986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0751" name="Rectangle 30">
            <a:extLst>
              <a:ext uri="{FF2B5EF4-FFF2-40B4-BE49-F238E27FC236}">
                <a16:creationId xmlns:a16="http://schemas.microsoft.com/office/drawing/2014/main" id="{D495A183-2CA7-7342-994E-05D22A369152}"/>
              </a:ext>
            </a:extLst>
          </p:cNvPr>
          <p:cNvSpPr>
            <a:spLocks noChangeArrowheads="1"/>
          </p:cNvSpPr>
          <p:nvPr/>
        </p:nvSpPr>
        <p:spPr bwMode="auto">
          <a:xfrm>
            <a:off x="4837113" y="6037263"/>
            <a:ext cx="731837"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Core</a:t>
            </a:r>
          </a:p>
        </p:txBody>
      </p:sp>
      <p:sp>
        <p:nvSpPr>
          <p:cNvPr id="30752" name="Line 31">
            <a:extLst>
              <a:ext uri="{FF2B5EF4-FFF2-40B4-BE49-F238E27FC236}">
                <a16:creationId xmlns:a16="http://schemas.microsoft.com/office/drawing/2014/main" id="{6A05AE98-F661-C548-A8E1-2AFFA9FF6580}"/>
              </a:ext>
            </a:extLst>
          </p:cNvPr>
          <p:cNvSpPr>
            <a:spLocks noChangeShapeType="1"/>
          </p:cNvSpPr>
          <p:nvPr/>
        </p:nvSpPr>
        <p:spPr bwMode="auto">
          <a:xfrm>
            <a:off x="4292600" y="6248400"/>
            <a:ext cx="582613"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53" name="Rectangle 32">
            <a:extLst>
              <a:ext uri="{FF2B5EF4-FFF2-40B4-BE49-F238E27FC236}">
                <a16:creationId xmlns:a16="http://schemas.microsoft.com/office/drawing/2014/main" id="{257045BC-1410-0642-AF8F-56C7C4598383}"/>
              </a:ext>
            </a:extLst>
          </p:cNvPr>
          <p:cNvSpPr>
            <a:spLocks noChangeArrowheads="1"/>
          </p:cNvSpPr>
          <p:nvPr/>
        </p:nvSpPr>
        <p:spPr bwMode="auto">
          <a:xfrm>
            <a:off x="2027238" y="5635625"/>
            <a:ext cx="97155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a:t>
            </a:r>
          </a:p>
        </p:txBody>
      </p:sp>
      <p:sp>
        <p:nvSpPr>
          <p:cNvPr id="30754" name="Line 33">
            <a:extLst>
              <a:ext uri="{FF2B5EF4-FFF2-40B4-BE49-F238E27FC236}">
                <a16:creationId xmlns:a16="http://schemas.microsoft.com/office/drawing/2014/main" id="{37CC77EA-773E-1F43-BC8D-F84D17FB6500}"/>
              </a:ext>
            </a:extLst>
          </p:cNvPr>
          <p:cNvSpPr>
            <a:spLocks noChangeShapeType="1"/>
          </p:cNvSpPr>
          <p:nvPr/>
        </p:nvSpPr>
        <p:spPr bwMode="auto">
          <a:xfrm>
            <a:off x="2911475" y="5870575"/>
            <a:ext cx="11334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0755" name="Line 34">
            <a:extLst>
              <a:ext uri="{FF2B5EF4-FFF2-40B4-BE49-F238E27FC236}">
                <a16:creationId xmlns:a16="http://schemas.microsoft.com/office/drawing/2014/main" id="{BD9C20DB-361A-4447-B94A-FAC1AF3171E2}"/>
              </a:ext>
            </a:extLst>
          </p:cNvPr>
          <p:cNvSpPr>
            <a:spLocks noChangeShapeType="1"/>
          </p:cNvSpPr>
          <p:nvPr/>
        </p:nvSpPr>
        <p:spPr bwMode="auto">
          <a:xfrm flipH="1">
            <a:off x="1905000" y="5257800"/>
            <a:ext cx="2971800" cy="0"/>
          </a:xfrm>
          <a:prstGeom prst="line">
            <a:avLst/>
          </a:prstGeom>
          <a:noFill/>
          <a:ln w="57150">
            <a:solidFill>
              <a:srgbClr val="3399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2" name="TextBox 1">
            <a:extLst>
              <a:ext uri="{FF2B5EF4-FFF2-40B4-BE49-F238E27FC236}">
                <a16:creationId xmlns:a16="http://schemas.microsoft.com/office/drawing/2014/main" id="{E349AEB3-715F-734D-970F-BC62B5363B83}"/>
              </a:ext>
            </a:extLst>
          </p:cNvPr>
          <p:cNvSpPr txBox="1"/>
          <p:nvPr/>
        </p:nvSpPr>
        <p:spPr>
          <a:xfrm>
            <a:off x="489028" y="2578100"/>
            <a:ext cx="1774845" cy="646331"/>
          </a:xfrm>
          <a:prstGeom prst="rect">
            <a:avLst/>
          </a:prstGeom>
          <a:noFill/>
        </p:spPr>
        <p:txBody>
          <a:bodyPr wrap="none" rtlCol="0">
            <a:spAutoFit/>
          </a:bodyPr>
          <a:lstStyle/>
          <a:p>
            <a:r>
              <a:rPr lang="en-US" dirty="0"/>
              <a:t>Example Sorter</a:t>
            </a:r>
          </a:p>
          <a:p>
            <a:r>
              <a:rPr lang="en-US" dirty="0"/>
              <a:t>Flow Chamber</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a:extLst>
              <a:ext uri="{FF2B5EF4-FFF2-40B4-BE49-F238E27FC236}">
                <a16:creationId xmlns:a16="http://schemas.microsoft.com/office/drawing/2014/main" id="{FE1E4760-8E6F-4E43-A400-2AFE6413CCBC}"/>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42F6B43-7F4F-DC48-A6E2-D9AC769E6B4F}" type="datetime12">
              <a:rPr lang="en-US" altLang="en-US"/>
              <a:pPr eaLnBrk="1" hangingPunct="1">
                <a:defRPr/>
              </a:pPr>
              <a:t>5:27 PM</a:t>
            </a:fld>
            <a:endParaRPr lang="en-US" altLang="en-US"/>
          </a:p>
        </p:txBody>
      </p:sp>
      <p:sp>
        <p:nvSpPr>
          <p:cNvPr id="31747" name="Rectangle 2">
            <a:extLst>
              <a:ext uri="{FF2B5EF4-FFF2-40B4-BE49-F238E27FC236}">
                <a16:creationId xmlns:a16="http://schemas.microsoft.com/office/drawing/2014/main" id="{217E7235-283D-9C42-B6FC-3109846E69A4}"/>
              </a:ext>
            </a:extLst>
          </p:cNvPr>
          <p:cNvSpPr>
            <a:spLocks noGrp="1" noChangeArrowheads="1"/>
          </p:cNvSpPr>
          <p:nvPr>
            <p:ph type="title"/>
          </p:nvPr>
        </p:nvSpPr>
        <p:spPr>
          <a:xfrm>
            <a:off x="0" y="0"/>
            <a:ext cx="8229600" cy="685800"/>
          </a:xfrm>
          <a:extLst>
            <a:ext uri="{91240B29-F687-4F45-9708-019B960494DF}">
              <a14:hiddenLine xmlns:a14="http://schemas.microsoft.com/office/drawing/2010/main" w="12700">
                <a:solidFill>
                  <a:schemeClr val="tx1"/>
                </a:solidFill>
                <a:miter lim="800000"/>
                <a:headEnd/>
                <a:tailEnd/>
              </a14:hiddenLine>
            </a:ext>
          </a:extLst>
        </p:spPr>
        <p:txBody>
          <a:bodyPr lIns="88900" tIns="44450" rIns="88900" bIns="44450" anchor="b"/>
          <a:lstStyle/>
          <a:p>
            <a:pPr defTabSz="887413" eaLnBrk="1" hangingPunct="1">
              <a:defRPr/>
            </a:pPr>
            <a:r>
              <a:rPr lang="en-US" altLang="en-US"/>
              <a:t>Hydrodynamically focused fluidics</a:t>
            </a:r>
          </a:p>
        </p:txBody>
      </p:sp>
      <p:sp>
        <p:nvSpPr>
          <p:cNvPr id="76803" name="Freeform 3">
            <a:extLst>
              <a:ext uri="{FF2B5EF4-FFF2-40B4-BE49-F238E27FC236}">
                <a16:creationId xmlns:a16="http://schemas.microsoft.com/office/drawing/2014/main" id="{35C32C91-62B2-754F-9CDC-BC2DF389D195}"/>
              </a:ext>
            </a:extLst>
          </p:cNvPr>
          <p:cNvSpPr>
            <a:spLocks/>
          </p:cNvSpPr>
          <p:nvPr/>
        </p:nvSpPr>
        <p:spPr bwMode="auto">
          <a:xfrm>
            <a:off x="4527550" y="1741488"/>
            <a:ext cx="2698750" cy="2530475"/>
          </a:xfrm>
          <a:custGeom>
            <a:avLst/>
            <a:gdLst>
              <a:gd name="T0" fmla="*/ 2147483646 w 1008"/>
              <a:gd name="T1" fmla="*/ 2147483646 h 814"/>
              <a:gd name="T2" fmla="*/ 2147483646 w 1008"/>
              <a:gd name="T3" fmla="*/ 2147483646 h 814"/>
              <a:gd name="T4" fmla="*/ 2147483646 w 1008"/>
              <a:gd name="T5" fmla="*/ 2147483646 h 814"/>
              <a:gd name="T6" fmla="*/ 2147483646 w 1008"/>
              <a:gd name="T7" fmla="*/ 2147483646 h 814"/>
              <a:gd name="T8" fmla="*/ 2147483646 w 1008"/>
              <a:gd name="T9" fmla="*/ 2147483646 h 814"/>
              <a:gd name="T10" fmla="*/ 2147483646 w 1008"/>
              <a:gd name="T11" fmla="*/ 2147483646 h 814"/>
              <a:gd name="T12" fmla="*/ 2147483646 w 1008"/>
              <a:gd name="T13" fmla="*/ 2147483646 h 814"/>
              <a:gd name="T14" fmla="*/ 2147483646 w 1008"/>
              <a:gd name="T15" fmla="*/ 2147483646 h 814"/>
              <a:gd name="T16" fmla="*/ 2147483646 w 1008"/>
              <a:gd name="T17" fmla="*/ 0 h 814"/>
              <a:gd name="T18" fmla="*/ 2147483646 w 1008"/>
              <a:gd name="T19" fmla="*/ 2147483646 h 814"/>
              <a:gd name="T20" fmla="*/ 0 w 1008"/>
              <a:gd name="T21" fmla="*/ 2147483646 h 814"/>
              <a:gd name="T22" fmla="*/ 2147483646 w 1008"/>
              <a:gd name="T23" fmla="*/ 2147483646 h 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8" h="814">
                <a:moveTo>
                  <a:pt x="39" y="813"/>
                </a:moveTo>
                <a:lnTo>
                  <a:pt x="988" y="232"/>
                </a:lnTo>
                <a:lnTo>
                  <a:pt x="1007" y="165"/>
                </a:lnTo>
                <a:lnTo>
                  <a:pt x="979" y="134"/>
                </a:lnTo>
                <a:lnTo>
                  <a:pt x="996" y="92"/>
                </a:lnTo>
                <a:lnTo>
                  <a:pt x="974" y="89"/>
                </a:lnTo>
                <a:lnTo>
                  <a:pt x="965" y="87"/>
                </a:lnTo>
                <a:lnTo>
                  <a:pt x="968" y="53"/>
                </a:lnTo>
                <a:lnTo>
                  <a:pt x="976" y="0"/>
                </a:lnTo>
                <a:lnTo>
                  <a:pt x="361" y="550"/>
                </a:lnTo>
                <a:lnTo>
                  <a:pt x="0" y="791"/>
                </a:lnTo>
                <a:lnTo>
                  <a:pt x="39" y="813"/>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4" name="Freeform 4" descr="Large confetti">
            <a:extLst>
              <a:ext uri="{FF2B5EF4-FFF2-40B4-BE49-F238E27FC236}">
                <a16:creationId xmlns:a16="http://schemas.microsoft.com/office/drawing/2014/main" id="{B6AC1124-A7E5-9A4E-94DD-AA43345F9F04}"/>
              </a:ext>
            </a:extLst>
          </p:cNvPr>
          <p:cNvSpPr>
            <a:spLocks/>
          </p:cNvSpPr>
          <p:nvPr/>
        </p:nvSpPr>
        <p:spPr bwMode="auto">
          <a:xfrm>
            <a:off x="2667000" y="1371600"/>
            <a:ext cx="3292475" cy="4270375"/>
          </a:xfrm>
          <a:custGeom>
            <a:avLst/>
            <a:gdLst>
              <a:gd name="T0" fmla="*/ 2147483646 w 1230"/>
              <a:gd name="T1" fmla="*/ 2147483646 h 1375"/>
              <a:gd name="T2" fmla="*/ 2147483646 w 1230"/>
              <a:gd name="T3" fmla="*/ 0 h 1375"/>
              <a:gd name="T4" fmla="*/ 2147483646 w 1230"/>
              <a:gd name="T5" fmla="*/ 2147483646 h 1375"/>
              <a:gd name="T6" fmla="*/ 2147483646 w 1230"/>
              <a:gd name="T7" fmla="*/ 2147483646 h 1375"/>
              <a:gd name="T8" fmla="*/ 2147483646 w 1230"/>
              <a:gd name="T9" fmla="*/ 2147483646 h 1375"/>
              <a:gd name="T10" fmla="*/ 2147483646 w 1230"/>
              <a:gd name="T11" fmla="*/ 2147483646 h 1375"/>
              <a:gd name="T12" fmla="*/ 2147483646 w 1230"/>
              <a:gd name="T13" fmla="*/ 2147483646 h 1375"/>
              <a:gd name="T14" fmla="*/ 2147483646 w 1230"/>
              <a:gd name="T15" fmla="*/ 2147483646 h 1375"/>
              <a:gd name="T16" fmla="*/ 2147483646 w 1230"/>
              <a:gd name="T17" fmla="*/ 2147483646 h 1375"/>
              <a:gd name="T18" fmla="*/ 2147483646 w 1230"/>
              <a:gd name="T19" fmla="*/ 2147483646 h 1375"/>
              <a:gd name="T20" fmla="*/ 2147483646 w 1230"/>
              <a:gd name="T21" fmla="*/ 2147483646 h 1375"/>
              <a:gd name="T22" fmla="*/ 2147483646 w 1230"/>
              <a:gd name="T23" fmla="*/ 2147483646 h 1375"/>
              <a:gd name="T24" fmla="*/ 2147483646 w 1230"/>
              <a:gd name="T25" fmla="*/ 2147483646 h 1375"/>
              <a:gd name="T26" fmla="*/ 2147483646 w 1230"/>
              <a:gd name="T27" fmla="*/ 2147483646 h 1375"/>
              <a:gd name="T28" fmla="*/ 2147483646 w 1230"/>
              <a:gd name="T29" fmla="*/ 2147483646 h 1375"/>
              <a:gd name="T30" fmla="*/ 2147483646 w 1230"/>
              <a:gd name="T31" fmla="*/ 2147483646 h 1375"/>
              <a:gd name="T32" fmla="*/ 0 w 1230"/>
              <a:gd name="T33" fmla="*/ 2147483646 h 1375"/>
              <a:gd name="T34" fmla="*/ 2147483646 w 1230"/>
              <a:gd name="T35" fmla="*/ 2147483646 h 1375"/>
              <a:gd name="T36" fmla="*/ 2147483646 w 1230"/>
              <a:gd name="T37" fmla="*/ 2147483646 h 1375"/>
              <a:gd name="T38" fmla="*/ 2147483646 w 1230"/>
              <a:gd name="T39" fmla="*/ 2147483646 h 1375"/>
              <a:gd name="T40" fmla="*/ 2147483646 w 1230"/>
              <a:gd name="T41" fmla="*/ 2147483646 h 1375"/>
              <a:gd name="T42" fmla="*/ 2147483646 w 1230"/>
              <a:gd name="T43" fmla="*/ 2147483646 h 1375"/>
              <a:gd name="T44" fmla="*/ 2147483646 w 1230"/>
              <a:gd name="T45" fmla="*/ 2147483646 h 1375"/>
              <a:gd name="T46" fmla="*/ 2147483646 w 1230"/>
              <a:gd name="T47" fmla="*/ 2147483646 h 13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30" h="1375">
                <a:moveTo>
                  <a:pt x="910" y="36"/>
                </a:moveTo>
                <a:lnTo>
                  <a:pt x="1046" y="0"/>
                </a:lnTo>
                <a:lnTo>
                  <a:pt x="1221" y="86"/>
                </a:lnTo>
                <a:lnTo>
                  <a:pt x="1229" y="356"/>
                </a:lnTo>
                <a:lnTo>
                  <a:pt x="894" y="804"/>
                </a:lnTo>
                <a:lnTo>
                  <a:pt x="891" y="1358"/>
                </a:lnTo>
                <a:lnTo>
                  <a:pt x="753" y="1345"/>
                </a:lnTo>
                <a:lnTo>
                  <a:pt x="736" y="1347"/>
                </a:lnTo>
                <a:lnTo>
                  <a:pt x="649" y="1374"/>
                </a:lnTo>
                <a:lnTo>
                  <a:pt x="532" y="1330"/>
                </a:lnTo>
                <a:lnTo>
                  <a:pt x="529" y="1318"/>
                </a:lnTo>
                <a:lnTo>
                  <a:pt x="531" y="1325"/>
                </a:lnTo>
                <a:lnTo>
                  <a:pt x="537" y="1332"/>
                </a:lnTo>
                <a:lnTo>
                  <a:pt x="453" y="1358"/>
                </a:lnTo>
                <a:lnTo>
                  <a:pt x="352" y="1339"/>
                </a:lnTo>
                <a:lnTo>
                  <a:pt x="349" y="795"/>
                </a:lnTo>
                <a:lnTo>
                  <a:pt x="0" y="338"/>
                </a:lnTo>
                <a:lnTo>
                  <a:pt x="18" y="90"/>
                </a:lnTo>
                <a:lnTo>
                  <a:pt x="131" y="14"/>
                </a:lnTo>
                <a:lnTo>
                  <a:pt x="220" y="22"/>
                </a:lnTo>
                <a:lnTo>
                  <a:pt x="267" y="9"/>
                </a:lnTo>
                <a:lnTo>
                  <a:pt x="355" y="59"/>
                </a:lnTo>
                <a:lnTo>
                  <a:pt x="601" y="86"/>
                </a:lnTo>
                <a:lnTo>
                  <a:pt x="910" y="36"/>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5" name="Freeform 5">
            <a:extLst>
              <a:ext uri="{FF2B5EF4-FFF2-40B4-BE49-F238E27FC236}">
                <a16:creationId xmlns:a16="http://schemas.microsoft.com/office/drawing/2014/main" id="{0F59762A-7772-E84B-8EF3-B4512EB83F11}"/>
              </a:ext>
            </a:extLst>
          </p:cNvPr>
          <p:cNvSpPr>
            <a:spLocks/>
          </p:cNvSpPr>
          <p:nvPr/>
        </p:nvSpPr>
        <p:spPr bwMode="auto">
          <a:xfrm>
            <a:off x="2465388" y="1404938"/>
            <a:ext cx="1122362" cy="3360737"/>
          </a:xfrm>
          <a:custGeom>
            <a:avLst/>
            <a:gdLst>
              <a:gd name="T0" fmla="*/ 2147483646 w 420"/>
              <a:gd name="T1" fmla="*/ 2147483646 h 1081"/>
              <a:gd name="T2" fmla="*/ 2147483646 w 420"/>
              <a:gd name="T3" fmla="*/ 2147483646 h 1081"/>
              <a:gd name="T4" fmla="*/ 2147483646 w 420"/>
              <a:gd name="T5" fmla="*/ 2147483646 h 1081"/>
              <a:gd name="T6" fmla="*/ 2147483646 w 420"/>
              <a:gd name="T7" fmla="*/ 2147483646 h 1081"/>
              <a:gd name="T8" fmla="*/ 2147483646 w 420"/>
              <a:gd name="T9" fmla="*/ 2147483646 h 1081"/>
              <a:gd name="T10" fmla="*/ 2147483646 w 420"/>
              <a:gd name="T11" fmla="*/ 2147483646 h 1081"/>
              <a:gd name="T12" fmla="*/ 2147483646 w 420"/>
              <a:gd name="T13" fmla="*/ 2147483646 h 1081"/>
              <a:gd name="T14" fmla="*/ 2147483646 w 420"/>
              <a:gd name="T15" fmla="*/ 2147483646 h 1081"/>
              <a:gd name="T16" fmla="*/ 2147483646 w 420"/>
              <a:gd name="T17" fmla="*/ 2147483646 h 1081"/>
              <a:gd name="T18" fmla="*/ 2147483646 w 420"/>
              <a:gd name="T19" fmla="*/ 2147483646 h 1081"/>
              <a:gd name="T20" fmla="*/ 2147483646 w 420"/>
              <a:gd name="T21" fmla="*/ 2147483646 h 1081"/>
              <a:gd name="T22" fmla="*/ 0 w 420"/>
              <a:gd name="T23" fmla="*/ 2147483646 h 1081"/>
              <a:gd name="T24" fmla="*/ 0 w 420"/>
              <a:gd name="T25" fmla="*/ 0 h 1081"/>
              <a:gd name="T26" fmla="*/ 2147483646 w 420"/>
              <a:gd name="T27" fmla="*/ 2147483646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105" y="86"/>
                </a:moveTo>
                <a:lnTo>
                  <a:pt x="105" y="342"/>
                </a:lnTo>
                <a:lnTo>
                  <a:pt x="419" y="774"/>
                </a:lnTo>
                <a:lnTo>
                  <a:pt x="419" y="1080"/>
                </a:lnTo>
                <a:lnTo>
                  <a:pt x="398" y="1076"/>
                </a:lnTo>
                <a:lnTo>
                  <a:pt x="361" y="1076"/>
                </a:lnTo>
                <a:lnTo>
                  <a:pt x="356" y="1071"/>
                </a:lnTo>
                <a:lnTo>
                  <a:pt x="330" y="1058"/>
                </a:lnTo>
                <a:lnTo>
                  <a:pt x="319" y="1040"/>
                </a:lnTo>
                <a:lnTo>
                  <a:pt x="309" y="1017"/>
                </a:lnTo>
                <a:lnTo>
                  <a:pt x="309" y="770"/>
                </a:lnTo>
                <a:lnTo>
                  <a:pt x="0" y="342"/>
                </a:lnTo>
                <a:lnTo>
                  <a:pt x="0" y="0"/>
                </a:lnTo>
                <a:lnTo>
                  <a:pt x="26" y="14"/>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6" name="Freeform 6">
            <a:extLst>
              <a:ext uri="{FF2B5EF4-FFF2-40B4-BE49-F238E27FC236}">
                <a16:creationId xmlns:a16="http://schemas.microsoft.com/office/drawing/2014/main" id="{161714E2-5CD8-E245-8631-3850EA3F960C}"/>
              </a:ext>
            </a:extLst>
          </p:cNvPr>
          <p:cNvSpPr>
            <a:spLocks/>
          </p:cNvSpPr>
          <p:nvPr/>
        </p:nvSpPr>
        <p:spPr bwMode="auto">
          <a:xfrm>
            <a:off x="2535238" y="1404938"/>
            <a:ext cx="212725" cy="242887"/>
          </a:xfrm>
          <a:custGeom>
            <a:avLst/>
            <a:gdLst>
              <a:gd name="T0" fmla="*/ 0 w 80"/>
              <a:gd name="T1" fmla="*/ 0 h 78"/>
              <a:gd name="T2" fmla="*/ 2147483646 w 80"/>
              <a:gd name="T3" fmla="*/ 2147483646 h 78"/>
              <a:gd name="T4" fmla="*/ 2147483646 w 80"/>
              <a:gd name="T5" fmla="*/ 2147483646 h 78"/>
              <a:gd name="T6" fmla="*/ 2147483646 w 80"/>
              <a:gd name="T7" fmla="*/ 2147483646 h 78"/>
              <a:gd name="T8" fmla="*/ 2147483646 w 80"/>
              <a:gd name="T9" fmla="*/ 2147483646 h 78"/>
              <a:gd name="T10" fmla="*/ 2147483646 w 80"/>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78">
                <a:moveTo>
                  <a:pt x="0" y="0"/>
                </a:moveTo>
                <a:lnTo>
                  <a:pt x="26" y="36"/>
                </a:lnTo>
                <a:lnTo>
                  <a:pt x="42" y="41"/>
                </a:lnTo>
                <a:lnTo>
                  <a:pt x="58" y="50"/>
                </a:lnTo>
                <a:lnTo>
                  <a:pt x="68" y="63"/>
                </a:lnTo>
                <a:lnTo>
                  <a:pt x="79" y="7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7" name="Freeform 7">
            <a:extLst>
              <a:ext uri="{FF2B5EF4-FFF2-40B4-BE49-F238E27FC236}">
                <a16:creationId xmlns:a16="http://schemas.microsoft.com/office/drawing/2014/main" id="{066DEDA9-A2AB-1444-899C-3B24C66089D4}"/>
              </a:ext>
            </a:extLst>
          </p:cNvPr>
          <p:cNvSpPr>
            <a:spLocks/>
          </p:cNvSpPr>
          <p:nvPr/>
        </p:nvSpPr>
        <p:spPr bwMode="auto">
          <a:xfrm>
            <a:off x="5026025" y="1404938"/>
            <a:ext cx="1123950" cy="3360737"/>
          </a:xfrm>
          <a:custGeom>
            <a:avLst/>
            <a:gdLst>
              <a:gd name="T0" fmla="*/ 2147483646 w 420"/>
              <a:gd name="T1" fmla="*/ 2147483646 h 1081"/>
              <a:gd name="T2" fmla="*/ 2147483646 w 420"/>
              <a:gd name="T3" fmla="*/ 2147483646 h 1081"/>
              <a:gd name="T4" fmla="*/ 0 w 420"/>
              <a:gd name="T5" fmla="*/ 2147483646 h 1081"/>
              <a:gd name="T6" fmla="*/ 0 w 420"/>
              <a:gd name="T7" fmla="*/ 2147483646 h 1081"/>
              <a:gd name="T8" fmla="*/ 2147483646 w 420"/>
              <a:gd name="T9" fmla="*/ 2147483646 h 1081"/>
              <a:gd name="T10" fmla="*/ 2147483646 w 420"/>
              <a:gd name="T11" fmla="*/ 2147483646 h 1081"/>
              <a:gd name="T12" fmla="*/ 2147483646 w 420"/>
              <a:gd name="T13" fmla="*/ 2147483646 h 1081"/>
              <a:gd name="T14" fmla="*/ 2147483646 w 420"/>
              <a:gd name="T15" fmla="*/ 2147483646 h 1081"/>
              <a:gd name="T16" fmla="*/ 2147483646 w 420"/>
              <a:gd name="T17" fmla="*/ 2147483646 h 1081"/>
              <a:gd name="T18" fmla="*/ 2147483646 w 420"/>
              <a:gd name="T19" fmla="*/ 2147483646 h 1081"/>
              <a:gd name="T20" fmla="*/ 2147483646 w 420"/>
              <a:gd name="T21" fmla="*/ 2147483646 h 1081"/>
              <a:gd name="T22" fmla="*/ 2147483646 w 420"/>
              <a:gd name="T23" fmla="*/ 2147483646 h 1081"/>
              <a:gd name="T24" fmla="*/ 2147483646 w 420"/>
              <a:gd name="T25" fmla="*/ 0 h 1081"/>
              <a:gd name="T26" fmla="*/ 2147483646 w 420"/>
              <a:gd name="T27" fmla="*/ 2147483646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314" y="86"/>
                </a:moveTo>
                <a:lnTo>
                  <a:pt x="314" y="342"/>
                </a:lnTo>
                <a:lnTo>
                  <a:pt x="0" y="774"/>
                </a:lnTo>
                <a:lnTo>
                  <a:pt x="0" y="1080"/>
                </a:lnTo>
                <a:lnTo>
                  <a:pt x="21" y="1076"/>
                </a:lnTo>
                <a:lnTo>
                  <a:pt x="58" y="1076"/>
                </a:lnTo>
                <a:lnTo>
                  <a:pt x="63" y="1071"/>
                </a:lnTo>
                <a:lnTo>
                  <a:pt x="89" y="1058"/>
                </a:lnTo>
                <a:lnTo>
                  <a:pt x="100" y="1040"/>
                </a:lnTo>
                <a:lnTo>
                  <a:pt x="110" y="1017"/>
                </a:lnTo>
                <a:lnTo>
                  <a:pt x="110" y="770"/>
                </a:lnTo>
                <a:lnTo>
                  <a:pt x="419" y="342"/>
                </a:lnTo>
                <a:lnTo>
                  <a:pt x="419" y="0"/>
                </a:lnTo>
                <a:lnTo>
                  <a:pt x="393" y="14"/>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8" name="Freeform 8">
            <a:extLst>
              <a:ext uri="{FF2B5EF4-FFF2-40B4-BE49-F238E27FC236}">
                <a16:creationId xmlns:a16="http://schemas.microsoft.com/office/drawing/2014/main" id="{0DDCCEE4-A282-FC47-9BA3-4249DD93E4F0}"/>
              </a:ext>
            </a:extLst>
          </p:cNvPr>
          <p:cNvSpPr>
            <a:spLocks/>
          </p:cNvSpPr>
          <p:nvPr/>
        </p:nvSpPr>
        <p:spPr bwMode="auto">
          <a:xfrm>
            <a:off x="5865813" y="1404938"/>
            <a:ext cx="215900" cy="242887"/>
          </a:xfrm>
          <a:custGeom>
            <a:avLst/>
            <a:gdLst>
              <a:gd name="T0" fmla="*/ 2147483646 w 81"/>
              <a:gd name="T1" fmla="*/ 0 h 78"/>
              <a:gd name="T2" fmla="*/ 2147483646 w 81"/>
              <a:gd name="T3" fmla="*/ 2147483646 h 78"/>
              <a:gd name="T4" fmla="*/ 2147483646 w 81"/>
              <a:gd name="T5" fmla="*/ 2147483646 h 78"/>
              <a:gd name="T6" fmla="*/ 2147483646 w 81"/>
              <a:gd name="T7" fmla="*/ 2147483646 h 78"/>
              <a:gd name="T8" fmla="*/ 2147483646 w 81"/>
              <a:gd name="T9" fmla="*/ 2147483646 h 78"/>
              <a:gd name="T10" fmla="*/ 0 w 81"/>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8">
                <a:moveTo>
                  <a:pt x="80" y="0"/>
                </a:moveTo>
                <a:lnTo>
                  <a:pt x="53" y="36"/>
                </a:lnTo>
                <a:lnTo>
                  <a:pt x="37" y="41"/>
                </a:lnTo>
                <a:lnTo>
                  <a:pt x="21" y="50"/>
                </a:lnTo>
                <a:lnTo>
                  <a:pt x="11" y="63"/>
                </a:lnTo>
                <a:lnTo>
                  <a:pt x="0" y="7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9" name="Freeform 9" descr="Dashed vertical">
            <a:extLst>
              <a:ext uri="{FF2B5EF4-FFF2-40B4-BE49-F238E27FC236}">
                <a16:creationId xmlns:a16="http://schemas.microsoft.com/office/drawing/2014/main" id="{CA1807B3-95F6-454F-8C0E-C1B0AE60C4DA}"/>
              </a:ext>
            </a:extLst>
          </p:cNvPr>
          <p:cNvSpPr>
            <a:spLocks/>
          </p:cNvSpPr>
          <p:nvPr/>
        </p:nvSpPr>
        <p:spPr bwMode="auto">
          <a:xfrm>
            <a:off x="3757613" y="2286000"/>
            <a:ext cx="598487" cy="3406775"/>
          </a:xfrm>
          <a:custGeom>
            <a:avLst/>
            <a:gdLst>
              <a:gd name="T0" fmla="*/ 0 w 224"/>
              <a:gd name="T1" fmla="*/ 0 h 1097"/>
              <a:gd name="T2" fmla="*/ 2147483646 w 224"/>
              <a:gd name="T3" fmla="*/ 2147483646 h 1097"/>
              <a:gd name="T4" fmla="*/ 2147483646 w 224"/>
              <a:gd name="T5" fmla="*/ 2147483646 h 1097"/>
              <a:gd name="T6" fmla="*/ 2147483646 w 224"/>
              <a:gd name="T7" fmla="*/ 2147483646 h 1097"/>
              <a:gd name="T8" fmla="*/ 2147483646 w 224"/>
              <a:gd name="T9" fmla="*/ 2147483646 h 1097"/>
              <a:gd name="T10" fmla="*/ 2147483646 w 224"/>
              <a:gd name="T11" fmla="*/ 2147483646 h 1097"/>
              <a:gd name="T12" fmla="*/ 2147483646 w 224"/>
              <a:gd name="T13" fmla="*/ 2147483646 h 1097"/>
              <a:gd name="T14" fmla="*/ 2147483646 w 224"/>
              <a:gd name="T15" fmla="*/ 2147483646 h 1097"/>
              <a:gd name="T16" fmla="*/ 2147483646 w 224"/>
              <a:gd name="T17" fmla="*/ 2147483646 h 1097"/>
              <a:gd name="T18" fmla="*/ 2147483646 w 224"/>
              <a:gd name="T19" fmla="*/ 2147483646 h 1097"/>
              <a:gd name="T20" fmla="*/ 2147483646 w 224"/>
              <a:gd name="T21" fmla="*/ 2147483646 h 1097"/>
              <a:gd name="T22" fmla="*/ 2147483646 w 224"/>
              <a:gd name="T23" fmla="*/ 2147483646 h 1097"/>
              <a:gd name="T24" fmla="*/ 2147483646 w 224"/>
              <a:gd name="T25" fmla="*/ 2147483646 h 1097"/>
              <a:gd name="T26" fmla="*/ 2147483646 w 224"/>
              <a:gd name="T27" fmla="*/ 2147483646 h 1097"/>
              <a:gd name="T28" fmla="*/ 2147483646 w 224"/>
              <a:gd name="T29" fmla="*/ 2147483646 h 1097"/>
              <a:gd name="T30" fmla="*/ 2147483646 w 224"/>
              <a:gd name="T31" fmla="*/ 2147483646 h 1097"/>
              <a:gd name="T32" fmla="*/ 2147483646 w 224"/>
              <a:gd name="T33" fmla="*/ 2147483646 h 1097"/>
              <a:gd name="T34" fmla="*/ 2147483646 w 224"/>
              <a:gd name="T35" fmla="*/ 2147483646 h 1097"/>
              <a:gd name="T36" fmla="*/ 2147483646 w 224"/>
              <a:gd name="T37" fmla="*/ 2147483646 h 1097"/>
              <a:gd name="T38" fmla="*/ 2147483646 w 224"/>
              <a:gd name="T39" fmla="*/ 2147483646 h 1097"/>
              <a:gd name="T40" fmla="*/ 2147483646 w 224"/>
              <a:gd name="T41" fmla="*/ 2147483646 h 1097"/>
              <a:gd name="T42" fmla="*/ 2147483646 w 224"/>
              <a:gd name="T43" fmla="*/ 2147483646 h 1097"/>
              <a:gd name="T44" fmla="*/ 2147483646 w 224"/>
              <a:gd name="T45" fmla="*/ 2147483646 h 1097"/>
              <a:gd name="T46" fmla="*/ 2147483646 w 224"/>
              <a:gd name="T47" fmla="*/ 2147483646 h 1097"/>
              <a:gd name="T48" fmla="*/ 2147483646 w 224"/>
              <a:gd name="T49" fmla="*/ 2147483646 h 1097"/>
              <a:gd name="T50" fmla="*/ 2147483646 w 224"/>
              <a:gd name="T51" fmla="*/ 2147483646 h 1097"/>
              <a:gd name="T52" fmla="*/ 2147483646 w 224"/>
              <a:gd name="T53" fmla="*/ 2147483646 h 1097"/>
              <a:gd name="T54" fmla="*/ 2147483646 w 224"/>
              <a:gd name="T55" fmla="*/ 2147483646 h 1097"/>
              <a:gd name="T56" fmla="*/ 2147483646 w 224"/>
              <a:gd name="T57" fmla="*/ 2147483646 h 1097"/>
              <a:gd name="T58" fmla="*/ 2147483646 w 224"/>
              <a:gd name="T59" fmla="*/ 2147483646 h 1097"/>
              <a:gd name="T60" fmla="*/ 2147483646 w 224"/>
              <a:gd name="T61" fmla="*/ 2147483646 h 1097"/>
              <a:gd name="T62" fmla="*/ 2147483646 w 224"/>
              <a:gd name="T63" fmla="*/ 2147483646 h 1097"/>
              <a:gd name="T64" fmla="*/ 2147483646 w 224"/>
              <a:gd name="T65" fmla="*/ 2147483646 h 1097"/>
              <a:gd name="T66" fmla="*/ 2147483646 w 224"/>
              <a:gd name="T67" fmla="*/ 2147483646 h 1097"/>
              <a:gd name="T68" fmla="*/ 2147483646 w 224"/>
              <a:gd name="T69" fmla="*/ 2147483646 h 1097"/>
              <a:gd name="T70" fmla="*/ 0 w 224"/>
              <a:gd name="T71" fmla="*/ 0 h 10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4" h="1097">
                <a:moveTo>
                  <a:pt x="0" y="0"/>
                </a:moveTo>
                <a:lnTo>
                  <a:pt x="18" y="40"/>
                </a:lnTo>
                <a:lnTo>
                  <a:pt x="41" y="76"/>
                </a:lnTo>
                <a:lnTo>
                  <a:pt x="60" y="103"/>
                </a:lnTo>
                <a:lnTo>
                  <a:pt x="87" y="127"/>
                </a:lnTo>
                <a:lnTo>
                  <a:pt x="103" y="142"/>
                </a:lnTo>
                <a:lnTo>
                  <a:pt x="120" y="158"/>
                </a:lnTo>
                <a:lnTo>
                  <a:pt x="131" y="171"/>
                </a:lnTo>
                <a:lnTo>
                  <a:pt x="144" y="188"/>
                </a:lnTo>
                <a:lnTo>
                  <a:pt x="154" y="215"/>
                </a:lnTo>
                <a:lnTo>
                  <a:pt x="155" y="231"/>
                </a:lnTo>
                <a:lnTo>
                  <a:pt x="159" y="262"/>
                </a:lnTo>
                <a:lnTo>
                  <a:pt x="159" y="282"/>
                </a:lnTo>
                <a:lnTo>
                  <a:pt x="159" y="295"/>
                </a:lnTo>
                <a:lnTo>
                  <a:pt x="162" y="1069"/>
                </a:lnTo>
                <a:lnTo>
                  <a:pt x="223" y="1096"/>
                </a:lnTo>
                <a:lnTo>
                  <a:pt x="218" y="814"/>
                </a:lnTo>
                <a:lnTo>
                  <a:pt x="218" y="658"/>
                </a:lnTo>
                <a:lnTo>
                  <a:pt x="210" y="500"/>
                </a:lnTo>
                <a:lnTo>
                  <a:pt x="206" y="451"/>
                </a:lnTo>
                <a:lnTo>
                  <a:pt x="215" y="483"/>
                </a:lnTo>
                <a:lnTo>
                  <a:pt x="218" y="425"/>
                </a:lnTo>
                <a:lnTo>
                  <a:pt x="211" y="411"/>
                </a:lnTo>
                <a:lnTo>
                  <a:pt x="207" y="402"/>
                </a:lnTo>
                <a:lnTo>
                  <a:pt x="211" y="242"/>
                </a:lnTo>
                <a:lnTo>
                  <a:pt x="211" y="212"/>
                </a:lnTo>
                <a:lnTo>
                  <a:pt x="213" y="183"/>
                </a:lnTo>
                <a:lnTo>
                  <a:pt x="209" y="129"/>
                </a:lnTo>
                <a:lnTo>
                  <a:pt x="209" y="75"/>
                </a:lnTo>
                <a:lnTo>
                  <a:pt x="213" y="55"/>
                </a:lnTo>
                <a:lnTo>
                  <a:pt x="214" y="37"/>
                </a:lnTo>
                <a:lnTo>
                  <a:pt x="214" y="16"/>
                </a:lnTo>
                <a:lnTo>
                  <a:pt x="219" y="11"/>
                </a:lnTo>
                <a:lnTo>
                  <a:pt x="221" y="8"/>
                </a:lnTo>
                <a:lnTo>
                  <a:pt x="221" y="1"/>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0" name="Freeform 10" descr="Dashed vertical">
            <a:extLst>
              <a:ext uri="{FF2B5EF4-FFF2-40B4-BE49-F238E27FC236}">
                <a16:creationId xmlns:a16="http://schemas.microsoft.com/office/drawing/2014/main" id="{8A74CB8C-66D7-0F41-A6F7-A86E0BB6F282}"/>
              </a:ext>
            </a:extLst>
          </p:cNvPr>
          <p:cNvSpPr>
            <a:spLocks/>
          </p:cNvSpPr>
          <p:nvPr/>
        </p:nvSpPr>
        <p:spPr bwMode="auto">
          <a:xfrm>
            <a:off x="4279900" y="2286000"/>
            <a:ext cx="592138" cy="3413125"/>
          </a:xfrm>
          <a:custGeom>
            <a:avLst/>
            <a:gdLst>
              <a:gd name="T0" fmla="*/ 2147483646 w 222"/>
              <a:gd name="T1" fmla="*/ 0 h 1099"/>
              <a:gd name="T2" fmla="*/ 2147483646 w 222"/>
              <a:gd name="T3" fmla="*/ 2147483646 h 1099"/>
              <a:gd name="T4" fmla="*/ 2147483646 w 222"/>
              <a:gd name="T5" fmla="*/ 2147483646 h 1099"/>
              <a:gd name="T6" fmla="*/ 2147483646 w 222"/>
              <a:gd name="T7" fmla="*/ 2147483646 h 1099"/>
              <a:gd name="T8" fmla="*/ 2147483646 w 222"/>
              <a:gd name="T9" fmla="*/ 2147483646 h 1099"/>
              <a:gd name="T10" fmla="*/ 2147483646 w 222"/>
              <a:gd name="T11" fmla="*/ 2147483646 h 1099"/>
              <a:gd name="T12" fmla="*/ 2147483646 w 222"/>
              <a:gd name="T13" fmla="*/ 2147483646 h 1099"/>
              <a:gd name="T14" fmla="*/ 2147483646 w 222"/>
              <a:gd name="T15" fmla="*/ 2147483646 h 1099"/>
              <a:gd name="T16" fmla="*/ 2147483646 w 222"/>
              <a:gd name="T17" fmla="*/ 2147483646 h 1099"/>
              <a:gd name="T18" fmla="*/ 2147483646 w 222"/>
              <a:gd name="T19" fmla="*/ 2147483646 h 1099"/>
              <a:gd name="T20" fmla="*/ 2147483646 w 222"/>
              <a:gd name="T21" fmla="*/ 2147483646 h 1099"/>
              <a:gd name="T22" fmla="*/ 2147483646 w 222"/>
              <a:gd name="T23" fmla="*/ 2147483646 h 1099"/>
              <a:gd name="T24" fmla="*/ 2147483646 w 222"/>
              <a:gd name="T25" fmla="*/ 2147483646 h 1099"/>
              <a:gd name="T26" fmla="*/ 2147483646 w 222"/>
              <a:gd name="T27" fmla="*/ 2147483646 h 1099"/>
              <a:gd name="T28" fmla="*/ 2147483646 w 222"/>
              <a:gd name="T29" fmla="*/ 2147483646 h 1099"/>
              <a:gd name="T30" fmla="*/ 2147483646 w 222"/>
              <a:gd name="T31" fmla="*/ 2147483646 h 1099"/>
              <a:gd name="T32" fmla="*/ 2147483646 w 222"/>
              <a:gd name="T33" fmla="*/ 2147483646 h 1099"/>
              <a:gd name="T34" fmla="*/ 2147483646 w 222"/>
              <a:gd name="T35" fmla="*/ 2147483646 h 1099"/>
              <a:gd name="T36" fmla="*/ 2147483646 w 222"/>
              <a:gd name="T37" fmla="*/ 2147483646 h 1099"/>
              <a:gd name="T38" fmla="*/ 2147483646 w 222"/>
              <a:gd name="T39" fmla="*/ 2147483646 h 1099"/>
              <a:gd name="T40" fmla="*/ 2147483646 w 222"/>
              <a:gd name="T41" fmla="*/ 2147483646 h 1099"/>
              <a:gd name="T42" fmla="*/ 2147483646 w 222"/>
              <a:gd name="T43" fmla="*/ 2147483646 h 1099"/>
              <a:gd name="T44" fmla="*/ 2147483646 w 222"/>
              <a:gd name="T45" fmla="*/ 2147483646 h 1099"/>
              <a:gd name="T46" fmla="*/ 2147483646 w 222"/>
              <a:gd name="T47" fmla="*/ 2147483646 h 1099"/>
              <a:gd name="T48" fmla="*/ 2147483646 w 222"/>
              <a:gd name="T49" fmla="*/ 2147483646 h 1099"/>
              <a:gd name="T50" fmla="*/ 2147483646 w 222"/>
              <a:gd name="T51" fmla="*/ 2147483646 h 1099"/>
              <a:gd name="T52" fmla="*/ 2147483646 w 222"/>
              <a:gd name="T53" fmla="*/ 2147483646 h 1099"/>
              <a:gd name="T54" fmla="*/ 2147483646 w 222"/>
              <a:gd name="T55" fmla="*/ 2147483646 h 1099"/>
              <a:gd name="T56" fmla="*/ 2147483646 w 222"/>
              <a:gd name="T57" fmla="*/ 2147483646 h 1099"/>
              <a:gd name="T58" fmla="*/ 2147483646 w 222"/>
              <a:gd name="T59" fmla="*/ 2147483646 h 1099"/>
              <a:gd name="T60" fmla="*/ 2147483646 w 222"/>
              <a:gd name="T61" fmla="*/ 2147483646 h 1099"/>
              <a:gd name="T62" fmla="*/ 2147483646 w 222"/>
              <a:gd name="T63" fmla="*/ 2147483646 h 1099"/>
              <a:gd name="T64" fmla="*/ 2147483646 w 222"/>
              <a:gd name="T65" fmla="*/ 2147483646 h 1099"/>
              <a:gd name="T66" fmla="*/ 0 w 222"/>
              <a:gd name="T67" fmla="*/ 2147483646 h 1099"/>
              <a:gd name="T68" fmla="*/ 0 w 222"/>
              <a:gd name="T69" fmla="*/ 2147483646 h 1099"/>
              <a:gd name="T70" fmla="*/ 2147483646 w 222"/>
              <a:gd name="T71" fmla="*/ 0 h 10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 h="1099">
                <a:moveTo>
                  <a:pt x="221" y="0"/>
                </a:moveTo>
                <a:lnTo>
                  <a:pt x="203" y="40"/>
                </a:lnTo>
                <a:lnTo>
                  <a:pt x="180" y="76"/>
                </a:lnTo>
                <a:lnTo>
                  <a:pt x="161" y="103"/>
                </a:lnTo>
                <a:lnTo>
                  <a:pt x="133" y="127"/>
                </a:lnTo>
                <a:lnTo>
                  <a:pt x="118" y="142"/>
                </a:lnTo>
                <a:lnTo>
                  <a:pt x="101" y="157"/>
                </a:lnTo>
                <a:lnTo>
                  <a:pt x="90" y="171"/>
                </a:lnTo>
                <a:lnTo>
                  <a:pt x="77" y="188"/>
                </a:lnTo>
                <a:lnTo>
                  <a:pt x="67" y="215"/>
                </a:lnTo>
                <a:lnTo>
                  <a:pt x="65" y="231"/>
                </a:lnTo>
                <a:lnTo>
                  <a:pt x="61" y="262"/>
                </a:lnTo>
                <a:lnTo>
                  <a:pt x="61" y="281"/>
                </a:lnTo>
                <a:lnTo>
                  <a:pt x="61" y="295"/>
                </a:lnTo>
                <a:lnTo>
                  <a:pt x="61" y="1089"/>
                </a:lnTo>
                <a:lnTo>
                  <a:pt x="35" y="1098"/>
                </a:lnTo>
                <a:lnTo>
                  <a:pt x="4" y="1089"/>
                </a:lnTo>
                <a:lnTo>
                  <a:pt x="5" y="689"/>
                </a:lnTo>
                <a:lnTo>
                  <a:pt x="18" y="597"/>
                </a:lnTo>
                <a:lnTo>
                  <a:pt x="19" y="637"/>
                </a:lnTo>
                <a:lnTo>
                  <a:pt x="24" y="598"/>
                </a:lnTo>
                <a:lnTo>
                  <a:pt x="7" y="1041"/>
                </a:lnTo>
                <a:lnTo>
                  <a:pt x="14" y="593"/>
                </a:lnTo>
                <a:lnTo>
                  <a:pt x="3" y="623"/>
                </a:lnTo>
                <a:lnTo>
                  <a:pt x="9" y="242"/>
                </a:lnTo>
                <a:lnTo>
                  <a:pt x="9" y="211"/>
                </a:lnTo>
                <a:lnTo>
                  <a:pt x="8" y="183"/>
                </a:lnTo>
                <a:lnTo>
                  <a:pt x="12" y="129"/>
                </a:lnTo>
                <a:lnTo>
                  <a:pt x="12" y="75"/>
                </a:lnTo>
                <a:lnTo>
                  <a:pt x="8" y="55"/>
                </a:lnTo>
                <a:lnTo>
                  <a:pt x="6" y="37"/>
                </a:lnTo>
                <a:lnTo>
                  <a:pt x="6" y="16"/>
                </a:lnTo>
                <a:lnTo>
                  <a:pt x="1" y="11"/>
                </a:lnTo>
                <a:lnTo>
                  <a:pt x="0" y="8"/>
                </a:lnTo>
                <a:lnTo>
                  <a:pt x="0" y="1"/>
                </a:lnTo>
                <a:lnTo>
                  <a:pt x="221"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1" name="Freeform 11" descr="Wide upward diagonal">
            <a:extLst>
              <a:ext uri="{FF2B5EF4-FFF2-40B4-BE49-F238E27FC236}">
                <a16:creationId xmlns:a16="http://schemas.microsoft.com/office/drawing/2014/main" id="{2CA6D595-09CD-E845-B1A3-0A6278A3D15B}"/>
              </a:ext>
            </a:extLst>
          </p:cNvPr>
          <p:cNvSpPr>
            <a:spLocks/>
          </p:cNvSpPr>
          <p:nvPr/>
        </p:nvSpPr>
        <p:spPr bwMode="auto">
          <a:xfrm>
            <a:off x="4232275" y="3890963"/>
            <a:ext cx="193675" cy="196850"/>
          </a:xfrm>
          <a:custGeom>
            <a:avLst/>
            <a:gdLst>
              <a:gd name="T0" fmla="*/ 2147483646 w 72"/>
              <a:gd name="T1" fmla="*/ 2147483646 h 63"/>
              <a:gd name="T2" fmla="*/ 2147483646 w 72"/>
              <a:gd name="T3" fmla="*/ 2147483646 h 63"/>
              <a:gd name="T4" fmla="*/ 2147483646 w 72"/>
              <a:gd name="T5" fmla="*/ 0 h 63"/>
              <a:gd name="T6" fmla="*/ 2147483646 w 72"/>
              <a:gd name="T7" fmla="*/ 0 h 63"/>
              <a:gd name="T8" fmla="*/ 2147483646 w 72"/>
              <a:gd name="T9" fmla="*/ 2147483646 h 63"/>
              <a:gd name="T10" fmla="*/ 0 w 72"/>
              <a:gd name="T11" fmla="*/ 2147483646 h 63"/>
              <a:gd name="T12" fmla="*/ 0 w 72"/>
              <a:gd name="T13" fmla="*/ 2147483646 h 63"/>
              <a:gd name="T14" fmla="*/ 2147483646 w 72"/>
              <a:gd name="T15" fmla="*/ 2147483646 h 63"/>
              <a:gd name="T16" fmla="*/ 2147483646 w 72"/>
              <a:gd name="T17" fmla="*/ 2147483646 h 63"/>
              <a:gd name="T18" fmla="*/ 2147483646 w 72"/>
              <a:gd name="T19" fmla="*/ 2147483646 h 63"/>
              <a:gd name="T20" fmla="*/ 2147483646 w 72"/>
              <a:gd name="T21" fmla="*/ 2147483646 h 63"/>
              <a:gd name="T22" fmla="*/ 2147483646 w 72"/>
              <a:gd name="T23" fmla="*/ 214748364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3">
                <a:moveTo>
                  <a:pt x="71" y="35"/>
                </a:moveTo>
                <a:lnTo>
                  <a:pt x="67" y="12"/>
                </a:lnTo>
                <a:lnTo>
                  <a:pt x="49" y="0"/>
                </a:lnTo>
                <a:lnTo>
                  <a:pt x="29" y="0"/>
                </a:lnTo>
                <a:lnTo>
                  <a:pt x="11" y="6"/>
                </a:lnTo>
                <a:lnTo>
                  <a:pt x="0" y="21"/>
                </a:lnTo>
                <a:lnTo>
                  <a:pt x="0" y="39"/>
                </a:lnTo>
                <a:lnTo>
                  <a:pt x="9" y="56"/>
                </a:lnTo>
                <a:lnTo>
                  <a:pt x="29" y="62"/>
                </a:lnTo>
                <a:lnTo>
                  <a:pt x="64" y="54"/>
                </a:lnTo>
                <a:lnTo>
                  <a:pt x="71" y="37"/>
                </a:lnTo>
                <a:lnTo>
                  <a:pt x="71"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2" name="Freeform 12">
            <a:extLst>
              <a:ext uri="{FF2B5EF4-FFF2-40B4-BE49-F238E27FC236}">
                <a16:creationId xmlns:a16="http://schemas.microsoft.com/office/drawing/2014/main" id="{BC7A2DB7-BB40-B344-ACD4-E253306489C2}"/>
              </a:ext>
            </a:extLst>
          </p:cNvPr>
          <p:cNvSpPr>
            <a:spLocks/>
          </p:cNvSpPr>
          <p:nvPr/>
        </p:nvSpPr>
        <p:spPr bwMode="auto">
          <a:xfrm>
            <a:off x="4256088" y="3957638"/>
            <a:ext cx="131762" cy="109537"/>
          </a:xfrm>
          <a:custGeom>
            <a:avLst/>
            <a:gdLst>
              <a:gd name="T0" fmla="*/ 2147483646 w 49"/>
              <a:gd name="T1" fmla="*/ 2147483646 h 35"/>
              <a:gd name="T2" fmla="*/ 2147483646 w 49"/>
              <a:gd name="T3" fmla="*/ 2147483646 h 35"/>
              <a:gd name="T4" fmla="*/ 2147483646 w 49"/>
              <a:gd name="T5" fmla="*/ 2147483646 h 35"/>
              <a:gd name="T6" fmla="*/ 2147483646 w 49"/>
              <a:gd name="T7" fmla="*/ 2147483646 h 35"/>
              <a:gd name="T8" fmla="*/ 2147483646 w 49"/>
              <a:gd name="T9" fmla="*/ 2147483646 h 35"/>
              <a:gd name="T10" fmla="*/ 2147483646 w 49"/>
              <a:gd name="T11" fmla="*/ 2147483646 h 35"/>
              <a:gd name="T12" fmla="*/ 2147483646 w 49"/>
              <a:gd name="T13" fmla="*/ 2147483646 h 35"/>
              <a:gd name="T14" fmla="*/ 2147483646 w 49"/>
              <a:gd name="T15" fmla="*/ 0 h 35"/>
              <a:gd name="T16" fmla="*/ 2147483646 w 49"/>
              <a:gd name="T17" fmla="*/ 0 h 35"/>
              <a:gd name="T18" fmla="*/ 2147483646 w 49"/>
              <a:gd name="T19" fmla="*/ 2147483646 h 35"/>
              <a:gd name="T20" fmla="*/ 2147483646 w 49"/>
              <a:gd name="T21" fmla="*/ 2147483646 h 35"/>
              <a:gd name="T22" fmla="*/ 2147483646 w 49"/>
              <a:gd name="T23" fmla="*/ 2147483646 h 35"/>
              <a:gd name="T24" fmla="*/ 2147483646 w 49"/>
              <a:gd name="T25" fmla="*/ 2147483646 h 35"/>
              <a:gd name="T26" fmla="*/ 2147483646 w 49"/>
              <a:gd name="T27" fmla="*/ 2147483646 h 35"/>
              <a:gd name="T28" fmla="*/ 2147483646 w 49"/>
              <a:gd name="T29" fmla="*/ 2147483646 h 35"/>
              <a:gd name="T30" fmla="*/ 2147483646 w 49"/>
              <a:gd name="T31" fmla="*/ 2147483646 h 35"/>
              <a:gd name="T32" fmla="*/ 2147483646 w 49"/>
              <a:gd name="T33" fmla="*/ 2147483646 h 35"/>
              <a:gd name="T34" fmla="*/ 0 w 49"/>
              <a:gd name="T35" fmla="*/ 2147483646 h 35"/>
              <a:gd name="T36" fmla="*/ 2147483646 w 49"/>
              <a:gd name="T37" fmla="*/ 2147483646 h 35"/>
              <a:gd name="T38" fmla="*/ 2147483646 w 49"/>
              <a:gd name="T39" fmla="*/ 214748364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3" name="Freeform 13" descr="Wide upward diagonal">
            <a:extLst>
              <a:ext uri="{FF2B5EF4-FFF2-40B4-BE49-F238E27FC236}">
                <a16:creationId xmlns:a16="http://schemas.microsoft.com/office/drawing/2014/main" id="{2570F2BC-D8F3-F746-8C85-F9E51F91FEAB}"/>
              </a:ext>
            </a:extLst>
          </p:cNvPr>
          <p:cNvSpPr>
            <a:spLocks/>
          </p:cNvSpPr>
          <p:nvPr/>
        </p:nvSpPr>
        <p:spPr bwMode="auto">
          <a:xfrm>
            <a:off x="4249738" y="4873625"/>
            <a:ext cx="173037" cy="217488"/>
          </a:xfrm>
          <a:custGeom>
            <a:avLst/>
            <a:gdLst>
              <a:gd name="T0" fmla="*/ 2147483646 w 65"/>
              <a:gd name="T1" fmla="*/ 2147483646 h 70"/>
              <a:gd name="T2" fmla="*/ 2147483646 w 65"/>
              <a:gd name="T3" fmla="*/ 2147483646 h 70"/>
              <a:gd name="T4" fmla="*/ 2147483646 w 65"/>
              <a:gd name="T5" fmla="*/ 0 h 70"/>
              <a:gd name="T6" fmla="*/ 2147483646 w 65"/>
              <a:gd name="T7" fmla="*/ 0 h 70"/>
              <a:gd name="T8" fmla="*/ 2147483646 w 65"/>
              <a:gd name="T9" fmla="*/ 2147483646 h 70"/>
              <a:gd name="T10" fmla="*/ 0 w 65"/>
              <a:gd name="T11" fmla="*/ 2147483646 h 70"/>
              <a:gd name="T12" fmla="*/ 0 w 65"/>
              <a:gd name="T13" fmla="*/ 2147483646 h 70"/>
              <a:gd name="T14" fmla="*/ 2147483646 w 65"/>
              <a:gd name="T15" fmla="*/ 2147483646 h 70"/>
              <a:gd name="T16" fmla="*/ 2147483646 w 65"/>
              <a:gd name="T17" fmla="*/ 2147483646 h 70"/>
              <a:gd name="T18" fmla="*/ 2147483646 w 65"/>
              <a:gd name="T19" fmla="*/ 2147483646 h 70"/>
              <a:gd name="T20" fmla="*/ 2147483646 w 65"/>
              <a:gd name="T21" fmla="*/ 2147483646 h 70"/>
              <a:gd name="T22" fmla="*/ 2147483646 w 65"/>
              <a:gd name="T23" fmla="*/ 2147483646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70">
                <a:moveTo>
                  <a:pt x="64" y="39"/>
                </a:moveTo>
                <a:lnTo>
                  <a:pt x="61" y="14"/>
                </a:lnTo>
                <a:lnTo>
                  <a:pt x="44" y="0"/>
                </a:lnTo>
                <a:lnTo>
                  <a:pt x="26" y="0"/>
                </a:lnTo>
                <a:lnTo>
                  <a:pt x="10" y="7"/>
                </a:lnTo>
                <a:lnTo>
                  <a:pt x="0" y="23"/>
                </a:lnTo>
                <a:lnTo>
                  <a:pt x="0" y="44"/>
                </a:lnTo>
                <a:lnTo>
                  <a:pt x="8" y="62"/>
                </a:lnTo>
                <a:lnTo>
                  <a:pt x="26" y="69"/>
                </a:lnTo>
                <a:lnTo>
                  <a:pt x="57" y="60"/>
                </a:lnTo>
                <a:lnTo>
                  <a:pt x="64" y="41"/>
                </a:lnTo>
                <a:lnTo>
                  <a:pt x="64" y="3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4" name="Freeform 14">
            <a:extLst>
              <a:ext uri="{FF2B5EF4-FFF2-40B4-BE49-F238E27FC236}">
                <a16:creationId xmlns:a16="http://schemas.microsoft.com/office/drawing/2014/main" id="{02B459D7-6A6D-194F-83E6-FBFCA87B0615}"/>
              </a:ext>
            </a:extLst>
          </p:cNvPr>
          <p:cNvSpPr>
            <a:spLocks/>
          </p:cNvSpPr>
          <p:nvPr/>
        </p:nvSpPr>
        <p:spPr bwMode="auto">
          <a:xfrm>
            <a:off x="4322763" y="4879975"/>
            <a:ext cx="65087" cy="203200"/>
          </a:xfrm>
          <a:custGeom>
            <a:avLst/>
            <a:gdLst>
              <a:gd name="T0" fmla="*/ 2147483646 w 25"/>
              <a:gd name="T1" fmla="*/ 0 h 65"/>
              <a:gd name="T2" fmla="*/ 2147483646 w 25"/>
              <a:gd name="T3" fmla="*/ 2147483646 h 65"/>
              <a:gd name="T4" fmla="*/ 2147483646 w 25"/>
              <a:gd name="T5" fmla="*/ 2147483646 h 65"/>
              <a:gd name="T6" fmla="*/ 2147483646 w 25"/>
              <a:gd name="T7" fmla="*/ 2147483646 h 65"/>
              <a:gd name="T8" fmla="*/ 2147483646 w 25"/>
              <a:gd name="T9" fmla="*/ 2147483646 h 65"/>
              <a:gd name="T10" fmla="*/ 2147483646 w 25"/>
              <a:gd name="T11" fmla="*/ 2147483646 h 65"/>
              <a:gd name="T12" fmla="*/ 0 w 25"/>
              <a:gd name="T13" fmla="*/ 2147483646 h 65"/>
              <a:gd name="T14" fmla="*/ 0 w 25"/>
              <a:gd name="T15" fmla="*/ 2147483646 h 65"/>
              <a:gd name="T16" fmla="*/ 0 w 25"/>
              <a:gd name="T17" fmla="*/ 2147483646 h 65"/>
              <a:gd name="T18" fmla="*/ 2147483646 w 25"/>
              <a:gd name="T19" fmla="*/ 2147483646 h 65"/>
              <a:gd name="T20" fmla="*/ 0 w 25"/>
              <a:gd name="T21" fmla="*/ 2147483646 h 65"/>
              <a:gd name="T22" fmla="*/ 0 w 25"/>
              <a:gd name="T23" fmla="*/ 0 h 65"/>
              <a:gd name="T24" fmla="*/ 0 w 25"/>
              <a:gd name="T25" fmla="*/ 0 h 65"/>
              <a:gd name="T26" fmla="*/ 2147483646 w 25"/>
              <a:gd name="T27" fmla="*/ 0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65">
                <a:moveTo>
                  <a:pt x="12" y="0"/>
                </a:moveTo>
                <a:lnTo>
                  <a:pt x="24" y="16"/>
                </a:lnTo>
                <a:lnTo>
                  <a:pt x="24" y="32"/>
                </a:lnTo>
                <a:lnTo>
                  <a:pt x="24" y="48"/>
                </a:lnTo>
                <a:lnTo>
                  <a:pt x="12" y="64"/>
                </a:lnTo>
                <a:lnTo>
                  <a:pt x="0" y="64"/>
                </a:lnTo>
                <a:lnTo>
                  <a:pt x="0" y="48"/>
                </a:lnTo>
                <a:lnTo>
                  <a:pt x="12" y="32"/>
                </a:lnTo>
                <a:lnTo>
                  <a:pt x="0" y="32"/>
                </a:lnTo>
                <a:lnTo>
                  <a:pt x="0" y="0"/>
                </a:lnTo>
                <a:lnTo>
                  <a:pt x="12"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5" name="Freeform 15" descr="Wide upward diagonal">
            <a:extLst>
              <a:ext uri="{FF2B5EF4-FFF2-40B4-BE49-F238E27FC236}">
                <a16:creationId xmlns:a16="http://schemas.microsoft.com/office/drawing/2014/main" id="{5112F01F-82C3-DD46-8083-672350FAFC52}"/>
              </a:ext>
            </a:extLst>
          </p:cNvPr>
          <p:cNvSpPr>
            <a:spLocks/>
          </p:cNvSpPr>
          <p:nvPr/>
        </p:nvSpPr>
        <p:spPr bwMode="auto">
          <a:xfrm>
            <a:off x="4321175" y="2397125"/>
            <a:ext cx="192088" cy="196850"/>
          </a:xfrm>
          <a:custGeom>
            <a:avLst/>
            <a:gdLst>
              <a:gd name="T0" fmla="*/ 2147483646 w 71"/>
              <a:gd name="T1" fmla="*/ 2147483646 h 63"/>
              <a:gd name="T2" fmla="*/ 2147483646 w 71"/>
              <a:gd name="T3" fmla="*/ 2147483646 h 63"/>
              <a:gd name="T4" fmla="*/ 2147483646 w 71"/>
              <a:gd name="T5" fmla="*/ 0 h 63"/>
              <a:gd name="T6" fmla="*/ 2147483646 w 71"/>
              <a:gd name="T7" fmla="*/ 0 h 63"/>
              <a:gd name="T8" fmla="*/ 2147483646 w 71"/>
              <a:gd name="T9" fmla="*/ 2147483646 h 63"/>
              <a:gd name="T10" fmla="*/ 0 w 71"/>
              <a:gd name="T11" fmla="*/ 2147483646 h 63"/>
              <a:gd name="T12" fmla="*/ 0 w 71"/>
              <a:gd name="T13" fmla="*/ 2147483646 h 63"/>
              <a:gd name="T14" fmla="*/ 2147483646 w 71"/>
              <a:gd name="T15" fmla="*/ 2147483646 h 63"/>
              <a:gd name="T16" fmla="*/ 2147483646 w 71"/>
              <a:gd name="T17" fmla="*/ 2147483646 h 63"/>
              <a:gd name="T18" fmla="*/ 2147483646 w 71"/>
              <a:gd name="T19" fmla="*/ 2147483646 h 63"/>
              <a:gd name="T20" fmla="*/ 2147483646 w 71"/>
              <a:gd name="T21" fmla="*/ 2147483646 h 63"/>
              <a:gd name="T22" fmla="*/ 2147483646 w 71"/>
              <a:gd name="T23" fmla="*/ 214748364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6" name="Freeform 16">
            <a:extLst>
              <a:ext uri="{FF2B5EF4-FFF2-40B4-BE49-F238E27FC236}">
                <a16:creationId xmlns:a16="http://schemas.microsoft.com/office/drawing/2014/main" id="{A2A849C6-34E7-9748-B53E-C0930637CDD2}"/>
              </a:ext>
            </a:extLst>
          </p:cNvPr>
          <p:cNvSpPr>
            <a:spLocks/>
          </p:cNvSpPr>
          <p:nvPr/>
        </p:nvSpPr>
        <p:spPr bwMode="auto">
          <a:xfrm>
            <a:off x="4343400" y="2463800"/>
            <a:ext cx="134938" cy="109538"/>
          </a:xfrm>
          <a:custGeom>
            <a:avLst/>
            <a:gdLst>
              <a:gd name="T0" fmla="*/ 2147483646 w 49"/>
              <a:gd name="T1" fmla="*/ 2147483646 h 35"/>
              <a:gd name="T2" fmla="*/ 2147483646 w 49"/>
              <a:gd name="T3" fmla="*/ 2147483646 h 35"/>
              <a:gd name="T4" fmla="*/ 2147483646 w 49"/>
              <a:gd name="T5" fmla="*/ 2147483646 h 35"/>
              <a:gd name="T6" fmla="*/ 2147483646 w 49"/>
              <a:gd name="T7" fmla="*/ 2147483646 h 35"/>
              <a:gd name="T8" fmla="*/ 2147483646 w 49"/>
              <a:gd name="T9" fmla="*/ 2147483646 h 35"/>
              <a:gd name="T10" fmla="*/ 2147483646 w 49"/>
              <a:gd name="T11" fmla="*/ 2147483646 h 35"/>
              <a:gd name="T12" fmla="*/ 2147483646 w 49"/>
              <a:gd name="T13" fmla="*/ 2147483646 h 35"/>
              <a:gd name="T14" fmla="*/ 2147483646 w 49"/>
              <a:gd name="T15" fmla="*/ 0 h 35"/>
              <a:gd name="T16" fmla="*/ 2147483646 w 49"/>
              <a:gd name="T17" fmla="*/ 0 h 35"/>
              <a:gd name="T18" fmla="*/ 2147483646 w 49"/>
              <a:gd name="T19" fmla="*/ 2147483646 h 35"/>
              <a:gd name="T20" fmla="*/ 2147483646 w 49"/>
              <a:gd name="T21" fmla="*/ 2147483646 h 35"/>
              <a:gd name="T22" fmla="*/ 2147483646 w 49"/>
              <a:gd name="T23" fmla="*/ 2147483646 h 35"/>
              <a:gd name="T24" fmla="*/ 2147483646 w 49"/>
              <a:gd name="T25" fmla="*/ 2147483646 h 35"/>
              <a:gd name="T26" fmla="*/ 2147483646 w 49"/>
              <a:gd name="T27" fmla="*/ 2147483646 h 35"/>
              <a:gd name="T28" fmla="*/ 2147483646 w 49"/>
              <a:gd name="T29" fmla="*/ 2147483646 h 35"/>
              <a:gd name="T30" fmla="*/ 2147483646 w 49"/>
              <a:gd name="T31" fmla="*/ 2147483646 h 35"/>
              <a:gd name="T32" fmla="*/ 2147483646 w 49"/>
              <a:gd name="T33" fmla="*/ 2147483646 h 35"/>
              <a:gd name="T34" fmla="*/ 0 w 49"/>
              <a:gd name="T35" fmla="*/ 2147483646 h 35"/>
              <a:gd name="T36" fmla="*/ 2147483646 w 49"/>
              <a:gd name="T37" fmla="*/ 2147483646 h 35"/>
              <a:gd name="T38" fmla="*/ 2147483646 w 49"/>
              <a:gd name="T39" fmla="*/ 214748364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7" name="Freeform 17" descr="Wide upward diagonal">
            <a:extLst>
              <a:ext uri="{FF2B5EF4-FFF2-40B4-BE49-F238E27FC236}">
                <a16:creationId xmlns:a16="http://schemas.microsoft.com/office/drawing/2014/main" id="{5E8D3035-1F55-DD44-98BE-ABC5E52F36DD}"/>
              </a:ext>
            </a:extLst>
          </p:cNvPr>
          <p:cNvSpPr>
            <a:spLocks/>
          </p:cNvSpPr>
          <p:nvPr/>
        </p:nvSpPr>
        <p:spPr bwMode="auto">
          <a:xfrm>
            <a:off x="4244975" y="3467100"/>
            <a:ext cx="153988" cy="136525"/>
          </a:xfrm>
          <a:custGeom>
            <a:avLst/>
            <a:gdLst>
              <a:gd name="T0" fmla="*/ 2147483646 w 58"/>
              <a:gd name="T1" fmla="*/ 2147483646 h 44"/>
              <a:gd name="T2" fmla="*/ 2147483646 w 58"/>
              <a:gd name="T3" fmla="*/ 2147483646 h 44"/>
              <a:gd name="T4" fmla="*/ 2147483646 w 58"/>
              <a:gd name="T5" fmla="*/ 0 h 44"/>
              <a:gd name="T6" fmla="*/ 2147483646 w 58"/>
              <a:gd name="T7" fmla="*/ 0 h 44"/>
              <a:gd name="T8" fmla="*/ 2147483646 w 58"/>
              <a:gd name="T9" fmla="*/ 2147483646 h 44"/>
              <a:gd name="T10" fmla="*/ 0 w 58"/>
              <a:gd name="T11" fmla="*/ 2147483646 h 44"/>
              <a:gd name="T12" fmla="*/ 0 w 58"/>
              <a:gd name="T13" fmla="*/ 2147483646 h 44"/>
              <a:gd name="T14" fmla="*/ 2147483646 w 58"/>
              <a:gd name="T15" fmla="*/ 2147483646 h 44"/>
              <a:gd name="T16" fmla="*/ 2147483646 w 58"/>
              <a:gd name="T17" fmla="*/ 2147483646 h 44"/>
              <a:gd name="T18" fmla="*/ 2147483646 w 58"/>
              <a:gd name="T19" fmla="*/ 2147483646 h 44"/>
              <a:gd name="T20" fmla="*/ 2147483646 w 58"/>
              <a:gd name="T21" fmla="*/ 2147483646 h 44"/>
              <a:gd name="T22" fmla="*/ 2147483646 w 58"/>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4">
                <a:moveTo>
                  <a:pt x="57" y="24"/>
                </a:moveTo>
                <a:lnTo>
                  <a:pt x="54" y="9"/>
                </a:lnTo>
                <a:lnTo>
                  <a:pt x="40" y="0"/>
                </a:lnTo>
                <a:lnTo>
                  <a:pt x="23" y="0"/>
                </a:lnTo>
                <a:lnTo>
                  <a:pt x="9" y="4"/>
                </a:lnTo>
                <a:lnTo>
                  <a:pt x="0" y="14"/>
                </a:lnTo>
                <a:lnTo>
                  <a:pt x="0" y="27"/>
                </a:lnTo>
                <a:lnTo>
                  <a:pt x="7" y="39"/>
                </a:lnTo>
                <a:lnTo>
                  <a:pt x="23" y="43"/>
                </a:lnTo>
                <a:lnTo>
                  <a:pt x="51" y="37"/>
                </a:lnTo>
                <a:lnTo>
                  <a:pt x="57" y="26"/>
                </a:lnTo>
                <a:lnTo>
                  <a:pt x="57" y="2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Oval 18">
            <a:extLst>
              <a:ext uri="{FF2B5EF4-FFF2-40B4-BE49-F238E27FC236}">
                <a16:creationId xmlns:a16="http://schemas.microsoft.com/office/drawing/2014/main" id="{774DBF28-FDA1-7D41-8403-F045BF62C836}"/>
              </a:ext>
            </a:extLst>
          </p:cNvPr>
          <p:cNvSpPr>
            <a:spLocks noChangeArrowheads="1"/>
          </p:cNvSpPr>
          <p:nvPr/>
        </p:nvSpPr>
        <p:spPr bwMode="auto">
          <a:xfrm>
            <a:off x="4300538" y="3513138"/>
            <a:ext cx="84137" cy="7620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19" name="Freeform 19" descr="Wide upward diagonal">
            <a:extLst>
              <a:ext uri="{FF2B5EF4-FFF2-40B4-BE49-F238E27FC236}">
                <a16:creationId xmlns:a16="http://schemas.microsoft.com/office/drawing/2014/main" id="{E46FC600-1689-E640-8C61-971037E077D5}"/>
              </a:ext>
            </a:extLst>
          </p:cNvPr>
          <p:cNvSpPr>
            <a:spLocks/>
          </p:cNvSpPr>
          <p:nvPr/>
        </p:nvSpPr>
        <p:spPr bwMode="auto">
          <a:xfrm>
            <a:off x="4224338" y="3135313"/>
            <a:ext cx="192087" cy="196850"/>
          </a:xfrm>
          <a:custGeom>
            <a:avLst/>
            <a:gdLst>
              <a:gd name="T0" fmla="*/ 2147483646 w 72"/>
              <a:gd name="T1" fmla="*/ 2147483646 h 64"/>
              <a:gd name="T2" fmla="*/ 2147483646 w 72"/>
              <a:gd name="T3" fmla="*/ 2147483646 h 64"/>
              <a:gd name="T4" fmla="*/ 2147483646 w 72"/>
              <a:gd name="T5" fmla="*/ 0 h 64"/>
              <a:gd name="T6" fmla="*/ 2147483646 w 72"/>
              <a:gd name="T7" fmla="*/ 0 h 64"/>
              <a:gd name="T8" fmla="*/ 2147483646 w 72"/>
              <a:gd name="T9" fmla="*/ 2147483646 h 64"/>
              <a:gd name="T10" fmla="*/ 0 w 72"/>
              <a:gd name="T11" fmla="*/ 2147483646 h 64"/>
              <a:gd name="T12" fmla="*/ 0 w 72"/>
              <a:gd name="T13" fmla="*/ 2147483646 h 64"/>
              <a:gd name="T14" fmla="*/ 2147483646 w 72"/>
              <a:gd name="T15" fmla="*/ 2147483646 h 64"/>
              <a:gd name="T16" fmla="*/ 2147483646 w 72"/>
              <a:gd name="T17" fmla="*/ 2147483646 h 64"/>
              <a:gd name="T18" fmla="*/ 2147483646 w 72"/>
              <a:gd name="T19" fmla="*/ 2147483646 h 64"/>
              <a:gd name="T20" fmla="*/ 2147483646 w 72"/>
              <a:gd name="T21" fmla="*/ 2147483646 h 64"/>
              <a:gd name="T22" fmla="*/ 2147483646 w 72"/>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4">
                <a:moveTo>
                  <a:pt x="71" y="36"/>
                </a:moveTo>
                <a:lnTo>
                  <a:pt x="67" y="13"/>
                </a:lnTo>
                <a:lnTo>
                  <a:pt x="49" y="0"/>
                </a:lnTo>
                <a:lnTo>
                  <a:pt x="29" y="0"/>
                </a:lnTo>
                <a:lnTo>
                  <a:pt x="11" y="6"/>
                </a:lnTo>
                <a:lnTo>
                  <a:pt x="0" y="21"/>
                </a:lnTo>
                <a:lnTo>
                  <a:pt x="0" y="40"/>
                </a:lnTo>
                <a:lnTo>
                  <a:pt x="9" y="57"/>
                </a:lnTo>
                <a:lnTo>
                  <a:pt x="29" y="63"/>
                </a:lnTo>
                <a:lnTo>
                  <a:pt x="64" y="54"/>
                </a:lnTo>
                <a:lnTo>
                  <a:pt x="71" y="38"/>
                </a:lnTo>
                <a:lnTo>
                  <a:pt x="71"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0" name="Freeform 20">
            <a:extLst>
              <a:ext uri="{FF2B5EF4-FFF2-40B4-BE49-F238E27FC236}">
                <a16:creationId xmlns:a16="http://schemas.microsoft.com/office/drawing/2014/main" id="{B9DD97B5-A69B-E844-973E-7367800C5F20}"/>
              </a:ext>
            </a:extLst>
          </p:cNvPr>
          <p:cNvSpPr>
            <a:spLocks/>
          </p:cNvSpPr>
          <p:nvPr/>
        </p:nvSpPr>
        <p:spPr bwMode="auto">
          <a:xfrm>
            <a:off x="4248150" y="3205163"/>
            <a:ext cx="127000" cy="104775"/>
          </a:xfrm>
          <a:custGeom>
            <a:avLst/>
            <a:gdLst>
              <a:gd name="T0" fmla="*/ 2147483646 w 48"/>
              <a:gd name="T1" fmla="*/ 2147483646 h 34"/>
              <a:gd name="T2" fmla="*/ 2147483646 w 48"/>
              <a:gd name="T3" fmla="*/ 2147483646 h 34"/>
              <a:gd name="T4" fmla="*/ 2147483646 w 48"/>
              <a:gd name="T5" fmla="*/ 2147483646 h 34"/>
              <a:gd name="T6" fmla="*/ 2147483646 w 48"/>
              <a:gd name="T7" fmla="*/ 2147483646 h 34"/>
              <a:gd name="T8" fmla="*/ 2147483646 w 48"/>
              <a:gd name="T9" fmla="*/ 2147483646 h 34"/>
              <a:gd name="T10" fmla="*/ 2147483646 w 48"/>
              <a:gd name="T11" fmla="*/ 2147483646 h 34"/>
              <a:gd name="T12" fmla="*/ 2147483646 w 48"/>
              <a:gd name="T13" fmla="*/ 2147483646 h 34"/>
              <a:gd name="T14" fmla="*/ 2147483646 w 48"/>
              <a:gd name="T15" fmla="*/ 0 h 34"/>
              <a:gd name="T16" fmla="*/ 2147483646 w 48"/>
              <a:gd name="T17" fmla="*/ 0 h 34"/>
              <a:gd name="T18" fmla="*/ 2147483646 w 48"/>
              <a:gd name="T19" fmla="*/ 2147483646 h 34"/>
              <a:gd name="T20" fmla="*/ 2147483646 w 48"/>
              <a:gd name="T21" fmla="*/ 2147483646 h 34"/>
              <a:gd name="T22" fmla="*/ 2147483646 w 48"/>
              <a:gd name="T23" fmla="*/ 2147483646 h 34"/>
              <a:gd name="T24" fmla="*/ 2147483646 w 48"/>
              <a:gd name="T25" fmla="*/ 2147483646 h 34"/>
              <a:gd name="T26" fmla="*/ 2147483646 w 48"/>
              <a:gd name="T27" fmla="*/ 2147483646 h 34"/>
              <a:gd name="T28" fmla="*/ 2147483646 w 48"/>
              <a:gd name="T29" fmla="*/ 2147483646 h 34"/>
              <a:gd name="T30" fmla="*/ 2147483646 w 48"/>
              <a:gd name="T31" fmla="*/ 2147483646 h 34"/>
              <a:gd name="T32" fmla="*/ 2147483646 w 48"/>
              <a:gd name="T33" fmla="*/ 2147483646 h 34"/>
              <a:gd name="T34" fmla="*/ 0 w 48"/>
              <a:gd name="T35" fmla="*/ 2147483646 h 34"/>
              <a:gd name="T36" fmla="*/ 2147483646 w 48"/>
              <a:gd name="T37" fmla="*/ 2147483646 h 34"/>
              <a:gd name="T38" fmla="*/ 2147483646 w 48"/>
              <a:gd name="T39" fmla="*/ 2147483646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34">
                <a:moveTo>
                  <a:pt x="19" y="33"/>
                </a:moveTo>
                <a:lnTo>
                  <a:pt x="26" y="31"/>
                </a:lnTo>
                <a:lnTo>
                  <a:pt x="33" y="25"/>
                </a:lnTo>
                <a:lnTo>
                  <a:pt x="47" y="25"/>
                </a:lnTo>
                <a:lnTo>
                  <a:pt x="47" y="17"/>
                </a:lnTo>
                <a:lnTo>
                  <a:pt x="47" y="8"/>
                </a:lnTo>
                <a:lnTo>
                  <a:pt x="47" y="0"/>
                </a:lnTo>
                <a:lnTo>
                  <a:pt x="33" y="0"/>
                </a:lnTo>
                <a:lnTo>
                  <a:pt x="19" y="8"/>
                </a:lnTo>
                <a:lnTo>
                  <a:pt x="33" y="11"/>
                </a:lnTo>
                <a:lnTo>
                  <a:pt x="47" y="17"/>
                </a:lnTo>
                <a:lnTo>
                  <a:pt x="33" y="25"/>
                </a:lnTo>
                <a:lnTo>
                  <a:pt x="19" y="25"/>
                </a:lnTo>
                <a:lnTo>
                  <a:pt x="5" y="25"/>
                </a:lnTo>
                <a:lnTo>
                  <a:pt x="0" y="29"/>
                </a:lnTo>
                <a:lnTo>
                  <a:pt x="3" y="32"/>
                </a:lnTo>
                <a:lnTo>
                  <a:pt x="19" y="33"/>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1" name="Freeform 21" descr="Wide upward diagonal">
            <a:extLst>
              <a:ext uri="{FF2B5EF4-FFF2-40B4-BE49-F238E27FC236}">
                <a16:creationId xmlns:a16="http://schemas.microsoft.com/office/drawing/2014/main" id="{68D7D764-2F14-1D4E-9206-84291FA1A70D}"/>
              </a:ext>
            </a:extLst>
          </p:cNvPr>
          <p:cNvSpPr>
            <a:spLocks/>
          </p:cNvSpPr>
          <p:nvPr/>
        </p:nvSpPr>
        <p:spPr bwMode="auto">
          <a:xfrm>
            <a:off x="4256088" y="5254625"/>
            <a:ext cx="157162" cy="139700"/>
          </a:xfrm>
          <a:custGeom>
            <a:avLst/>
            <a:gdLst>
              <a:gd name="T0" fmla="*/ 2147483646 w 58"/>
              <a:gd name="T1" fmla="*/ 2147483646 h 45"/>
              <a:gd name="T2" fmla="*/ 2147483646 w 58"/>
              <a:gd name="T3" fmla="*/ 2147483646 h 45"/>
              <a:gd name="T4" fmla="*/ 2147483646 w 58"/>
              <a:gd name="T5" fmla="*/ 0 h 45"/>
              <a:gd name="T6" fmla="*/ 2147483646 w 58"/>
              <a:gd name="T7" fmla="*/ 0 h 45"/>
              <a:gd name="T8" fmla="*/ 2147483646 w 58"/>
              <a:gd name="T9" fmla="*/ 2147483646 h 45"/>
              <a:gd name="T10" fmla="*/ 0 w 58"/>
              <a:gd name="T11" fmla="*/ 2147483646 h 45"/>
              <a:gd name="T12" fmla="*/ 0 w 58"/>
              <a:gd name="T13" fmla="*/ 2147483646 h 45"/>
              <a:gd name="T14" fmla="*/ 2147483646 w 58"/>
              <a:gd name="T15" fmla="*/ 2147483646 h 45"/>
              <a:gd name="T16" fmla="*/ 2147483646 w 58"/>
              <a:gd name="T17" fmla="*/ 2147483646 h 45"/>
              <a:gd name="T18" fmla="*/ 2147483646 w 58"/>
              <a:gd name="T19" fmla="*/ 2147483646 h 45"/>
              <a:gd name="T20" fmla="*/ 2147483646 w 58"/>
              <a:gd name="T21" fmla="*/ 2147483646 h 45"/>
              <a:gd name="T22" fmla="*/ 2147483646 w 58"/>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7" name="Oval 22">
            <a:extLst>
              <a:ext uri="{FF2B5EF4-FFF2-40B4-BE49-F238E27FC236}">
                <a16:creationId xmlns:a16="http://schemas.microsoft.com/office/drawing/2014/main" id="{0C4E47D7-FA2F-5741-8DBC-6CF849327CA6}"/>
              </a:ext>
            </a:extLst>
          </p:cNvPr>
          <p:cNvSpPr>
            <a:spLocks noChangeArrowheads="1"/>
          </p:cNvSpPr>
          <p:nvPr/>
        </p:nvSpPr>
        <p:spPr bwMode="auto">
          <a:xfrm>
            <a:off x="4314825" y="5297488"/>
            <a:ext cx="84138" cy="8096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23" name="Freeform 23" descr="Wide upward diagonal">
            <a:extLst>
              <a:ext uri="{FF2B5EF4-FFF2-40B4-BE49-F238E27FC236}">
                <a16:creationId xmlns:a16="http://schemas.microsoft.com/office/drawing/2014/main" id="{A70E2259-7D28-8D40-AC75-BE7F3C18BB3A}"/>
              </a:ext>
            </a:extLst>
          </p:cNvPr>
          <p:cNvSpPr>
            <a:spLocks/>
          </p:cNvSpPr>
          <p:nvPr/>
        </p:nvSpPr>
        <p:spPr bwMode="auto">
          <a:xfrm>
            <a:off x="4244975" y="2681288"/>
            <a:ext cx="153988" cy="142875"/>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9" name="Oval 24">
            <a:extLst>
              <a:ext uri="{FF2B5EF4-FFF2-40B4-BE49-F238E27FC236}">
                <a16:creationId xmlns:a16="http://schemas.microsoft.com/office/drawing/2014/main" id="{419B151D-4AFE-DA42-8B8F-F4E6DD35FBFD}"/>
              </a:ext>
            </a:extLst>
          </p:cNvPr>
          <p:cNvSpPr>
            <a:spLocks noChangeArrowheads="1"/>
          </p:cNvSpPr>
          <p:nvPr/>
        </p:nvSpPr>
        <p:spPr bwMode="auto">
          <a:xfrm>
            <a:off x="4300538" y="2730500"/>
            <a:ext cx="84137" cy="7778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25" name="Freeform 25" descr="Wide upward diagonal">
            <a:extLst>
              <a:ext uri="{FF2B5EF4-FFF2-40B4-BE49-F238E27FC236}">
                <a16:creationId xmlns:a16="http://schemas.microsoft.com/office/drawing/2014/main" id="{44A3B801-8E61-4845-883D-BDF99ECA6F08}"/>
              </a:ext>
            </a:extLst>
          </p:cNvPr>
          <p:cNvSpPr>
            <a:spLocks/>
          </p:cNvSpPr>
          <p:nvPr/>
        </p:nvSpPr>
        <p:spPr bwMode="auto">
          <a:xfrm>
            <a:off x="4548188" y="2300288"/>
            <a:ext cx="153987" cy="146050"/>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1" name="Oval 26">
            <a:extLst>
              <a:ext uri="{FF2B5EF4-FFF2-40B4-BE49-F238E27FC236}">
                <a16:creationId xmlns:a16="http://schemas.microsoft.com/office/drawing/2014/main" id="{88B78FA3-420D-CC46-9801-B69DF8FE2E6E}"/>
              </a:ext>
            </a:extLst>
          </p:cNvPr>
          <p:cNvSpPr>
            <a:spLocks noChangeArrowheads="1"/>
          </p:cNvSpPr>
          <p:nvPr/>
        </p:nvSpPr>
        <p:spPr bwMode="auto">
          <a:xfrm>
            <a:off x="4606925" y="2346325"/>
            <a:ext cx="80963" cy="8413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27" name="Freeform 27" descr="Wide upward diagonal">
            <a:extLst>
              <a:ext uri="{FF2B5EF4-FFF2-40B4-BE49-F238E27FC236}">
                <a16:creationId xmlns:a16="http://schemas.microsoft.com/office/drawing/2014/main" id="{C1465728-A72C-8440-8880-2DCA427B4C7A}"/>
              </a:ext>
            </a:extLst>
          </p:cNvPr>
          <p:cNvSpPr>
            <a:spLocks/>
          </p:cNvSpPr>
          <p:nvPr/>
        </p:nvSpPr>
        <p:spPr bwMode="auto">
          <a:xfrm>
            <a:off x="4040188" y="2306638"/>
            <a:ext cx="155575" cy="142875"/>
          </a:xfrm>
          <a:custGeom>
            <a:avLst/>
            <a:gdLst>
              <a:gd name="T0" fmla="*/ 2147483646 w 58"/>
              <a:gd name="T1" fmla="*/ 2147483646 h 45"/>
              <a:gd name="T2" fmla="*/ 2147483646 w 58"/>
              <a:gd name="T3" fmla="*/ 2147483646 h 45"/>
              <a:gd name="T4" fmla="*/ 2147483646 w 58"/>
              <a:gd name="T5" fmla="*/ 0 h 45"/>
              <a:gd name="T6" fmla="*/ 2147483646 w 58"/>
              <a:gd name="T7" fmla="*/ 0 h 45"/>
              <a:gd name="T8" fmla="*/ 2147483646 w 58"/>
              <a:gd name="T9" fmla="*/ 2147483646 h 45"/>
              <a:gd name="T10" fmla="*/ 0 w 58"/>
              <a:gd name="T11" fmla="*/ 2147483646 h 45"/>
              <a:gd name="T12" fmla="*/ 0 w 58"/>
              <a:gd name="T13" fmla="*/ 2147483646 h 45"/>
              <a:gd name="T14" fmla="*/ 2147483646 w 58"/>
              <a:gd name="T15" fmla="*/ 2147483646 h 45"/>
              <a:gd name="T16" fmla="*/ 2147483646 w 58"/>
              <a:gd name="T17" fmla="*/ 2147483646 h 45"/>
              <a:gd name="T18" fmla="*/ 2147483646 w 58"/>
              <a:gd name="T19" fmla="*/ 2147483646 h 45"/>
              <a:gd name="T20" fmla="*/ 2147483646 w 58"/>
              <a:gd name="T21" fmla="*/ 2147483646 h 45"/>
              <a:gd name="T22" fmla="*/ 2147483646 w 58"/>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3" name="Oval 28">
            <a:extLst>
              <a:ext uri="{FF2B5EF4-FFF2-40B4-BE49-F238E27FC236}">
                <a16:creationId xmlns:a16="http://schemas.microsoft.com/office/drawing/2014/main" id="{E3F96030-B234-2240-A22B-E62BA28AC033}"/>
              </a:ext>
            </a:extLst>
          </p:cNvPr>
          <p:cNvSpPr>
            <a:spLocks noChangeArrowheads="1"/>
          </p:cNvSpPr>
          <p:nvPr/>
        </p:nvSpPr>
        <p:spPr bwMode="auto">
          <a:xfrm>
            <a:off x="4102100" y="2357438"/>
            <a:ext cx="77788" cy="7620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29" name="Freeform 29" descr="Wide upward diagonal">
            <a:extLst>
              <a:ext uri="{FF2B5EF4-FFF2-40B4-BE49-F238E27FC236}">
                <a16:creationId xmlns:a16="http://schemas.microsoft.com/office/drawing/2014/main" id="{37C521F3-F49C-E149-9451-1B8BBB5B9C58}"/>
              </a:ext>
            </a:extLst>
          </p:cNvPr>
          <p:cNvSpPr>
            <a:spLocks/>
          </p:cNvSpPr>
          <p:nvPr/>
        </p:nvSpPr>
        <p:spPr bwMode="auto">
          <a:xfrm>
            <a:off x="4244975" y="5521325"/>
            <a:ext cx="153988" cy="144463"/>
          </a:xfrm>
          <a:custGeom>
            <a:avLst/>
            <a:gdLst>
              <a:gd name="T0" fmla="*/ 2147483646 w 58"/>
              <a:gd name="T1" fmla="*/ 2147483646 h 47"/>
              <a:gd name="T2" fmla="*/ 2147483646 w 58"/>
              <a:gd name="T3" fmla="*/ 2147483646 h 47"/>
              <a:gd name="T4" fmla="*/ 2147483646 w 58"/>
              <a:gd name="T5" fmla="*/ 0 h 47"/>
              <a:gd name="T6" fmla="*/ 2147483646 w 58"/>
              <a:gd name="T7" fmla="*/ 0 h 47"/>
              <a:gd name="T8" fmla="*/ 2147483646 w 58"/>
              <a:gd name="T9" fmla="*/ 2147483646 h 47"/>
              <a:gd name="T10" fmla="*/ 0 w 58"/>
              <a:gd name="T11" fmla="*/ 2147483646 h 47"/>
              <a:gd name="T12" fmla="*/ 0 w 58"/>
              <a:gd name="T13" fmla="*/ 2147483646 h 47"/>
              <a:gd name="T14" fmla="*/ 2147483646 w 58"/>
              <a:gd name="T15" fmla="*/ 2147483646 h 47"/>
              <a:gd name="T16" fmla="*/ 2147483646 w 58"/>
              <a:gd name="T17" fmla="*/ 2147483646 h 47"/>
              <a:gd name="T18" fmla="*/ 2147483646 w 58"/>
              <a:gd name="T19" fmla="*/ 2147483646 h 47"/>
              <a:gd name="T20" fmla="*/ 2147483646 w 58"/>
              <a:gd name="T21" fmla="*/ 2147483646 h 47"/>
              <a:gd name="T22" fmla="*/ 2147483646 w 58"/>
              <a:gd name="T23" fmla="*/ 214748364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7">
                <a:moveTo>
                  <a:pt x="57" y="26"/>
                </a:moveTo>
                <a:lnTo>
                  <a:pt x="54" y="9"/>
                </a:lnTo>
                <a:lnTo>
                  <a:pt x="40" y="0"/>
                </a:lnTo>
                <a:lnTo>
                  <a:pt x="23" y="0"/>
                </a:lnTo>
                <a:lnTo>
                  <a:pt x="9" y="5"/>
                </a:lnTo>
                <a:lnTo>
                  <a:pt x="0" y="15"/>
                </a:lnTo>
                <a:lnTo>
                  <a:pt x="0" y="29"/>
                </a:lnTo>
                <a:lnTo>
                  <a:pt x="7" y="41"/>
                </a:lnTo>
                <a:lnTo>
                  <a:pt x="23" y="46"/>
                </a:lnTo>
                <a:lnTo>
                  <a:pt x="51" y="40"/>
                </a:lnTo>
                <a:lnTo>
                  <a:pt x="57" y="28"/>
                </a:lnTo>
                <a:lnTo>
                  <a:pt x="57" y="2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5" name="Oval 30">
            <a:extLst>
              <a:ext uri="{FF2B5EF4-FFF2-40B4-BE49-F238E27FC236}">
                <a16:creationId xmlns:a16="http://schemas.microsoft.com/office/drawing/2014/main" id="{43BF31BF-BE09-6A48-9285-7361C33F623A}"/>
              </a:ext>
            </a:extLst>
          </p:cNvPr>
          <p:cNvSpPr>
            <a:spLocks noChangeArrowheads="1"/>
          </p:cNvSpPr>
          <p:nvPr/>
        </p:nvSpPr>
        <p:spPr bwMode="auto">
          <a:xfrm>
            <a:off x="4300538" y="5568950"/>
            <a:ext cx="84137" cy="8255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6831" name="Freeform 31">
            <a:extLst>
              <a:ext uri="{FF2B5EF4-FFF2-40B4-BE49-F238E27FC236}">
                <a16:creationId xmlns:a16="http://schemas.microsoft.com/office/drawing/2014/main" id="{A1C02898-D4D9-2042-9D1F-DC7B2F797524}"/>
              </a:ext>
            </a:extLst>
          </p:cNvPr>
          <p:cNvSpPr>
            <a:spLocks/>
          </p:cNvSpPr>
          <p:nvPr/>
        </p:nvSpPr>
        <p:spPr bwMode="auto">
          <a:xfrm>
            <a:off x="2062163" y="4365625"/>
            <a:ext cx="2351087" cy="1228725"/>
          </a:xfrm>
          <a:custGeom>
            <a:avLst/>
            <a:gdLst>
              <a:gd name="T0" fmla="*/ 0 w 878"/>
              <a:gd name="T1" fmla="*/ 2147483646 h 395"/>
              <a:gd name="T2" fmla="*/ 2147483646 w 878"/>
              <a:gd name="T3" fmla="*/ 0 h 395"/>
              <a:gd name="T4" fmla="*/ 2147483646 w 878"/>
              <a:gd name="T5" fmla="*/ 2147483646 h 395"/>
              <a:gd name="T6" fmla="*/ 2147483646 w 878"/>
              <a:gd name="T7" fmla="*/ 2147483646 h 395"/>
              <a:gd name="T8" fmla="*/ 2147483646 w 878"/>
              <a:gd name="T9" fmla="*/ 2147483646 h 395"/>
              <a:gd name="T10" fmla="*/ 2147483646 w 878"/>
              <a:gd name="T11" fmla="*/ 2147483646 h 395"/>
              <a:gd name="T12" fmla="*/ 2147483646 w 878"/>
              <a:gd name="T13" fmla="*/ 2147483646 h 395"/>
              <a:gd name="T14" fmla="*/ 2147483646 w 878"/>
              <a:gd name="T15" fmla="*/ 2147483646 h 395"/>
              <a:gd name="T16" fmla="*/ 2147483646 w 878"/>
              <a:gd name="T17" fmla="*/ 2147483646 h 395"/>
              <a:gd name="T18" fmla="*/ 2147483646 w 878"/>
              <a:gd name="T19" fmla="*/ 2147483646 h 395"/>
              <a:gd name="T20" fmla="*/ 2147483646 w 878"/>
              <a:gd name="T21" fmla="*/ 2147483646 h 395"/>
              <a:gd name="T22" fmla="*/ 2147483646 w 878"/>
              <a:gd name="T23" fmla="*/ 2147483646 h 395"/>
              <a:gd name="T24" fmla="*/ 2147483646 w 878"/>
              <a:gd name="T25" fmla="*/ 2147483646 h 395"/>
              <a:gd name="T26" fmla="*/ 0 w 878"/>
              <a:gd name="T27" fmla="*/ 2147483646 h 3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78" h="395">
                <a:moveTo>
                  <a:pt x="0" y="352"/>
                </a:moveTo>
                <a:lnTo>
                  <a:pt x="813" y="0"/>
                </a:lnTo>
                <a:lnTo>
                  <a:pt x="819" y="20"/>
                </a:lnTo>
                <a:lnTo>
                  <a:pt x="849" y="28"/>
                </a:lnTo>
                <a:lnTo>
                  <a:pt x="869" y="22"/>
                </a:lnTo>
                <a:lnTo>
                  <a:pt x="877" y="22"/>
                </a:lnTo>
                <a:lnTo>
                  <a:pt x="394" y="346"/>
                </a:lnTo>
                <a:lnTo>
                  <a:pt x="333" y="369"/>
                </a:lnTo>
                <a:lnTo>
                  <a:pt x="336" y="324"/>
                </a:lnTo>
                <a:lnTo>
                  <a:pt x="230" y="394"/>
                </a:lnTo>
                <a:lnTo>
                  <a:pt x="258" y="324"/>
                </a:lnTo>
                <a:lnTo>
                  <a:pt x="191" y="341"/>
                </a:lnTo>
                <a:lnTo>
                  <a:pt x="200" y="330"/>
                </a:lnTo>
                <a:lnTo>
                  <a:pt x="0" y="352"/>
                </a:lnTo>
              </a:path>
            </a:pathLst>
          </a:custGeom>
          <a:solidFill>
            <a:srgbClr val="00A9E0"/>
          </a:solidFill>
          <a:ln>
            <a:noFill/>
          </a:ln>
          <a:effectLst/>
          <a:extLst>
            <a:ext uri="{91240B29-F687-4F45-9708-019B960494DF}">
              <a14:hiddenLine xmlns:a14="http://schemas.microsoft.com/office/drawing/2010/main" w="762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32" name="Freeform 32" descr="Wide upward diagonal">
            <a:extLst>
              <a:ext uri="{FF2B5EF4-FFF2-40B4-BE49-F238E27FC236}">
                <a16:creationId xmlns:a16="http://schemas.microsoft.com/office/drawing/2014/main" id="{66E964B9-AE60-ED44-BC27-514B76F45FC7}"/>
              </a:ext>
            </a:extLst>
          </p:cNvPr>
          <p:cNvSpPr>
            <a:spLocks/>
          </p:cNvSpPr>
          <p:nvPr/>
        </p:nvSpPr>
        <p:spPr bwMode="auto">
          <a:xfrm>
            <a:off x="4244975" y="4305300"/>
            <a:ext cx="153988" cy="142875"/>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8" name="Oval 33">
            <a:extLst>
              <a:ext uri="{FF2B5EF4-FFF2-40B4-BE49-F238E27FC236}">
                <a16:creationId xmlns:a16="http://schemas.microsoft.com/office/drawing/2014/main" id="{806D12EE-E9BA-3D47-B869-1C0AC266028A}"/>
              </a:ext>
            </a:extLst>
          </p:cNvPr>
          <p:cNvSpPr>
            <a:spLocks noChangeArrowheads="1"/>
          </p:cNvSpPr>
          <p:nvPr/>
        </p:nvSpPr>
        <p:spPr bwMode="auto">
          <a:xfrm>
            <a:off x="4300538" y="4351338"/>
            <a:ext cx="84137" cy="8096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1779" name="Line 34">
            <a:extLst>
              <a:ext uri="{FF2B5EF4-FFF2-40B4-BE49-F238E27FC236}">
                <a16:creationId xmlns:a16="http://schemas.microsoft.com/office/drawing/2014/main" id="{B8AF8276-52A3-3F4D-8BAF-514F27A64308}"/>
              </a:ext>
            </a:extLst>
          </p:cNvPr>
          <p:cNvSpPr>
            <a:spLocks noChangeShapeType="1"/>
          </p:cNvSpPr>
          <p:nvPr/>
        </p:nvSpPr>
        <p:spPr bwMode="auto">
          <a:xfrm>
            <a:off x="2144713" y="4154488"/>
            <a:ext cx="1136650" cy="23812"/>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1780" name="Line 35">
            <a:extLst>
              <a:ext uri="{FF2B5EF4-FFF2-40B4-BE49-F238E27FC236}">
                <a16:creationId xmlns:a16="http://schemas.microsoft.com/office/drawing/2014/main" id="{E38DBAF1-117F-9740-A65F-BE498A0A9B01}"/>
              </a:ext>
            </a:extLst>
          </p:cNvPr>
          <p:cNvSpPr>
            <a:spLocks noChangeShapeType="1"/>
          </p:cNvSpPr>
          <p:nvPr/>
        </p:nvSpPr>
        <p:spPr bwMode="auto">
          <a:xfrm flipV="1">
            <a:off x="1957388" y="4418013"/>
            <a:ext cx="1306512" cy="114300"/>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76836" name="Group 36">
            <a:extLst>
              <a:ext uri="{FF2B5EF4-FFF2-40B4-BE49-F238E27FC236}">
                <a16:creationId xmlns:a16="http://schemas.microsoft.com/office/drawing/2014/main" id="{1B0E5289-808D-A24B-9A4A-9299F47CA6BC}"/>
              </a:ext>
            </a:extLst>
          </p:cNvPr>
          <p:cNvGrpSpPr>
            <a:grpSpLocks/>
          </p:cNvGrpSpPr>
          <p:nvPr/>
        </p:nvGrpSpPr>
        <p:grpSpPr bwMode="auto">
          <a:xfrm>
            <a:off x="4279900" y="1722438"/>
            <a:ext cx="192088" cy="196850"/>
            <a:chOff x="2696" y="1085"/>
            <a:chExt cx="121" cy="124"/>
          </a:xfrm>
        </p:grpSpPr>
        <p:sp>
          <p:nvSpPr>
            <p:cNvPr id="76867" name="Freeform 37" descr="Wide upward diagonal">
              <a:extLst>
                <a:ext uri="{FF2B5EF4-FFF2-40B4-BE49-F238E27FC236}">
                  <a16:creationId xmlns:a16="http://schemas.microsoft.com/office/drawing/2014/main" id="{4D4A3D5A-EC1A-3F47-A8AA-B43105464659}"/>
                </a:ext>
              </a:extLst>
            </p:cNvPr>
            <p:cNvSpPr>
              <a:spLocks/>
            </p:cNvSpPr>
            <p:nvPr/>
          </p:nvSpPr>
          <p:spPr bwMode="auto">
            <a:xfrm>
              <a:off x="2696"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8" name="Freeform 38">
              <a:extLst>
                <a:ext uri="{FF2B5EF4-FFF2-40B4-BE49-F238E27FC236}">
                  <a16:creationId xmlns:a16="http://schemas.microsoft.com/office/drawing/2014/main" id="{CC95D002-C245-8C45-BABA-D0DFD2FCDA0D}"/>
                </a:ext>
              </a:extLst>
            </p:cNvPr>
            <p:cNvSpPr>
              <a:spLocks/>
            </p:cNvSpPr>
            <p:nvPr/>
          </p:nvSpPr>
          <p:spPr bwMode="auto">
            <a:xfrm>
              <a:off x="2710"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37" name="Group 39">
            <a:extLst>
              <a:ext uri="{FF2B5EF4-FFF2-40B4-BE49-F238E27FC236}">
                <a16:creationId xmlns:a16="http://schemas.microsoft.com/office/drawing/2014/main" id="{3B1A2DA4-CA84-6640-96B7-330749907602}"/>
              </a:ext>
            </a:extLst>
          </p:cNvPr>
          <p:cNvGrpSpPr>
            <a:grpSpLocks/>
          </p:cNvGrpSpPr>
          <p:nvPr/>
        </p:nvGrpSpPr>
        <p:grpSpPr bwMode="auto">
          <a:xfrm>
            <a:off x="3440113" y="1722438"/>
            <a:ext cx="192087" cy="196850"/>
            <a:chOff x="2167" y="1085"/>
            <a:chExt cx="121" cy="124"/>
          </a:xfrm>
        </p:grpSpPr>
        <p:sp>
          <p:nvSpPr>
            <p:cNvPr id="76865" name="Freeform 40" descr="Wide upward diagonal">
              <a:extLst>
                <a:ext uri="{FF2B5EF4-FFF2-40B4-BE49-F238E27FC236}">
                  <a16:creationId xmlns:a16="http://schemas.microsoft.com/office/drawing/2014/main" id="{1773C131-64CB-7344-B0BA-68CB31864445}"/>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6" name="Freeform 41">
              <a:extLst>
                <a:ext uri="{FF2B5EF4-FFF2-40B4-BE49-F238E27FC236}">
                  <a16:creationId xmlns:a16="http://schemas.microsoft.com/office/drawing/2014/main" id="{32413D3D-7B89-0148-AD15-EE0ECC261457}"/>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38" name="Group 42">
            <a:extLst>
              <a:ext uri="{FF2B5EF4-FFF2-40B4-BE49-F238E27FC236}">
                <a16:creationId xmlns:a16="http://schemas.microsoft.com/office/drawing/2014/main" id="{A46EA493-7C92-AC4B-822F-CC0B1620294F}"/>
              </a:ext>
            </a:extLst>
          </p:cNvPr>
          <p:cNvGrpSpPr>
            <a:grpSpLocks/>
          </p:cNvGrpSpPr>
          <p:nvPr/>
        </p:nvGrpSpPr>
        <p:grpSpPr bwMode="auto">
          <a:xfrm>
            <a:off x="3859213" y="1868488"/>
            <a:ext cx="103187" cy="188912"/>
            <a:chOff x="2431" y="1177"/>
            <a:chExt cx="121" cy="124"/>
          </a:xfrm>
        </p:grpSpPr>
        <p:sp>
          <p:nvSpPr>
            <p:cNvPr id="76863" name="Freeform 43" descr="Wide upward diagonal">
              <a:extLst>
                <a:ext uri="{FF2B5EF4-FFF2-40B4-BE49-F238E27FC236}">
                  <a16:creationId xmlns:a16="http://schemas.microsoft.com/office/drawing/2014/main" id="{04578070-B79E-CD42-B32F-72244C42B7DF}"/>
                </a:ext>
              </a:extLst>
            </p:cNvPr>
            <p:cNvSpPr>
              <a:spLocks/>
            </p:cNvSpPr>
            <p:nvPr/>
          </p:nvSpPr>
          <p:spPr bwMode="auto">
            <a:xfrm>
              <a:off x="2431" y="1177"/>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4" name="Freeform 44">
              <a:extLst>
                <a:ext uri="{FF2B5EF4-FFF2-40B4-BE49-F238E27FC236}">
                  <a16:creationId xmlns:a16="http://schemas.microsoft.com/office/drawing/2014/main" id="{3EF28D0F-F0CE-444A-8B26-5CFCCC720F61}"/>
                </a:ext>
              </a:extLst>
            </p:cNvPr>
            <p:cNvSpPr>
              <a:spLocks/>
            </p:cNvSpPr>
            <p:nvPr/>
          </p:nvSpPr>
          <p:spPr bwMode="auto">
            <a:xfrm>
              <a:off x="2446" y="1219"/>
              <a:ext cx="84" cy="68"/>
            </a:xfrm>
            <a:custGeom>
              <a:avLst/>
              <a:gdLst>
                <a:gd name="T0" fmla="*/ 4308 w 49"/>
                <a:gd name="T1" fmla="*/ 26019 h 35"/>
                <a:gd name="T2" fmla="*/ 5863 w 49"/>
                <a:gd name="T3" fmla="*/ 24361 h 35"/>
                <a:gd name="T4" fmla="*/ 7385 w 49"/>
                <a:gd name="T5" fmla="*/ 20074 h 35"/>
                <a:gd name="T6" fmla="*/ 10529 w 49"/>
                <a:gd name="T7" fmla="*/ 20074 h 35"/>
                <a:gd name="T8" fmla="*/ 10529 w 49"/>
                <a:gd name="T9" fmla="*/ 12951 h 35"/>
                <a:gd name="T10" fmla="*/ 10529 w 49"/>
                <a:gd name="T11" fmla="*/ 12951 h 35"/>
                <a:gd name="T12" fmla="*/ 10529 w 49"/>
                <a:gd name="T13" fmla="*/ 6666 h 35"/>
                <a:gd name="T14" fmla="*/ 10529 w 49"/>
                <a:gd name="T15" fmla="*/ 0 h 35"/>
                <a:gd name="T16" fmla="*/ 7385 w 49"/>
                <a:gd name="T17" fmla="*/ 0 h 35"/>
                <a:gd name="T18" fmla="*/ 4308 w 49"/>
                <a:gd name="T19" fmla="*/ 6666 h 35"/>
                <a:gd name="T20" fmla="*/ 7385 w 49"/>
                <a:gd name="T21" fmla="*/ 8339 h 35"/>
                <a:gd name="T22" fmla="*/ 10529 w 49"/>
                <a:gd name="T23" fmla="*/ 12951 h 35"/>
                <a:gd name="T24" fmla="*/ 10529 w 49"/>
                <a:gd name="T25" fmla="*/ 12951 h 35"/>
                <a:gd name="T26" fmla="*/ 7385 w 49"/>
                <a:gd name="T27" fmla="*/ 20074 h 35"/>
                <a:gd name="T28" fmla="*/ 4308 w 49"/>
                <a:gd name="T29" fmla="*/ 20074 h 35"/>
                <a:gd name="T30" fmla="*/ 1137 w 49"/>
                <a:gd name="T31" fmla="*/ 20074 h 35"/>
                <a:gd name="T32" fmla="*/ 1137 w 49"/>
                <a:gd name="T33" fmla="*/ 20074 h 35"/>
                <a:gd name="T34" fmla="*/ 0 w 49"/>
                <a:gd name="T35" fmla="*/ 22984 h 35"/>
                <a:gd name="T36" fmla="*/ 917 w 49"/>
                <a:gd name="T37" fmla="*/ 25162 h 35"/>
                <a:gd name="T38" fmla="*/ 4308 w 49"/>
                <a:gd name="T39" fmla="*/ 26019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39" name="Group 45">
            <a:extLst>
              <a:ext uri="{FF2B5EF4-FFF2-40B4-BE49-F238E27FC236}">
                <a16:creationId xmlns:a16="http://schemas.microsoft.com/office/drawing/2014/main" id="{A58FCA24-0E27-BB4F-A190-79AA6079DFE5}"/>
              </a:ext>
            </a:extLst>
          </p:cNvPr>
          <p:cNvGrpSpPr>
            <a:grpSpLocks/>
          </p:cNvGrpSpPr>
          <p:nvPr/>
        </p:nvGrpSpPr>
        <p:grpSpPr bwMode="auto">
          <a:xfrm>
            <a:off x="4800600" y="1752600"/>
            <a:ext cx="250825" cy="304800"/>
            <a:chOff x="3922" y="768"/>
            <a:chExt cx="158" cy="192"/>
          </a:xfrm>
        </p:grpSpPr>
        <p:sp>
          <p:nvSpPr>
            <p:cNvPr id="76861" name="Freeform 46" descr="Wide upward diagonal">
              <a:extLst>
                <a:ext uri="{FF2B5EF4-FFF2-40B4-BE49-F238E27FC236}">
                  <a16:creationId xmlns:a16="http://schemas.microsoft.com/office/drawing/2014/main" id="{980C7ABB-38FB-144F-AD52-8225F1118499}"/>
                </a:ext>
              </a:extLst>
            </p:cNvPr>
            <p:cNvSpPr>
              <a:spLocks/>
            </p:cNvSpPr>
            <p:nvPr/>
          </p:nvSpPr>
          <p:spPr bwMode="auto">
            <a:xfrm>
              <a:off x="3922" y="768"/>
              <a:ext cx="158" cy="192"/>
            </a:xfrm>
            <a:custGeom>
              <a:avLst/>
              <a:gdLst>
                <a:gd name="T0" fmla="*/ 208651 w 71"/>
                <a:gd name="T1" fmla="*/ 2426950 h 63"/>
                <a:gd name="T2" fmla="*/ 199801 w 71"/>
                <a:gd name="T3" fmla="*/ 839735 h 63"/>
                <a:gd name="T4" fmla="*/ 143197 w 71"/>
                <a:gd name="T5" fmla="*/ 0 h 63"/>
                <a:gd name="T6" fmla="*/ 87327 w 71"/>
                <a:gd name="T7" fmla="*/ 0 h 63"/>
                <a:gd name="T8" fmla="*/ 31927 w 71"/>
                <a:gd name="T9" fmla="*/ 410103 h 63"/>
                <a:gd name="T10" fmla="*/ 0 w 71"/>
                <a:gd name="T11" fmla="*/ 1450243 h 63"/>
                <a:gd name="T12" fmla="*/ 0 w 71"/>
                <a:gd name="T13" fmla="*/ 2701093 h 63"/>
                <a:gd name="T14" fmla="*/ 27078 w 71"/>
                <a:gd name="T15" fmla="*/ 3877873 h 63"/>
                <a:gd name="T16" fmla="*/ 87327 w 71"/>
                <a:gd name="T17" fmla="*/ 4285903 h 63"/>
                <a:gd name="T18" fmla="*/ 187510 w 71"/>
                <a:gd name="T19" fmla="*/ 3743272 h 63"/>
                <a:gd name="T20" fmla="*/ 208651 w 71"/>
                <a:gd name="T21" fmla="*/ 2559192 h 63"/>
                <a:gd name="T22" fmla="*/ 208651 w 71"/>
                <a:gd name="T23" fmla="*/ 2426950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2" name="Freeform 47">
              <a:extLst>
                <a:ext uri="{FF2B5EF4-FFF2-40B4-BE49-F238E27FC236}">
                  <a16:creationId xmlns:a16="http://schemas.microsoft.com/office/drawing/2014/main" id="{29822BF9-22C2-7741-89A5-6B478F11EB93}"/>
                </a:ext>
              </a:extLst>
            </p:cNvPr>
            <p:cNvSpPr>
              <a:spLocks/>
            </p:cNvSpPr>
            <p:nvPr/>
          </p:nvSpPr>
          <p:spPr bwMode="auto">
            <a:xfrm>
              <a:off x="3936" y="816"/>
              <a:ext cx="96" cy="109"/>
            </a:xfrm>
            <a:custGeom>
              <a:avLst/>
              <a:gdLst>
                <a:gd name="T0" fmla="*/ 16512 w 49"/>
                <a:gd name="T1" fmla="*/ 2920378 h 35"/>
                <a:gd name="T2" fmla="*/ 22627 w 49"/>
                <a:gd name="T3" fmla="*/ 2753405 h 35"/>
                <a:gd name="T4" fmla="*/ 28492 w 49"/>
                <a:gd name="T5" fmla="*/ 2230504 h 35"/>
                <a:gd name="T6" fmla="*/ 39873 w 49"/>
                <a:gd name="T7" fmla="*/ 2230504 h 35"/>
                <a:gd name="T8" fmla="*/ 39873 w 49"/>
                <a:gd name="T9" fmla="*/ 1460675 h 35"/>
                <a:gd name="T10" fmla="*/ 39873 w 49"/>
                <a:gd name="T11" fmla="*/ 1460675 h 35"/>
                <a:gd name="T12" fmla="*/ 39873 w 49"/>
                <a:gd name="T13" fmla="*/ 769830 h 35"/>
                <a:gd name="T14" fmla="*/ 39873 w 49"/>
                <a:gd name="T15" fmla="*/ 0 h 35"/>
                <a:gd name="T16" fmla="*/ 28492 w 49"/>
                <a:gd name="T17" fmla="*/ 0 h 35"/>
                <a:gd name="T18" fmla="*/ 16512 w 49"/>
                <a:gd name="T19" fmla="*/ 769830 h 35"/>
                <a:gd name="T20" fmla="*/ 28492 w 49"/>
                <a:gd name="T21" fmla="*/ 937736 h 35"/>
                <a:gd name="T22" fmla="*/ 39873 w 49"/>
                <a:gd name="T23" fmla="*/ 1460675 h 35"/>
                <a:gd name="T24" fmla="*/ 39873 w 49"/>
                <a:gd name="T25" fmla="*/ 1460675 h 35"/>
                <a:gd name="T26" fmla="*/ 28492 w 49"/>
                <a:gd name="T27" fmla="*/ 2230504 h 35"/>
                <a:gd name="T28" fmla="*/ 16512 w 49"/>
                <a:gd name="T29" fmla="*/ 2230504 h 35"/>
                <a:gd name="T30" fmla="*/ 4302 w 49"/>
                <a:gd name="T31" fmla="*/ 2230504 h 35"/>
                <a:gd name="T32" fmla="*/ 4302 w 49"/>
                <a:gd name="T33" fmla="*/ 2230504 h 35"/>
                <a:gd name="T34" fmla="*/ 0 w 49"/>
                <a:gd name="T35" fmla="*/ 2565384 h 35"/>
                <a:gd name="T36" fmla="*/ 3458 w 49"/>
                <a:gd name="T37" fmla="*/ 2840995 h 35"/>
                <a:gd name="T38" fmla="*/ 16512 w 49"/>
                <a:gd name="T39" fmla="*/ 2920378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6840" name="Freeform 48">
            <a:extLst>
              <a:ext uri="{FF2B5EF4-FFF2-40B4-BE49-F238E27FC236}">
                <a16:creationId xmlns:a16="http://schemas.microsoft.com/office/drawing/2014/main" id="{3E653DE8-DC50-D640-92B0-24BEDB617C33}"/>
              </a:ext>
            </a:extLst>
          </p:cNvPr>
          <p:cNvSpPr>
            <a:spLocks/>
          </p:cNvSpPr>
          <p:nvPr/>
        </p:nvSpPr>
        <p:spPr bwMode="auto">
          <a:xfrm>
            <a:off x="3352800" y="1524000"/>
            <a:ext cx="1817688" cy="879475"/>
          </a:xfrm>
          <a:custGeom>
            <a:avLst/>
            <a:gdLst>
              <a:gd name="T0" fmla="*/ 0 w 679"/>
              <a:gd name="T1" fmla="*/ 2147483646 h 284"/>
              <a:gd name="T2" fmla="*/ 0 w 679"/>
              <a:gd name="T3" fmla="*/ 2147483646 h 284"/>
              <a:gd name="T4" fmla="*/ 2147483646 w 679"/>
              <a:gd name="T5" fmla="*/ 2147483646 h 284"/>
              <a:gd name="T6" fmla="*/ 2147483646 w 679"/>
              <a:gd name="T7" fmla="*/ 2147483646 h 284"/>
              <a:gd name="T8" fmla="*/ 2147483646 w 679"/>
              <a:gd name="T9" fmla="*/ 2147483646 h 284"/>
              <a:gd name="T10" fmla="*/ 2147483646 w 679"/>
              <a:gd name="T11" fmla="*/ 2147483646 h 284"/>
              <a:gd name="T12" fmla="*/ 2147483646 w 679"/>
              <a:gd name="T13" fmla="*/ 0 h 284"/>
              <a:gd name="T14" fmla="*/ 2147483646 w 679"/>
              <a:gd name="T15" fmla="*/ 2147483646 h 284"/>
              <a:gd name="T16" fmla="*/ 2147483646 w 679"/>
              <a:gd name="T17" fmla="*/ 2147483646 h 284"/>
              <a:gd name="T18" fmla="*/ 2147483646 w 679"/>
              <a:gd name="T19" fmla="*/ 2147483646 h 284"/>
              <a:gd name="T20" fmla="*/ 0 w 679"/>
              <a:gd name="T21" fmla="*/ 2147483646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9" h="284">
                <a:moveTo>
                  <a:pt x="0" y="14"/>
                </a:moveTo>
                <a:lnTo>
                  <a:pt x="0" y="148"/>
                </a:lnTo>
                <a:lnTo>
                  <a:pt x="120" y="283"/>
                </a:lnTo>
                <a:lnTo>
                  <a:pt x="576" y="282"/>
                </a:lnTo>
                <a:lnTo>
                  <a:pt x="678" y="138"/>
                </a:lnTo>
                <a:lnTo>
                  <a:pt x="678" y="20"/>
                </a:lnTo>
                <a:lnTo>
                  <a:pt x="530" y="0"/>
                </a:lnTo>
                <a:lnTo>
                  <a:pt x="401" y="53"/>
                </a:lnTo>
                <a:lnTo>
                  <a:pt x="243" y="27"/>
                </a:lnTo>
                <a:lnTo>
                  <a:pt x="128" y="45"/>
                </a:lnTo>
                <a:lnTo>
                  <a:pt x="0" y="14"/>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86" name="Rectangle 49">
            <a:extLst>
              <a:ext uri="{FF2B5EF4-FFF2-40B4-BE49-F238E27FC236}">
                <a16:creationId xmlns:a16="http://schemas.microsoft.com/office/drawing/2014/main" id="{13B4C94F-7114-E64C-BF43-08A4B7CC1DBC}"/>
              </a:ext>
            </a:extLst>
          </p:cNvPr>
          <p:cNvSpPr>
            <a:spLocks noChangeArrowheads="1"/>
          </p:cNvSpPr>
          <p:nvPr/>
        </p:nvSpPr>
        <p:spPr bwMode="auto">
          <a:xfrm>
            <a:off x="3276600" y="6172200"/>
            <a:ext cx="2133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nvGrpSpPr>
          <p:cNvPr id="76842" name="Group 50">
            <a:extLst>
              <a:ext uri="{FF2B5EF4-FFF2-40B4-BE49-F238E27FC236}">
                <a16:creationId xmlns:a16="http://schemas.microsoft.com/office/drawing/2014/main" id="{0916A5B8-C9EC-BB4F-8C07-ACD2D57E1E14}"/>
              </a:ext>
            </a:extLst>
          </p:cNvPr>
          <p:cNvGrpSpPr>
            <a:grpSpLocks/>
          </p:cNvGrpSpPr>
          <p:nvPr/>
        </p:nvGrpSpPr>
        <p:grpSpPr bwMode="auto">
          <a:xfrm>
            <a:off x="685800" y="4252913"/>
            <a:ext cx="192088" cy="196850"/>
            <a:chOff x="2167" y="1085"/>
            <a:chExt cx="121" cy="124"/>
          </a:xfrm>
        </p:grpSpPr>
        <p:sp>
          <p:nvSpPr>
            <p:cNvPr id="76859" name="Freeform 51" descr="Wide upward diagonal">
              <a:extLst>
                <a:ext uri="{FF2B5EF4-FFF2-40B4-BE49-F238E27FC236}">
                  <a16:creationId xmlns:a16="http://schemas.microsoft.com/office/drawing/2014/main" id="{D06C77A1-F943-8645-AE94-EB51C7254A1F}"/>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60" name="Freeform 52">
              <a:extLst>
                <a:ext uri="{FF2B5EF4-FFF2-40B4-BE49-F238E27FC236}">
                  <a16:creationId xmlns:a16="http://schemas.microsoft.com/office/drawing/2014/main" id="{DC7BFAA5-FE48-4145-9588-EFBCCA7DDD18}"/>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43" name="Group 53">
            <a:extLst>
              <a:ext uri="{FF2B5EF4-FFF2-40B4-BE49-F238E27FC236}">
                <a16:creationId xmlns:a16="http://schemas.microsoft.com/office/drawing/2014/main" id="{2CE5FFF7-A340-0844-8213-1D537BBEEAFC}"/>
              </a:ext>
            </a:extLst>
          </p:cNvPr>
          <p:cNvGrpSpPr>
            <a:grpSpLocks/>
          </p:cNvGrpSpPr>
          <p:nvPr/>
        </p:nvGrpSpPr>
        <p:grpSpPr bwMode="auto">
          <a:xfrm>
            <a:off x="609600" y="4259263"/>
            <a:ext cx="192088" cy="196850"/>
            <a:chOff x="2167" y="1085"/>
            <a:chExt cx="121" cy="124"/>
          </a:xfrm>
        </p:grpSpPr>
        <p:sp>
          <p:nvSpPr>
            <p:cNvPr id="76857" name="Freeform 54" descr="Wide upward diagonal">
              <a:extLst>
                <a:ext uri="{FF2B5EF4-FFF2-40B4-BE49-F238E27FC236}">
                  <a16:creationId xmlns:a16="http://schemas.microsoft.com/office/drawing/2014/main" id="{1F76781F-5B46-844F-8073-F14E8A03A022}"/>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58" name="Freeform 55">
              <a:extLst>
                <a:ext uri="{FF2B5EF4-FFF2-40B4-BE49-F238E27FC236}">
                  <a16:creationId xmlns:a16="http://schemas.microsoft.com/office/drawing/2014/main" id="{5DBF49C1-D4DD-4844-BCB4-C1CBC96BDBC0}"/>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89" name="Line 56">
            <a:extLst>
              <a:ext uri="{FF2B5EF4-FFF2-40B4-BE49-F238E27FC236}">
                <a16:creationId xmlns:a16="http://schemas.microsoft.com/office/drawing/2014/main" id="{913FD44A-3649-AD4E-A190-BF76EE44FF94}"/>
              </a:ext>
            </a:extLst>
          </p:cNvPr>
          <p:cNvSpPr>
            <a:spLocks noChangeShapeType="1"/>
          </p:cNvSpPr>
          <p:nvPr/>
        </p:nvSpPr>
        <p:spPr bwMode="auto">
          <a:xfrm>
            <a:off x="762000" y="3505200"/>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1790" name="Line 57">
            <a:extLst>
              <a:ext uri="{FF2B5EF4-FFF2-40B4-BE49-F238E27FC236}">
                <a16:creationId xmlns:a16="http://schemas.microsoft.com/office/drawing/2014/main" id="{3AAD1AB9-30A7-D44F-A172-87CE7EE52C3E}"/>
              </a:ext>
            </a:extLst>
          </p:cNvPr>
          <p:cNvSpPr>
            <a:spLocks noChangeShapeType="1"/>
          </p:cNvSpPr>
          <p:nvPr/>
        </p:nvSpPr>
        <p:spPr bwMode="auto">
          <a:xfrm>
            <a:off x="914400" y="3429000"/>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1791" name="Line 58">
            <a:extLst>
              <a:ext uri="{FF2B5EF4-FFF2-40B4-BE49-F238E27FC236}">
                <a16:creationId xmlns:a16="http://schemas.microsoft.com/office/drawing/2014/main" id="{2CEFFBEF-B824-6043-B2FE-10C6CCA2A673}"/>
              </a:ext>
            </a:extLst>
          </p:cNvPr>
          <p:cNvSpPr>
            <a:spLocks noChangeShapeType="1"/>
          </p:cNvSpPr>
          <p:nvPr/>
        </p:nvSpPr>
        <p:spPr bwMode="auto">
          <a:xfrm>
            <a:off x="990600" y="3230563"/>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1792" name="Line 59">
            <a:extLst>
              <a:ext uri="{FF2B5EF4-FFF2-40B4-BE49-F238E27FC236}">
                <a16:creationId xmlns:a16="http://schemas.microsoft.com/office/drawing/2014/main" id="{041C8BE2-62DA-9A49-9DA5-5F21C842B1E2}"/>
              </a:ext>
            </a:extLst>
          </p:cNvPr>
          <p:cNvSpPr>
            <a:spLocks noChangeShapeType="1"/>
          </p:cNvSpPr>
          <p:nvPr/>
        </p:nvSpPr>
        <p:spPr bwMode="auto">
          <a:xfrm flipV="1">
            <a:off x="990600" y="2163763"/>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3852" name="Freeform 60">
            <a:extLst>
              <a:ext uri="{FF2B5EF4-FFF2-40B4-BE49-F238E27FC236}">
                <a16:creationId xmlns:a16="http://schemas.microsoft.com/office/drawing/2014/main" id="{B2696846-BF10-304D-BA3B-1EB22C3DE664}"/>
              </a:ext>
            </a:extLst>
          </p:cNvPr>
          <p:cNvSpPr>
            <a:spLocks/>
          </p:cNvSpPr>
          <p:nvPr/>
        </p:nvSpPr>
        <p:spPr bwMode="auto">
          <a:xfrm>
            <a:off x="1193800" y="2524125"/>
            <a:ext cx="436563" cy="701675"/>
          </a:xfrm>
          <a:custGeom>
            <a:avLst/>
            <a:gdLst>
              <a:gd name="T0" fmla="*/ 0 w 275"/>
              <a:gd name="T1" fmla="*/ 2147483646 h 442"/>
              <a:gd name="T2" fmla="*/ 2147483646 w 275"/>
              <a:gd name="T3" fmla="*/ 2147483646 h 442"/>
              <a:gd name="T4" fmla="*/ 2147483646 w 275"/>
              <a:gd name="T5" fmla="*/ 2147483646 h 442"/>
              <a:gd name="T6" fmla="*/ 2147483646 w 275"/>
              <a:gd name="T7" fmla="*/ 0 h 442"/>
              <a:gd name="T8" fmla="*/ 2147483646 w 275"/>
              <a:gd name="T9" fmla="*/ 2147483646 h 442"/>
              <a:gd name="T10" fmla="*/ 2147483646 w 275"/>
              <a:gd name="T11" fmla="*/ 2147483646 h 442"/>
              <a:gd name="T12" fmla="*/ 2147483646 w 275"/>
              <a:gd name="T13" fmla="*/ 2147483646 h 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442">
                <a:moveTo>
                  <a:pt x="0" y="435"/>
                </a:moveTo>
                <a:cubicBezTo>
                  <a:pt x="47" y="420"/>
                  <a:pt x="43" y="374"/>
                  <a:pt x="51" y="333"/>
                </a:cubicBezTo>
                <a:cubicBezTo>
                  <a:pt x="61" y="284"/>
                  <a:pt x="69" y="235"/>
                  <a:pt x="77" y="186"/>
                </a:cubicBezTo>
                <a:cubicBezTo>
                  <a:pt x="81" y="129"/>
                  <a:pt x="66" y="25"/>
                  <a:pt x="134" y="0"/>
                </a:cubicBezTo>
                <a:cubicBezTo>
                  <a:pt x="154" y="29"/>
                  <a:pt x="161" y="63"/>
                  <a:pt x="173" y="96"/>
                </a:cubicBezTo>
                <a:cubicBezTo>
                  <a:pt x="187" y="186"/>
                  <a:pt x="206" y="274"/>
                  <a:pt x="218" y="365"/>
                </a:cubicBezTo>
                <a:cubicBezTo>
                  <a:pt x="223" y="403"/>
                  <a:pt x="227" y="442"/>
                  <a:pt x="275" y="442"/>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53" name="Freeform 61">
            <a:extLst>
              <a:ext uri="{FF2B5EF4-FFF2-40B4-BE49-F238E27FC236}">
                <a16:creationId xmlns:a16="http://schemas.microsoft.com/office/drawing/2014/main" id="{75D5F4A6-129A-814D-8F10-B7434D4FBF9E}"/>
              </a:ext>
            </a:extLst>
          </p:cNvPr>
          <p:cNvSpPr>
            <a:spLocks/>
          </p:cNvSpPr>
          <p:nvPr/>
        </p:nvSpPr>
        <p:spPr bwMode="auto">
          <a:xfrm>
            <a:off x="1209675" y="2849563"/>
            <a:ext cx="409575" cy="376237"/>
          </a:xfrm>
          <a:custGeom>
            <a:avLst/>
            <a:gdLst>
              <a:gd name="T0" fmla="*/ 0 w 275"/>
              <a:gd name="T1" fmla="*/ 2147483646 h 442"/>
              <a:gd name="T2" fmla="*/ 2147483646 w 275"/>
              <a:gd name="T3" fmla="*/ 2147483646 h 442"/>
              <a:gd name="T4" fmla="*/ 2147483646 w 275"/>
              <a:gd name="T5" fmla="*/ 2147483646 h 442"/>
              <a:gd name="T6" fmla="*/ 2147483646 w 275"/>
              <a:gd name="T7" fmla="*/ 0 h 442"/>
              <a:gd name="T8" fmla="*/ 2147483646 w 275"/>
              <a:gd name="T9" fmla="*/ 2147483646 h 442"/>
              <a:gd name="T10" fmla="*/ 2147483646 w 275"/>
              <a:gd name="T11" fmla="*/ 2147483646 h 442"/>
              <a:gd name="T12" fmla="*/ 2147483646 w 275"/>
              <a:gd name="T13" fmla="*/ 2147483646 h 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442">
                <a:moveTo>
                  <a:pt x="0" y="435"/>
                </a:moveTo>
                <a:cubicBezTo>
                  <a:pt x="47" y="420"/>
                  <a:pt x="43" y="374"/>
                  <a:pt x="51" y="333"/>
                </a:cubicBezTo>
                <a:cubicBezTo>
                  <a:pt x="61" y="284"/>
                  <a:pt x="69" y="235"/>
                  <a:pt x="77" y="186"/>
                </a:cubicBezTo>
                <a:cubicBezTo>
                  <a:pt x="81" y="129"/>
                  <a:pt x="66" y="25"/>
                  <a:pt x="134" y="0"/>
                </a:cubicBezTo>
                <a:cubicBezTo>
                  <a:pt x="154" y="29"/>
                  <a:pt x="161" y="63"/>
                  <a:pt x="173" y="96"/>
                </a:cubicBezTo>
                <a:cubicBezTo>
                  <a:pt x="187" y="186"/>
                  <a:pt x="206" y="274"/>
                  <a:pt x="218" y="365"/>
                </a:cubicBezTo>
                <a:cubicBezTo>
                  <a:pt x="223" y="403"/>
                  <a:pt x="227" y="442"/>
                  <a:pt x="275" y="442"/>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6850" name="Group 62">
            <a:extLst>
              <a:ext uri="{FF2B5EF4-FFF2-40B4-BE49-F238E27FC236}">
                <a16:creationId xmlns:a16="http://schemas.microsoft.com/office/drawing/2014/main" id="{B15EE86D-6186-E94D-B0A9-9CB5FBBA67A9}"/>
              </a:ext>
            </a:extLst>
          </p:cNvPr>
          <p:cNvGrpSpPr>
            <a:grpSpLocks/>
          </p:cNvGrpSpPr>
          <p:nvPr/>
        </p:nvGrpSpPr>
        <p:grpSpPr bwMode="auto">
          <a:xfrm>
            <a:off x="685800" y="1828800"/>
            <a:ext cx="192088" cy="196850"/>
            <a:chOff x="2167" y="1085"/>
            <a:chExt cx="121" cy="124"/>
          </a:xfrm>
        </p:grpSpPr>
        <p:sp>
          <p:nvSpPr>
            <p:cNvPr id="76855" name="Freeform 63" descr="Wide upward diagonal">
              <a:extLst>
                <a:ext uri="{FF2B5EF4-FFF2-40B4-BE49-F238E27FC236}">
                  <a16:creationId xmlns:a16="http://schemas.microsoft.com/office/drawing/2014/main" id="{CB1EB3E2-2C49-784E-ADCD-B53C33A8989E}"/>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56" name="Freeform 64">
              <a:extLst>
                <a:ext uri="{FF2B5EF4-FFF2-40B4-BE49-F238E27FC236}">
                  <a16:creationId xmlns:a16="http://schemas.microsoft.com/office/drawing/2014/main" id="{238EDB33-7C45-0142-875F-898496B92AD5}"/>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851" name="Group 65">
            <a:extLst>
              <a:ext uri="{FF2B5EF4-FFF2-40B4-BE49-F238E27FC236}">
                <a16:creationId xmlns:a16="http://schemas.microsoft.com/office/drawing/2014/main" id="{3C1242FE-8061-CD4F-85B8-A5C19A3E4074}"/>
              </a:ext>
            </a:extLst>
          </p:cNvPr>
          <p:cNvGrpSpPr>
            <a:grpSpLocks/>
          </p:cNvGrpSpPr>
          <p:nvPr/>
        </p:nvGrpSpPr>
        <p:grpSpPr bwMode="auto">
          <a:xfrm>
            <a:off x="685800" y="1858963"/>
            <a:ext cx="192088" cy="196850"/>
            <a:chOff x="2167" y="1085"/>
            <a:chExt cx="121" cy="124"/>
          </a:xfrm>
        </p:grpSpPr>
        <p:sp>
          <p:nvSpPr>
            <p:cNvPr id="76853" name="Freeform 66" descr="Wide upward diagonal">
              <a:extLst>
                <a:ext uri="{FF2B5EF4-FFF2-40B4-BE49-F238E27FC236}">
                  <a16:creationId xmlns:a16="http://schemas.microsoft.com/office/drawing/2014/main" id="{3D298E2B-3EA6-EF4D-8561-50C92D4C7596}"/>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54" name="Freeform 67">
              <a:extLst>
                <a:ext uri="{FF2B5EF4-FFF2-40B4-BE49-F238E27FC236}">
                  <a16:creationId xmlns:a16="http://schemas.microsoft.com/office/drawing/2014/main" id="{EB41560D-44BE-6A46-A258-344C28025D45}"/>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97" name="Oval 68">
            <a:extLst>
              <a:ext uri="{FF2B5EF4-FFF2-40B4-BE49-F238E27FC236}">
                <a16:creationId xmlns:a16="http://schemas.microsoft.com/office/drawing/2014/main" id="{2913FC7F-13BD-4046-8C15-18DF7117251A}"/>
              </a:ext>
            </a:extLst>
          </p:cNvPr>
          <p:cNvSpPr>
            <a:spLocks noChangeArrowheads="1"/>
          </p:cNvSpPr>
          <p:nvPr/>
        </p:nvSpPr>
        <p:spPr bwMode="auto">
          <a:xfrm>
            <a:off x="495300" y="4221163"/>
            <a:ext cx="685800" cy="350837"/>
          </a:xfrm>
          <a:prstGeom prst="ellipse">
            <a:avLst/>
          </a:prstGeom>
          <a:solidFill>
            <a:srgbClr val="00A9E0"/>
          </a:solidFill>
          <a:ln>
            <a:noFill/>
          </a:ln>
          <a:effectLst/>
          <a:extLst>
            <a:ext uri="{91240B29-F687-4F45-9708-019B960494DF}">
              <a14:hiddenLine xmlns:a14="http://schemas.microsoft.com/office/drawing/2010/main" w="76200" cap="rnd">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fill="hold" nodeType="afterEffect">
                                  <p:stCondLst>
                                    <p:cond delay="0"/>
                                  </p:stCondLst>
                                  <p:childTnLst>
                                    <p:set>
                                      <p:cBhvr>
                                        <p:cTn id="6" dur="75">
                                          <p:stCondLst>
                                            <p:cond delay="0"/>
                                          </p:stCondLst>
                                        </p:cTn>
                                        <p:tgtEl>
                                          <p:spTgt spid="33853"/>
                                        </p:tgtEl>
                                        <p:attrNameLst>
                                          <p:attrName>style.visibility</p:attrName>
                                        </p:attrNameLst>
                                      </p:cBhvr>
                                      <p:to>
                                        <p:strVal val="visible"/>
                                      </p:to>
                                    </p:set>
                                  </p:childTnLst>
                                </p:cTn>
                              </p:par>
                            </p:childTnLst>
                          </p:cTn>
                        </p:par>
                        <p:par>
                          <p:cTn id="7" fill="hold" nodeType="afterGroup">
                            <p:stCondLst>
                              <p:cond delay="75"/>
                            </p:stCondLst>
                            <p:childTnLst>
                              <p:par>
                                <p:cTn id="8" presetID="11" presetClass="entr" presetSubtype="0" fill="hold" nodeType="afterEffect">
                                  <p:stCondLst>
                                    <p:cond delay="0"/>
                                  </p:stCondLst>
                                  <p:childTnLst>
                                    <p:set>
                                      <p:cBhvr>
                                        <p:cTn id="9" dur="75">
                                          <p:stCondLst>
                                            <p:cond delay="0"/>
                                          </p:stCondLst>
                                        </p:cTn>
                                        <p:tgtEl>
                                          <p:spTgt spid="33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Date Placeholder 3">
            <a:extLst>
              <a:ext uri="{FF2B5EF4-FFF2-40B4-BE49-F238E27FC236}">
                <a16:creationId xmlns:a16="http://schemas.microsoft.com/office/drawing/2014/main" id="{C346E615-6EC1-D54B-9E27-1488D2D17B62}"/>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D99FA54-5E68-2C49-824B-1A0EBAC99669}" type="datetime12">
              <a:rPr lang="en-US" altLang="en-US"/>
              <a:pPr eaLnBrk="1" hangingPunct="1">
                <a:defRPr/>
              </a:pPr>
              <a:t>5:27 PM</a:t>
            </a:fld>
            <a:endParaRPr lang="en-US" altLang="en-US"/>
          </a:p>
        </p:txBody>
      </p:sp>
      <p:grpSp>
        <p:nvGrpSpPr>
          <p:cNvPr id="34818" name="Group 2">
            <a:extLst>
              <a:ext uri="{FF2B5EF4-FFF2-40B4-BE49-F238E27FC236}">
                <a16:creationId xmlns:a16="http://schemas.microsoft.com/office/drawing/2014/main" id="{1C7126ED-AD4E-6D42-9286-2D8EE45D5901}"/>
              </a:ext>
            </a:extLst>
          </p:cNvPr>
          <p:cNvGrpSpPr>
            <a:grpSpLocks/>
          </p:cNvGrpSpPr>
          <p:nvPr/>
        </p:nvGrpSpPr>
        <p:grpSpPr bwMode="auto">
          <a:xfrm>
            <a:off x="1300163" y="4229100"/>
            <a:ext cx="192087" cy="196850"/>
            <a:chOff x="2167" y="1085"/>
            <a:chExt cx="121" cy="124"/>
          </a:xfrm>
        </p:grpSpPr>
        <p:sp>
          <p:nvSpPr>
            <p:cNvPr id="78925" name="Freeform 3" descr="Wide upward diagonal">
              <a:extLst>
                <a:ext uri="{FF2B5EF4-FFF2-40B4-BE49-F238E27FC236}">
                  <a16:creationId xmlns:a16="http://schemas.microsoft.com/office/drawing/2014/main" id="{CBB0C79F-0059-534C-BAB2-E1F60C858E65}"/>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6" name="Freeform 4">
              <a:extLst>
                <a:ext uri="{FF2B5EF4-FFF2-40B4-BE49-F238E27FC236}">
                  <a16:creationId xmlns:a16="http://schemas.microsoft.com/office/drawing/2014/main" id="{39330931-FEF3-C447-B75C-BC239C35CE89}"/>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772" name="Rectangle 5">
            <a:extLst>
              <a:ext uri="{FF2B5EF4-FFF2-40B4-BE49-F238E27FC236}">
                <a16:creationId xmlns:a16="http://schemas.microsoft.com/office/drawing/2014/main" id="{0F9A64AC-EFF0-6441-9AA9-3187797CAD6E}"/>
              </a:ext>
            </a:extLst>
          </p:cNvPr>
          <p:cNvSpPr>
            <a:spLocks noGrp="1" noChangeArrowheads="1"/>
          </p:cNvSpPr>
          <p:nvPr>
            <p:ph type="title"/>
          </p:nvPr>
        </p:nvSpPr>
        <p:spPr>
          <a:xfrm>
            <a:off x="0" y="0"/>
            <a:ext cx="7391400" cy="595313"/>
          </a:xfrm>
          <a:extLst>
            <a:ext uri="{91240B29-F687-4F45-9708-019B960494DF}">
              <a14:hiddenLine xmlns:a14="http://schemas.microsoft.com/office/drawing/2010/main" w="12700">
                <a:solidFill>
                  <a:schemeClr val="tx1"/>
                </a:solidFill>
                <a:miter lim="800000"/>
                <a:headEnd/>
                <a:tailEnd/>
              </a14:hiddenLine>
            </a:ext>
          </a:extLst>
        </p:spPr>
        <p:txBody>
          <a:bodyPr lIns="88900" tIns="44450" rIns="88900" bIns="44450" anchor="b"/>
          <a:lstStyle/>
          <a:p>
            <a:pPr defTabSz="887413" eaLnBrk="1" hangingPunct="1">
              <a:defRPr/>
            </a:pPr>
            <a:r>
              <a:rPr lang="en-US" altLang="en-US"/>
              <a:t>Hydrodynamically focused fluidics</a:t>
            </a:r>
          </a:p>
        </p:txBody>
      </p:sp>
      <p:sp>
        <p:nvSpPr>
          <p:cNvPr id="78852" name="Freeform 6">
            <a:extLst>
              <a:ext uri="{FF2B5EF4-FFF2-40B4-BE49-F238E27FC236}">
                <a16:creationId xmlns:a16="http://schemas.microsoft.com/office/drawing/2014/main" id="{C5A3F0A2-10CE-2744-B147-04556E5569F4}"/>
              </a:ext>
            </a:extLst>
          </p:cNvPr>
          <p:cNvSpPr>
            <a:spLocks/>
          </p:cNvSpPr>
          <p:nvPr/>
        </p:nvSpPr>
        <p:spPr bwMode="auto">
          <a:xfrm>
            <a:off x="4527550" y="1741488"/>
            <a:ext cx="2698750" cy="2530475"/>
          </a:xfrm>
          <a:custGeom>
            <a:avLst/>
            <a:gdLst>
              <a:gd name="T0" fmla="*/ 2147483646 w 1008"/>
              <a:gd name="T1" fmla="*/ 2147483646 h 814"/>
              <a:gd name="T2" fmla="*/ 2147483646 w 1008"/>
              <a:gd name="T3" fmla="*/ 2147483646 h 814"/>
              <a:gd name="T4" fmla="*/ 2147483646 w 1008"/>
              <a:gd name="T5" fmla="*/ 2147483646 h 814"/>
              <a:gd name="T6" fmla="*/ 2147483646 w 1008"/>
              <a:gd name="T7" fmla="*/ 2147483646 h 814"/>
              <a:gd name="T8" fmla="*/ 2147483646 w 1008"/>
              <a:gd name="T9" fmla="*/ 2147483646 h 814"/>
              <a:gd name="T10" fmla="*/ 2147483646 w 1008"/>
              <a:gd name="T11" fmla="*/ 2147483646 h 814"/>
              <a:gd name="T12" fmla="*/ 2147483646 w 1008"/>
              <a:gd name="T13" fmla="*/ 2147483646 h 814"/>
              <a:gd name="T14" fmla="*/ 2147483646 w 1008"/>
              <a:gd name="T15" fmla="*/ 2147483646 h 814"/>
              <a:gd name="T16" fmla="*/ 2147483646 w 1008"/>
              <a:gd name="T17" fmla="*/ 0 h 814"/>
              <a:gd name="T18" fmla="*/ 2147483646 w 1008"/>
              <a:gd name="T19" fmla="*/ 2147483646 h 814"/>
              <a:gd name="T20" fmla="*/ 0 w 1008"/>
              <a:gd name="T21" fmla="*/ 2147483646 h 814"/>
              <a:gd name="T22" fmla="*/ 2147483646 w 1008"/>
              <a:gd name="T23" fmla="*/ 2147483646 h 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8" h="814">
                <a:moveTo>
                  <a:pt x="39" y="813"/>
                </a:moveTo>
                <a:lnTo>
                  <a:pt x="988" y="232"/>
                </a:lnTo>
                <a:lnTo>
                  <a:pt x="1007" y="165"/>
                </a:lnTo>
                <a:lnTo>
                  <a:pt x="979" y="134"/>
                </a:lnTo>
                <a:lnTo>
                  <a:pt x="996" y="92"/>
                </a:lnTo>
                <a:lnTo>
                  <a:pt x="974" y="89"/>
                </a:lnTo>
                <a:lnTo>
                  <a:pt x="965" y="87"/>
                </a:lnTo>
                <a:lnTo>
                  <a:pt x="968" y="53"/>
                </a:lnTo>
                <a:lnTo>
                  <a:pt x="976" y="0"/>
                </a:lnTo>
                <a:lnTo>
                  <a:pt x="361" y="550"/>
                </a:lnTo>
                <a:lnTo>
                  <a:pt x="0" y="791"/>
                </a:lnTo>
                <a:lnTo>
                  <a:pt x="39" y="813"/>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3" name="Freeform 7" descr="Large confetti">
            <a:extLst>
              <a:ext uri="{FF2B5EF4-FFF2-40B4-BE49-F238E27FC236}">
                <a16:creationId xmlns:a16="http://schemas.microsoft.com/office/drawing/2014/main" id="{6D1C289E-E281-5044-85BA-D53DBDC028BF}"/>
              </a:ext>
            </a:extLst>
          </p:cNvPr>
          <p:cNvSpPr>
            <a:spLocks/>
          </p:cNvSpPr>
          <p:nvPr/>
        </p:nvSpPr>
        <p:spPr bwMode="auto">
          <a:xfrm>
            <a:off x="2667000" y="1371600"/>
            <a:ext cx="3292475" cy="4270375"/>
          </a:xfrm>
          <a:custGeom>
            <a:avLst/>
            <a:gdLst>
              <a:gd name="T0" fmla="*/ 2147483646 w 1230"/>
              <a:gd name="T1" fmla="*/ 2147483646 h 1375"/>
              <a:gd name="T2" fmla="*/ 2147483646 w 1230"/>
              <a:gd name="T3" fmla="*/ 0 h 1375"/>
              <a:gd name="T4" fmla="*/ 2147483646 w 1230"/>
              <a:gd name="T5" fmla="*/ 2147483646 h 1375"/>
              <a:gd name="T6" fmla="*/ 2147483646 w 1230"/>
              <a:gd name="T7" fmla="*/ 2147483646 h 1375"/>
              <a:gd name="T8" fmla="*/ 2147483646 w 1230"/>
              <a:gd name="T9" fmla="*/ 2147483646 h 1375"/>
              <a:gd name="T10" fmla="*/ 2147483646 w 1230"/>
              <a:gd name="T11" fmla="*/ 2147483646 h 1375"/>
              <a:gd name="T12" fmla="*/ 2147483646 w 1230"/>
              <a:gd name="T13" fmla="*/ 2147483646 h 1375"/>
              <a:gd name="T14" fmla="*/ 2147483646 w 1230"/>
              <a:gd name="T15" fmla="*/ 2147483646 h 1375"/>
              <a:gd name="T16" fmla="*/ 2147483646 w 1230"/>
              <a:gd name="T17" fmla="*/ 2147483646 h 1375"/>
              <a:gd name="T18" fmla="*/ 2147483646 w 1230"/>
              <a:gd name="T19" fmla="*/ 2147483646 h 1375"/>
              <a:gd name="T20" fmla="*/ 2147483646 w 1230"/>
              <a:gd name="T21" fmla="*/ 2147483646 h 1375"/>
              <a:gd name="T22" fmla="*/ 2147483646 w 1230"/>
              <a:gd name="T23" fmla="*/ 2147483646 h 1375"/>
              <a:gd name="T24" fmla="*/ 2147483646 w 1230"/>
              <a:gd name="T25" fmla="*/ 2147483646 h 1375"/>
              <a:gd name="T26" fmla="*/ 2147483646 w 1230"/>
              <a:gd name="T27" fmla="*/ 2147483646 h 1375"/>
              <a:gd name="T28" fmla="*/ 2147483646 w 1230"/>
              <a:gd name="T29" fmla="*/ 2147483646 h 1375"/>
              <a:gd name="T30" fmla="*/ 2147483646 w 1230"/>
              <a:gd name="T31" fmla="*/ 2147483646 h 1375"/>
              <a:gd name="T32" fmla="*/ 0 w 1230"/>
              <a:gd name="T33" fmla="*/ 2147483646 h 1375"/>
              <a:gd name="T34" fmla="*/ 2147483646 w 1230"/>
              <a:gd name="T35" fmla="*/ 2147483646 h 1375"/>
              <a:gd name="T36" fmla="*/ 2147483646 w 1230"/>
              <a:gd name="T37" fmla="*/ 2147483646 h 1375"/>
              <a:gd name="T38" fmla="*/ 2147483646 w 1230"/>
              <a:gd name="T39" fmla="*/ 2147483646 h 1375"/>
              <a:gd name="T40" fmla="*/ 2147483646 w 1230"/>
              <a:gd name="T41" fmla="*/ 2147483646 h 1375"/>
              <a:gd name="T42" fmla="*/ 2147483646 w 1230"/>
              <a:gd name="T43" fmla="*/ 2147483646 h 1375"/>
              <a:gd name="T44" fmla="*/ 2147483646 w 1230"/>
              <a:gd name="T45" fmla="*/ 2147483646 h 1375"/>
              <a:gd name="T46" fmla="*/ 2147483646 w 1230"/>
              <a:gd name="T47" fmla="*/ 2147483646 h 13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30" h="1375">
                <a:moveTo>
                  <a:pt x="910" y="36"/>
                </a:moveTo>
                <a:lnTo>
                  <a:pt x="1046" y="0"/>
                </a:lnTo>
                <a:lnTo>
                  <a:pt x="1221" y="86"/>
                </a:lnTo>
                <a:lnTo>
                  <a:pt x="1229" y="356"/>
                </a:lnTo>
                <a:lnTo>
                  <a:pt x="894" y="804"/>
                </a:lnTo>
                <a:lnTo>
                  <a:pt x="891" y="1358"/>
                </a:lnTo>
                <a:lnTo>
                  <a:pt x="753" y="1345"/>
                </a:lnTo>
                <a:lnTo>
                  <a:pt x="736" y="1347"/>
                </a:lnTo>
                <a:lnTo>
                  <a:pt x="649" y="1374"/>
                </a:lnTo>
                <a:lnTo>
                  <a:pt x="532" y="1330"/>
                </a:lnTo>
                <a:lnTo>
                  <a:pt x="529" y="1318"/>
                </a:lnTo>
                <a:lnTo>
                  <a:pt x="531" y="1325"/>
                </a:lnTo>
                <a:lnTo>
                  <a:pt x="537" y="1332"/>
                </a:lnTo>
                <a:lnTo>
                  <a:pt x="453" y="1358"/>
                </a:lnTo>
                <a:lnTo>
                  <a:pt x="352" y="1339"/>
                </a:lnTo>
                <a:lnTo>
                  <a:pt x="349" y="795"/>
                </a:lnTo>
                <a:lnTo>
                  <a:pt x="0" y="338"/>
                </a:lnTo>
                <a:lnTo>
                  <a:pt x="18" y="90"/>
                </a:lnTo>
                <a:lnTo>
                  <a:pt x="131" y="14"/>
                </a:lnTo>
                <a:lnTo>
                  <a:pt x="220" y="22"/>
                </a:lnTo>
                <a:lnTo>
                  <a:pt x="267" y="9"/>
                </a:lnTo>
                <a:lnTo>
                  <a:pt x="355" y="59"/>
                </a:lnTo>
                <a:lnTo>
                  <a:pt x="601" y="86"/>
                </a:lnTo>
                <a:lnTo>
                  <a:pt x="910" y="36"/>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4" name="Freeform 8">
            <a:extLst>
              <a:ext uri="{FF2B5EF4-FFF2-40B4-BE49-F238E27FC236}">
                <a16:creationId xmlns:a16="http://schemas.microsoft.com/office/drawing/2014/main" id="{1A5B347A-D051-BD4B-9070-4087552410DA}"/>
              </a:ext>
            </a:extLst>
          </p:cNvPr>
          <p:cNvSpPr>
            <a:spLocks/>
          </p:cNvSpPr>
          <p:nvPr/>
        </p:nvSpPr>
        <p:spPr bwMode="auto">
          <a:xfrm>
            <a:off x="2465388" y="1404938"/>
            <a:ext cx="1122362" cy="3360737"/>
          </a:xfrm>
          <a:custGeom>
            <a:avLst/>
            <a:gdLst>
              <a:gd name="T0" fmla="*/ 2147483646 w 420"/>
              <a:gd name="T1" fmla="*/ 2147483646 h 1081"/>
              <a:gd name="T2" fmla="*/ 2147483646 w 420"/>
              <a:gd name="T3" fmla="*/ 2147483646 h 1081"/>
              <a:gd name="T4" fmla="*/ 2147483646 w 420"/>
              <a:gd name="T5" fmla="*/ 2147483646 h 1081"/>
              <a:gd name="T6" fmla="*/ 2147483646 w 420"/>
              <a:gd name="T7" fmla="*/ 2147483646 h 1081"/>
              <a:gd name="T8" fmla="*/ 2147483646 w 420"/>
              <a:gd name="T9" fmla="*/ 2147483646 h 1081"/>
              <a:gd name="T10" fmla="*/ 2147483646 w 420"/>
              <a:gd name="T11" fmla="*/ 2147483646 h 1081"/>
              <a:gd name="T12" fmla="*/ 2147483646 w 420"/>
              <a:gd name="T13" fmla="*/ 2147483646 h 1081"/>
              <a:gd name="T14" fmla="*/ 2147483646 w 420"/>
              <a:gd name="T15" fmla="*/ 2147483646 h 1081"/>
              <a:gd name="T16" fmla="*/ 2147483646 w 420"/>
              <a:gd name="T17" fmla="*/ 2147483646 h 1081"/>
              <a:gd name="T18" fmla="*/ 2147483646 w 420"/>
              <a:gd name="T19" fmla="*/ 2147483646 h 1081"/>
              <a:gd name="T20" fmla="*/ 2147483646 w 420"/>
              <a:gd name="T21" fmla="*/ 2147483646 h 1081"/>
              <a:gd name="T22" fmla="*/ 0 w 420"/>
              <a:gd name="T23" fmla="*/ 2147483646 h 1081"/>
              <a:gd name="T24" fmla="*/ 0 w 420"/>
              <a:gd name="T25" fmla="*/ 0 h 1081"/>
              <a:gd name="T26" fmla="*/ 2147483646 w 420"/>
              <a:gd name="T27" fmla="*/ 2147483646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105" y="86"/>
                </a:moveTo>
                <a:lnTo>
                  <a:pt x="105" y="342"/>
                </a:lnTo>
                <a:lnTo>
                  <a:pt x="419" y="774"/>
                </a:lnTo>
                <a:lnTo>
                  <a:pt x="419" y="1080"/>
                </a:lnTo>
                <a:lnTo>
                  <a:pt x="398" y="1076"/>
                </a:lnTo>
                <a:lnTo>
                  <a:pt x="361" y="1076"/>
                </a:lnTo>
                <a:lnTo>
                  <a:pt x="356" y="1071"/>
                </a:lnTo>
                <a:lnTo>
                  <a:pt x="330" y="1058"/>
                </a:lnTo>
                <a:lnTo>
                  <a:pt x="319" y="1040"/>
                </a:lnTo>
                <a:lnTo>
                  <a:pt x="309" y="1017"/>
                </a:lnTo>
                <a:lnTo>
                  <a:pt x="309" y="770"/>
                </a:lnTo>
                <a:lnTo>
                  <a:pt x="0" y="342"/>
                </a:lnTo>
                <a:lnTo>
                  <a:pt x="0" y="0"/>
                </a:lnTo>
                <a:lnTo>
                  <a:pt x="26" y="14"/>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5" name="Freeform 9">
            <a:extLst>
              <a:ext uri="{FF2B5EF4-FFF2-40B4-BE49-F238E27FC236}">
                <a16:creationId xmlns:a16="http://schemas.microsoft.com/office/drawing/2014/main" id="{5AB47C47-0E82-454A-96B3-492A1213F97F}"/>
              </a:ext>
            </a:extLst>
          </p:cNvPr>
          <p:cNvSpPr>
            <a:spLocks/>
          </p:cNvSpPr>
          <p:nvPr/>
        </p:nvSpPr>
        <p:spPr bwMode="auto">
          <a:xfrm>
            <a:off x="2535238" y="1404938"/>
            <a:ext cx="212725" cy="242887"/>
          </a:xfrm>
          <a:custGeom>
            <a:avLst/>
            <a:gdLst>
              <a:gd name="T0" fmla="*/ 0 w 80"/>
              <a:gd name="T1" fmla="*/ 0 h 78"/>
              <a:gd name="T2" fmla="*/ 2147483646 w 80"/>
              <a:gd name="T3" fmla="*/ 2147483646 h 78"/>
              <a:gd name="T4" fmla="*/ 2147483646 w 80"/>
              <a:gd name="T5" fmla="*/ 2147483646 h 78"/>
              <a:gd name="T6" fmla="*/ 2147483646 w 80"/>
              <a:gd name="T7" fmla="*/ 2147483646 h 78"/>
              <a:gd name="T8" fmla="*/ 2147483646 w 80"/>
              <a:gd name="T9" fmla="*/ 2147483646 h 78"/>
              <a:gd name="T10" fmla="*/ 2147483646 w 80"/>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78">
                <a:moveTo>
                  <a:pt x="0" y="0"/>
                </a:moveTo>
                <a:lnTo>
                  <a:pt x="26" y="36"/>
                </a:lnTo>
                <a:lnTo>
                  <a:pt x="42" y="41"/>
                </a:lnTo>
                <a:lnTo>
                  <a:pt x="58" y="50"/>
                </a:lnTo>
                <a:lnTo>
                  <a:pt x="68" y="63"/>
                </a:lnTo>
                <a:lnTo>
                  <a:pt x="79" y="7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6" name="Freeform 10">
            <a:extLst>
              <a:ext uri="{FF2B5EF4-FFF2-40B4-BE49-F238E27FC236}">
                <a16:creationId xmlns:a16="http://schemas.microsoft.com/office/drawing/2014/main" id="{F51BD58E-67C9-E74E-9F69-A59F96124166}"/>
              </a:ext>
            </a:extLst>
          </p:cNvPr>
          <p:cNvSpPr>
            <a:spLocks/>
          </p:cNvSpPr>
          <p:nvPr/>
        </p:nvSpPr>
        <p:spPr bwMode="auto">
          <a:xfrm>
            <a:off x="5026025" y="1404938"/>
            <a:ext cx="1123950" cy="3360737"/>
          </a:xfrm>
          <a:custGeom>
            <a:avLst/>
            <a:gdLst>
              <a:gd name="T0" fmla="*/ 2147483646 w 420"/>
              <a:gd name="T1" fmla="*/ 2147483646 h 1081"/>
              <a:gd name="T2" fmla="*/ 2147483646 w 420"/>
              <a:gd name="T3" fmla="*/ 2147483646 h 1081"/>
              <a:gd name="T4" fmla="*/ 0 w 420"/>
              <a:gd name="T5" fmla="*/ 2147483646 h 1081"/>
              <a:gd name="T6" fmla="*/ 0 w 420"/>
              <a:gd name="T7" fmla="*/ 2147483646 h 1081"/>
              <a:gd name="T8" fmla="*/ 2147483646 w 420"/>
              <a:gd name="T9" fmla="*/ 2147483646 h 1081"/>
              <a:gd name="T10" fmla="*/ 2147483646 w 420"/>
              <a:gd name="T11" fmla="*/ 2147483646 h 1081"/>
              <a:gd name="T12" fmla="*/ 2147483646 w 420"/>
              <a:gd name="T13" fmla="*/ 2147483646 h 1081"/>
              <a:gd name="T14" fmla="*/ 2147483646 w 420"/>
              <a:gd name="T15" fmla="*/ 2147483646 h 1081"/>
              <a:gd name="T16" fmla="*/ 2147483646 w 420"/>
              <a:gd name="T17" fmla="*/ 2147483646 h 1081"/>
              <a:gd name="T18" fmla="*/ 2147483646 w 420"/>
              <a:gd name="T19" fmla="*/ 2147483646 h 1081"/>
              <a:gd name="T20" fmla="*/ 2147483646 w 420"/>
              <a:gd name="T21" fmla="*/ 2147483646 h 1081"/>
              <a:gd name="T22" fmla="*/ 2147483646 w 420"/>
              <a:gd name="T23" fmla="*/ 2147483646 h 1081"/>
              <a:gd name="T24" fmla="*/ 2147483646 w 420"/>
              <a:gd name="T25" fmla="*/ 0 h 1081"/>
              <a:gd name="T26" fmla="*/ 2147483646 w 420"/>
              <a:gd name="T27" fmla="*/ 2147483646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314" y="86"/>
                </a:moveTo>
                <a:lnTo>
                  <a:pt x="314" y="342"/>
                </a:lnTo>
                <a:lnTo>
                  <a:pt x="0" y="774"/>
                </a:lnTo>
                <a:lnTo>
                  <a:pt x="0" y="1080"/>
                </a:lnTo>
                <a:lnTo>
                  <a:pt x="21" y="1076"/>
                </a:lnTo>
                <a:lnTo>
                  <a:pt x="58" y="1076"/>
                </a:lnTo>
                <a:lnTo>
                  <a:pt x="63" y="1071"/>
                </a:lnTo>
                <a:lnTo>
                  <a:pt x="89" y="1058"/>
                </a:lnTo>
                <a:lnTo>
                  <a:pt x="100" y="1040"/>
                </a:lnTo>
                <a:lnTo>
                  <a:pt x="110" y="1017"/>
                </a:lnTo>
                <a:lnTo>
                  <a:pt x="110" y="770"/>
                </a:lnTo>
                <a:lnTo>
                  <a:pt x="419" y="342"/>
                </a:lnTo>
                <a:lnTo>
                  <a:pt x="419" y="0"/>
                </a:lnTo>
                <a:lnTo>
                  <a:pt x="393" y="14"/>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7" name="Freeform 11">
            <a:extLst>
              <a:ext uri="{FF2B5EF4-FFF2-40B4-BE49-F238E27FC236}">
                <a16:creationId xmlns:a16="http://schemas.microsoft.com/office/drawing/2014/main" id="{5FE10BB9-54BE-A042-8998-4A1848F1586B}"/>
              </a:ext>
            </a:extLst>
          </p:cNvPr>
          <p:cNvSpPr>
            <a:spLocks/>
          </p:cNvSpPr>
          <p:nvPr/>
        </p:nvSpPr>
        <p:spPr bwMode="auto">
          <a:xfrm>
            <a:off x="5865813" y="1404938"/>
            <a:ext cx="215900" cy="242887"/>
          </a:xfrm>
          <a:custGeom>
            <a:avLst/>
            <a:gdLst>
              <a:gd name="T0" fmla="*/ 2147483646 w 81"/>
              <a:gd name="T1" fmla="*/ 0 h 78"/>
              <a:gd name="T2" fmla="*/ 2147483646 w 81"/>
              <a:gd name="T3" fmla="*/ 2147483646 h 78"/>
              <a:gd name="T4" fmla="*/ 2147483646 w 81"/>
              <a:gd name="T5" fmla="*/ 2147483646 h 78"/>
              <a:gd name="T6" fmla="*/ 2147483646 w 81"/>
              <a:gd name="T7" fmla="*/ 2147483646 h 78"/>
              <a:gd name="T8" fmla="*/ 2147483646 w 81"/>
              <a:gd name="T9" fmla="*/ 2147483646 h 78"/>
              <a:gd name="T10" fmla="*/ 0 w 81"/>
              <a:gd name="T11" fmla="*/ 2147483646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8">
                <a:moveTo>
                  <a:pt x="80" y="0"/>
                </a:moveTo>
                <a:lnTo>
                  <a:pt x="53" y="36"/>
                </a:lnTo>
                <a:lnTo>
                  <a:pt x="37" y="41"/>
                </a:lnTo>
                <a:lnTo>
                  <a:pt x="21" y="50"/>
                </a:lnTo>
                <a:lnTo>
                  <a:pt x="11" y="63"/>
                </a:lnTo>
                <a:lnTo>
                  <a:pt x="0" y="7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8" name="Freeform 12" descr="Dashed vertical">
            <a:extLst>
              <a:ext uri="{FF2B5EF4-FFF2-40B4-BE49-F238E27FC236}">
                <a16:creationId xmlns:a16="http://schemas.microsoft.com/office/drawing/2014/main" id="{F17231E7-6B21-904F-93D2-95DA9F5C2C58}"/>
              </a:ext>
            </a:extLst>
          </p:cNvPr>
          <p:cNvSpPr>
            <a:spLocks/>
          </p:cNvSpPr>
          <p:nvPr/>
        </p:nvSpPr>
        <p:spPr bwMode="auto">
          <a:xfrm>
            <a:off x="3657600" y="2362200"/>
            <a:ext cx="774700" cy="3432175"/>
          </a:xfrm>
          <a:custGeom>
            <a:avLst/>
            <a:gdLst>
              <a:gd name="T0" fmla="*/ 0 w 488"/>
              <a:gd name="T1" fmla="*/ 0 h 2162"/>
              <a:gd name="T2" fmla="*/ 2147483646 w 488"/>
              <a:gd name="T3" fmla="*/ 2147483646 h 2162"/>
              <a:gd name="T4" fmla="*/ 2147483646 w 488"/>
              <a:gd name="T5" fmla="*/ 2147483646 h 2162"/>
              <a:gd name="T6" fmla="*/ 2147483646 w 488"/>
              <a:gd name="T7" fmla="*/ 2147483646 h 2162"/>
              <a:gd name="T8" fmla="*/ 2147483646 w 488"/>
              <a:gd name="T9" fmla="*/ 2147483646 h 2162"/>
              <a:gd name="T10" fmla="*/ 2147483646 w 488"/>
              <a:gd name="T11" fmla="*/ 2147483646 h 2162"/>
              <a:gd name="T12" fmla="*/ 2147483646 w 488"/>
              <a:gd name="T13" fmla="*/ 2147483646 h 2162"/>
              <a:gd name="T14" fmla="*/ 2147483646 w 488"/>
              <a:gd name="T15" fmla="*/ 2147483646 h 2162"/>
              <a:gd name="T16" fmla="*/ 2147483646 w 488"/>
              <a:gd name="T17" fmla="*/ 2147483646 h 2162"/>
              <a:gd name="T18" fmla="*/ 2147483646 w 488"/>
              <a:gd name="T19" fmla="*/ 2147483646 h 2162"/>
              <a:gd name="T20" fmla="*/ 2147483646 w 488"/>
              <a:gd name="T21" fmla="*/ 2147483646 h 2162"/>
              <a:gd name="T22" fmla="*/ 2147483646 w 488"/>
              <a:gd name="T23" fmla="*/ 2147483646 h 2162"/>
              <a:gd name="T24" fmla="*/ 2147483646 w 488"/>
              <a:gd name="T25" fmla="*/ 2147483646 h 2162"/>
              <a:gd name="T26" fmla="*/ 2147483646 w 488"/>
              <a:gd name="T27" fmla="*/ 2147483646 h 2162"/>
              <a:gd name="T28" fmla="*/ 2147483646 w 488"/>
              <a:gd name="T29" fmla="*/ 2147483646 h 2162"/>
              <a:gd name="T30" fmla="*/ 2147483646 w 488"/>
              <a:gd name="T31" fmla="*/ 2147483646 h 2162"/>
              <a:gd name="T32" fmla="*/ 2147483646 w 488"/>
              <a:gd name="T33" fmla="*/ 2147483646 h 2162"/>
              <a:gd name="T34" fmla="*/ 2147483646 w 488"/>
              <a:gd name="T35" fmla="*/ 2147483646 h 2162"/>
              <a:gd name="T36" fmla="*/ 2147483646 w 488"/>
              <a:gd name="T37" fmla="*/ 2147483646 h 2162"/>
              <a:gd name="T38" fmla="*/ 2147483646 w 488"/>
              <a:gd name="T39" fmla="*/ 2147483646 h 2162"/>
              <a:gd name="T40" fmla="*/ 2147483646 w 488"/>
              <a:gd name="T41" fmla="*/ 2147483646 h 2162"/>
              <a:gd name="T42" fmla="*/ 2147483646 w 488"/>
              <a:gd name="T43" fmla="*/ 2147483646 h 2162"/>
              <a:gd name="T44" fmla="*/ 2147483646 w 488"/>
              <a:gd name="T45" fmla="*/ 2147483646 h 2162"/>
              <a:gd name="T46" fmla="*/ 2147483646 w 488"/>
              <a:gd name="T47" fmla="*/ 2147483646 h 2162"/>
              <a:gd name="T48" fmla="*/ 2147483646 w 488"/>
              <a:gd name="T49" fmla="*/ 2147483646 h 2162"/>
              <a:gd name="T50" fmla="*/ 2147483646 w 488"/>
              <a:gd name="T51" fmla="*/ 2147483646 h 2162"/>
              <a:gd name="T52" fmla="*/ 2147483646 w 488"/>
              <a:gd name="T53" fmla="*/ 2147483646 h 2162"/>
              <a:gd name="T54" fmla="*/ 2147483646 w 488"/>
              <a:gd name="T55" fmla="*/ 2147483646 h 2162"/>
              <a:gd name="T56" fmla="*/ 2147483646 w 488"/>
              <a:gd name="T57" fmla="*/ 2147483646 h 2162"/>
              <a:gd name="T58" fmla="*/ 2147483646 w 488"/>
              <a:gd name="T59" fmla="*/ 2147483646 h 2162"/>
              <a:gd name="T60" fmla="*/ 2147483646 w 488"/>
              <a:gd name="T61" fmla="*/ 2147483646 h 2162"/>
              <a:gd name="T62" fmla="*/ 2147483646 w 488"/>
              <a:gd name="T63" fmla="*/ 2147483646 h 2162"/>
              <a:gd name="T64" fmla="*/ 2147483646 w 488"/>
              <a:gd name="T65" fmla="*/ 2147483646 h 2162"/>
              <a:gd name="T66" fmla="*/ 2147483646 w 488"/>
              <a:gd name="T67" fmla="*/ 2147483646 h 2162"/>
              <a:gd name="T68" fmla="*/ 2147483646 w 488"/>
              <a:gd name="T69" fmla="*/ 2147483646 h 2162"/>
              <a:gd name="T70" fmla="*/ 2147483646 w 488"/>
              <a:gd name="T71" fmla="*/ 2147483646 h 21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8" h="2162">
                <a:moveTo>
                  <a:pt x="0" y="0"/>
                </a:moveTo>
                <a:lnTo>
                  <a:pt x="51" y="80"/>
                </a:lnTo>
                <a:lnTo>
                  <a:pt x="66" y="138"/>
                </a:lnTo>
                <a:lnTo>
                  <a:pt x="80" y="200"/>
                </a:lnTo>
                <a:lnTo>
                  <a:pt x="117" y="255"/>
                </a:lnTo>
                <a:lnTo>
                  <a:pt x="141" y="296"/>
                </a:lnTo>
                <a:lnTo>
                  <a:pt x="153" y="327"/>
                </a:lnTo>
                <a:lnTo>
                  <a:pt x="189" y="353"/>
                </a:lnTo>
                <a:lnTo>
                  <a:pt x="231" y="386"/>
                </a:lnTo>
                <a:lnTo>
                  <a:pt x="264" y="439"/>
                </a:lnTo>
                <a:lnTo>
                  <a:pt x="267" y="470"/>
                </a:lnTo>
                <a:lnTo>
                  <a:pt x="280" y="531"/>
                </a:lnTo>
                <a:lnTo>
                  <a:pt x="280" y="570"/>
                </a:lnTo>
                <a:lnTo>
                  <a:pt x="280" y="595"/>
                </a:lnTo>
                <a:lnTo>
                  <a:pt x="290" y="2109"/>
                </a:lnTo>
                <a:lnTo>
                  <a:pt x="488" y="2162"/>
                </a:lnTo>
                <a:lnTo>
                  <a:pt x="472" y="1610"/>
                </a:lnTo>
                <a:lnTo>
                  <a:pt x="472" y="1305"/>
                </a:lnTo>
                <a:lnTo>
                  <a:pt x="446" y="996"/>
                </a:lnTo>
                <a:lnTo>
                  <a:pt x="433" y="900"/>
                </a:lnTo>
                <a:lnTo>
                  <a:pt x="462" y="963"/>
                </a:lnTo>
                <a:lnTo>
                  <a:pt x="472" y="849"/>
                </a:lnTo>
                <a:lnTo>
                  <a:pt x="449" y="822"/>
                </a:lnTo>
                <a:lnTo>
                  <a:pt x="436" y="804"/>
                </a:lnTo>
                <a:lnTo>
                  <a:pt x="449" y="491"/>
                </a:lnTo>
                <a:lnTo>
                  <a:pt x="449" y="433"/>
                </a:lnTo>
                <a:lnTo>
                  <a:pt x="455" y="376"/>
                </a:lnTo>
                <a:lnTo>
                  <a:pt x="442" y="270"/>
                </a:lnTo>
                <a:lnTo>
                  <a:pt x="442" y="165"/>
                </a:lnTo>
                <a:lnTo>
                  <a:pt x="455" y="126"/>
                </a:lnTo>
                <a:lnTo>
                  <a:pt x="459" y="90"/>
                </a:lnTo>
                <a:lnTo>
                  <a:pt x="459" y="49"/>
                </a:lnTo>
                <a:lnTo>
                  <a:pt x="475" y="40"/>
                </a:lnTo>
                <a:lnTo>
                  <a:pt x="481" y="34"/>
                </a:lnTo>
                <a:lnTo>
                  <a:pt x="481" y="20"/>
                </a:lnTo>
                <a:lnTo>
                  <a:pt x="7" y="36"/>
                </a:ln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59" name="Freeform 13" descr="Dashed vertical">
            <a:extLst>
              <a:ext uri="{FF2B5EF4-FFF2-40B4-BE49-F238E27FC236}">
                <a16:creationId xmlns:a16="http://schemas.microsoft.com/office/drawing/2014/main" id="{3423E511-00F9-3247-BC8E-C2364AF88441}"/>
              </a:ext>
            </a:extLst>
          </p:cNvPr>
          <p:cNvSpPr>
            <a:spLocks/>
          </p:cNvSpPr>
          <p:nvPr/>
        </p:nvSpPr>
        <p:spPr bwMode="auto">
          <a:xfrm>
            <a:off x="4267200" y="2362200"/>
            <a:ext cx="631825" cy="3406775"/>
          </a:xfrm>
          <a:custGeom>
            <a:avLst/>
            <a:gdLst>
              <a:gd name="T0" fmla="*/ 2147483646 w 398"/>
              <a:gd name="T1" fmla="*/ 2147483646 h 2146"/>
              <a:gd name="T2" fmla="*/ 2147483646 w 398"/>
              <a:gd name="T3" fmla="*/ 2147483646 h 2146"/>
              <a:gd name="T4" fmla="*/ 2147483646 w 398"/>
              <a:gd name="T5" fmla="*/ 2147483646 h 2146"/>
              <a:gd name="T6" fmla="*/ 2147483646 w 398"/>
              <a:gd name="T7" fmla="*/ 2147483646 h 2146"/>
              <a:gd name="T8" fmla="*/ 2147483646 w 398"/>
              <a:gd name="T9" fmla="*/ 2147483646 h 2146"/>
              <a:gd name="T10" fmla="*/ 2147483646 w 398"/>
              <a:gd name="T11" fmla="*/ 2147483646 h 2146"/>
              <a:gd name="T12" fmla="*/ 2147483646 w 398"/>
              <a:gd name="T13" fmla="*/ 2147483646 h 2146"/>
              <a:gd name="T14" fmla="*/ 2147483646 w 398"/>
              <a:gd name="T15" fmla="*/ 2147483646 h 2146"/>
              <a:gd name="T16" fmla="*/ 2147483646 w 398"/>
              <a:gd name="T17" fmla="*/ 2147483646 h 2146"/>
              <a:gd name="T18" fmla="*/ 2147483646 w 398"/>
              <a:gd name="T19" fmla="*/ 2147483646 h 2146"/>
              <a:gd name="T20" fmla="*/ 2147483646 w 398"/>
              <a:gd name="T21" fmla="*/ 2147483646 h 2146"/>
              <a:gd name="T22" fmla="*/ 2147483646 w 398"/>
              <a:gd name="T23" fmla="*/ 2147483646 h 2146"/>
              <a:gd name="T24" fmla="*/ 2147483646 w 398"/>
              <a:gd name="T25" fmla="*/ 2147483646 h 2146"/>
              <a:gd name="T26" fmla="*/ 2147483646 w 398"/>
              <a:gd name="T27" fmla="*/ 2147483646 h 2146"/>
              <a:gd name="T28" fmla="*/ 2147483646 w 398"/>
              <a:gd name="T29" fmla="*/ 2147483646 h 2146"/>
              <a:gd name="T30" fmla="*/ 2147483646 w 398"/>
              <a:gd name="T31" fmla="*/ 2147483646 h 2146"/>
              <a:gd name="T32" fmla="*/ 2147483646 w 398"/>
              <a:gd name="T33" fmla="*/ 2147483646 h 2146"/>
              <a:gd name="T34" fmla="*/ 2147483646 w 398"/>
              <a:gd name="T35" fmla="*/ 2147483646 h 2146"/>
              <a:gd name="T36" fmla="*/ 2147483646 w 398"/>
              <a:gd name="T37" fmla="*/ 2147483646 h 2146"/>
              <a:gd name="T38" fmla="*/ 2147483646 w 398"/>
              <a:gd name="T39" fmla="*/ 2147483646 h 2146"/>
              <a:gd name="T40" fmla="*/ 2147483646 w 398"/>
              <a:gd name="T41" fmla="*/ 2147483646 h 2146"/>
              <a:gd name="T42" fmla="*/ 2147483646 w 398"/>
              <a:gd name="T43" fmla="*/ 2147483646 h 2146"/>
              <a:gd name="T44" fmla="*/ 2147483646 w 398"/>
              <a:gd name="T45" fmla="*/ 2147483646 h 2146"/>
              <a:gd name="T46" fmla="*/ 2147483646 w 398"/>
              <a:gd name="T47" fmla="*/ 2147483646 h 2146"/>
              <a:gd name="T48" fmla="*/ 2147483646 w 398"/>
              <a:gd name="T49" fmla="*/ 2147483646 h 2146"/>
              <a:gd name="T50" fmla="*/ 2147483646 w 398"/>
              <a:gd name="T51" fmla="*/ 2147483646 h 2146"/>
              <a:gd name="T52" fmla="*/ 2147483646 w 398"/>
              <a:gd name="T53" fmla="*/ 2147483646 h 2146"/>
              <a:gd name="T54" fmla="*/ 2147483646 w 398"/>
              <a:gd name="T55" fmla="*/ 2147483646 h 2146"/>
              <a:gd name="T56" fmla="*/ 2147483646 w 398"/>
              <a:gd name="T57" fmla="*/ 2147483646 h 2146"/>
              <a:gd name="T58" fmla="*/ 2147483646 w 398"/>
              <a:gd name="T59" fmla="*/ 2147483646 h 2146"/>
              <a:gd name="T60" fmla="*/ 2147483646 w 398"/>
              <a:gd name="T61" fmla="*/ 2147483646 h 2146"/>
              <a:gd name="T62" fmla="*/ 2147483646 w 398"/>
              <a:gd name="T63" fmla="*/ 2147483646 h 2146"/>
              <a:gd name="T64" fmla="*/ 2147483646 w 398"/>
              <a:gd name="T65" fmla="*/ 2147483646 h 2146"/>
              <a:gd name="T66" fmla="*/ 0 w 398"/>
              <a:gd name="T67" fmla="*/ 2147483646 h 2146"/>
              <a:gd name="T68" fmla="*/ 0 w 398"/>
              <a:gd name="T69" fmla="*/ 0 h 2146"/>
              <a:gd name="T70" fmla="*/ 2147483646 w 398"/>
              <a:gd name="T71" fmla="*/ 2147483646 h 2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98" h="2146">
                <a:moveTo>
                  <a:pt x="395" y="62"/>
                </a:moveTo>
                <a:lnTo>
                  <a:pt x="398" y="91"/>
                </a:lnTo>
                <a:lnTo>
                  <a:pt x="389" y="113"/>
                </a:lnTo>
                <a:lnTo>
                  <a:pt x="379" y="142"/>
                </a:lnTo>
                <a:lnTo>
                  <a:pt x="366" y="177"/>
                </a:lnTo>
                <a:lnTo>
                  <a:pt x="334" y="225"/>
                </a:lnTo>
                <a:lnTo>
                  <a:pt x="312" y="270"/>
                </a:lnTo>
                <a:lnTo>
                  <a:pt x="296" y="302"/>
                </a:lnTo>
                <a:lnTo>
                  <a:pt x="264" y="366"/>
                </a:lnTo>
                <a:lnTo>
                  <a:pt x="229" y="419"/>
                </a:lnTo>
                <a:lnTo>
                  <a:pt x="223" y="450"/>
                </a:lnTo>
                <a:lnTo>
                  <a:pt x="209" y="511"/>
                </a:lnTo>
                <a:lnTo>
                  <a:pt x="209" y="548"/>
                </a:lnTo>
                <a:lnTo>
                  <a:pt x="209" y="575"/>
                </a:lnTo>
                <a:lnTo>
                  <a:pt x="209" y="2128"/>
                </a:lnTo>
                <a:lnTo>
                  <a:pt x="120" y="2146"/>
                </a:lnTo>
                <a:lnTo>
                  <a:pt x="14" y="2128"/>
                </a:lnTo>
                <a:lnTo>
                  <a:pt x="17" y="1346"/>
                </a:lnTo>
                <a:lnTo>
                  <a:pt x="62" y="1166"/>
                </a:lnTo>
                <a:lnTo>
                  <a:pt x="65" y="1244"/>
                </a:lnTo>
                <a:lnTo>
                  <a:pt x="82" y="1168"/>
                </a:lnTo>
                <a:lnTo>
                  <a:pt x="24" y="2035"/>
                </a:lnTo>
                <a:lnTo>
                  <a:pt x="48" y="1158"/>
                </a:lnTo>
                <a:lnTo>
                  <a:pt x="10" y="1217"/>
                </a:lnTo>
                <a:lnTo>
                  <a:pt x="31" y="471"/>
                </a:lnTo>
                <a:lnTo>
                  <a:pt x="31" y="411"/>
                </a:lnTo>
                <a:lnTo>
                  <a:pt x="27" y="356"/>
                </a:lnTo>
                <a:lnTo>
                  <a:pt x="41" y="250"/>
                </a:lnTo>
                <a:lnTo>
                  <a:pt x="41" y="145"/>
                </a:lnTo>
                <a:lnTo>
                  <a:pt x="27" y="106"/>
                </a:lnTo>
                <a:lnTo>
                  <a:pt x="21" y="70"/>
                </a:lnTo>
                <a:lnTo>
                  <a:pt x="21" y="29"/>
                </a:lnTo>
                <a:lnTo>
                  <a:pt x="3" y="20"/>
                </a:lnTo>
                <a:lnTo>
                  <a:pt x="0" y="14"/>
                </a:lnTo>
                <a:lnTo>
                  <a:pt x="0" y="0"/>
                </a:lnTo>
                <a:lnTo>
                  <a:pt x="398" y="14"/>
                </a:ln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0" name="Freeform 14" descr="Wide upward diagonal">
            <a:extLst>
              <a:ext uri="{FF2B5EF4-FFF2-40B4-BE49-F238E27FC236}">
                <a16:creationId xmlns:a16="http://schemas.microsoft.com/office/drawing/2014/main" id="{05A44C8F-E3DE-6648-9FA7-536BF3ACCCE4}"/>
              </a:ext>
            </a:extLst>
          </p:cNvPr>
          <p:cNvSpPr>
            <a:spLocks/>
          </p:cNvSpPr>
          <p:nvPr/>
        </p:nvSpPr>
        <p:spPr bwMode="auto">
          <a:xfrm>
            <a:off x="4232275" y="3890963"/>
            <a:ext cx="193675" cy="196850"/>
          </a:xfrm>
          <a:custGeom>
            <a:avLst/>
            <a:gdLst>
              <a:gd name="T0" fmla="*/ 2147483646 w 72"/>
              <a:gd name="T1" fmla="*/ 2147483646 h 63"/>
              <a:gd name="T2" fmla="*/ 2147483646 w 72"/>
              <a:gd name="T3" fmla="*/ 2147483646 h 63"/>
              <a:gd name="T4" fmla="*/ 2147483646 w 72"/>
              <a:gd name="T5" fmla="*/ 0 h 63"/>
              <a:gd name="T6" fmla="*/ 2147483646 w 72"/>
              <a:gd name="T7" fmla="*/ 0 h 63"/>
              <a:gd name="T8" fmla="*/ 2147483646 w 72"/>
              <a:gd name="T9" fmla="*/ 2147483646 h 63"/>
              <a:gd name="T10" fmla="*/ 0 w 72"/>
              <a:gd name="T11" fmla="*/ 2147483646 h 63"/>
              <a:gd name="T12" fmla="*/ 0 w 72"/>
              <a:gd name="T13" fmla="*/ 2147483646 h 63"/>
              <a:gd name="T14" fmla="*/ 2147483646 w 72"/>
              <a:gd name="T15" fmla="*/ 2147483646 h 63"/>
              <a:gd name="T16" fmla="*/ 2147483646 w 72"/>
              <a:gd name="T17" fmla="*/ 2147483646 h 63"/>
              <a:gd name="T18" fmla="*/ 2147483646 w 72"/>
              <a:gd name="T19" fmla="*/ 2147483646 h 63"/>
              <a:gd name="T20" fmla="*/ 2147483646 w 72"/>
              <a:gd name="T21" fmla="*/ 2147483646 h 63"/>
              <a:gd name="T22" fmla="*/ 2147483646 w 72"/>
              <a:gd name="T23" fmla="*/ 214748364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3">
                <a:moveTo>
                  <a:pt x="71" y="35"/>
                </a:moveTo>
                <a:lnTo>
                  <a:pt x="67" y="12"/>
                </a:lnTo>
                <a:lnTo>
                  <a:pt x="49" y="0"/>
                </a:lnTo>
                <a:lnTo>
                  <a:pt x="29" y="0"/>
                </a:lnTo>
                <a:lnTo>
                  <a:pt x="11" y="6"/>
                </a:lnTo>
                <a:lnTo>
                  <a:pt x="0" y="21"/>
                </a:lnTo>
                <a:lnTo>
                  <a:pt x="0" y="39"/>
                </a:lnTo>
                <a:lnTo>
                  <a:pt x="9" y="56"/>
                </a:lnTo>
                <a:lnTo>
                  <a:pt x="29" y="62"/>
                </a:lnTo>
                <a:lnTo>
                  <a:pt x="64" y="54"/>
                </a:lnTo>
                <a:lnTo>
                  <a:pt x="71" y="37"/>
                </a:lnTo>
                <a:lnTo>
                  <a:pt x="71"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1" name="Freeform 15">
            <a:extLst>
              <a:ext uri="{FF2B5EF4-FFF2-40B4-BE49-F238E27FC236}">
                <a16:creationId xmlns:a16="http://schemas.microsoft.com/office/drawing/2014/main" id="{054E0048-C5D0-A24A-989B-C59C67C9B364}"/>
              </a:ext>
            </a:extLst>
          </p:cNvPr>
          <p:cNvSpPr>
            <a:spLocks/>
          </p:cNvSpPr>
          <p:nvPr/>
        </p:nvSpPr>
        <p:spPr bwMode="auto">
          <a:xfrm>
            <a:off x="4256088" y="3957638"/>
            <a:ext cx="131762" cy="109537"/>
          </a:xfrm>
          <a:custGeom>
            <a:avLst/>
            <a:gdLst>
              <a:gd name="T0" fmla="*/ 2147483646 w 49"/>
              <a:gd name="T1" fmla="*/ 2147483646 h 35"/>
              <a:gd name="T2" fmla="*/ 2147483646 w 49"/>
              <a:gd name="T3" fmla="*/ 2147483646 h 35"/>
              <a:gd name="T4" fmla="*/ 2147483646 w 49"/>
              <a:gd name="T5" fmla="*/ 2147483646 h 35"/>
              <a:gd name="T6" fmla="*/ 2147483646 w 49"/>
              <a:gd name="T7" fmla="*/ 2147483646 h 35"/>
              <a:gd name="T8" fmla="*/ 2147483646 w 49"/>
              <a:gd name="T9" fmla="*/ 2147483646 h 35"/>
              <a:gd name="T10" fmla="*/ 2147483646 w 49"/>
              <a:gd name="T11" fmla="*/ 2147483646 h 35"/>
              <a:gd name="T12" fmla="*/ 2147483646 w 49"/>
              <a:gd name="T13" fmla="*/ 2147483646 h 35"/>
              <a:gd name="T14" fmla="*/ 2147483646 w 49"/>
              <a:gd name="T15" fmla="*/ 0 h 35"/>
              <a:gd name="T16" fmla="*/ 2147483646 w 49"/>
              <a:gd name="T17" fmla="*/ 0 h 35"/>
              <a:gd name="T18" fmla="*/ 2147483646 w 49"/>
              <a:gd name="T19" fmla="*/ 2147483646 h 35"/>
              <a:gd name="T20" fmla="*/ 2147483646 w 49"/>
              <a:gd name="T21" fmla="*/ 2147483646 h 35"/>
              <a:gd name="T22" fmla="*/ 2147483646 w 49"/>
              <a:gd name="T23" fmla="*/ 2147483646 h 35"/>
              <a:gd name="T24" fmla="*/ 2147483646 w 49"/>
              <a:gd name="T25" fmla="*/ 2147483646 h 35"/>
              <a:gd name="T26" fmla="*/ 2147483646 w 49"/>
              <a:gd name="T27" fmla="*/ 2147483646 h 35"/>
              <a:gd name="T28" fmla="*/ 2147483646 w 49"/>
              <a:gd name="T29" fmla="*/ 2147483646 h 35"/>
              <a:gd name="T30" fmla="*/ 2147483646 w 49"/>
              <a:gd name="T31" fmla="*/ 2147483646 h 35"/>
              <a:gd name="T32" fmla="*/ 2147483646 w 49"/>
              <a:gd name="T33" fmla="*/ 2147483646 h 35"/>
              <a:gd name="T34" fmla="*/ 0 w 49"/>
              <a:gd name="T35" fmla="*/ 2147483646 h 35"/>
              <a:gd name="T36" fmla="*/ 2147483646 w 49"/>
              <a:gd name="T37" fmla="*/ 2147483646 h 35"/>
              <a:gd name="T38" fmla="*/ 2147483646 w 49"/>
              <a:gd name="T39" fmla="*/ 214748364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2" name="Freeform 16" descr="Wide upward diagonal">
            <a:extLst>
              <a:ext uri="{FF2B5EF4-FFF2-40B4-BE49-F238E27FC236}">
                <a16:creationId xmlns:a16="http://schemas.microsoft.com/office/drawing/2014/main" id="{2C9B543D-EB59-594E-A429-36F7F05FEAAF}"/>
              </a:ext>
            </a:extLst>
          </p:cNvPr>
          <p:cNvSpPr>
            <a:spLocks/>
          </p:cNvSpPr>
          <p:nvPr/>
        </p:nvSpPr>
        <p:spPr bwMode="auto">
          <a:xfrm>
            <a:off x="4249738" y="4873625"/>
            <a:ext cx="173037" cy="217488"/>
          </a:xfrm>
          <a:custGeom>
            <a:avLst/>
            <a:gdLst>
              <a:gd name="T0" fmla="*/ 2147483646 w 65"/>
              <a:gd name="T1" fmla="*/ 2147483646 h 70"/>
              <a:gd name="T2" fmla="*/ 2147483646 w 65"/>
              <a:gd name="T3" fmla="*/ 2147483646 h 70"/>
              <a:gd name="T4" fmla="*/ 2147483646 w 65"/>
              <a:gd name="T5" fmla="*/ 0 h 70"/>
              <a:gd name="T6" fmla="*/ 2147483646 w 65"/>
              <a:gd name="T7" fmla="*/ 0 h 70"/>
              <a:gd name="T8" fmla="*/ 2147483646 w 65"/>
              <a:gd name="T9" fmla="*/ 2147483646 h 70"/>
              <a:gd name="T10" fmla="*/ 0 w 65"/>
              <a:gd name="T11" fmla="*/ 2147483646 h 70"/>
              <a:gd name="T12" fmla="*/ 0 w 65"/>
              <a:gd name="T13" fmla="*/ 2147483646 h 70"/>
              <a:gd name="T14" fmla="*/ 2147483646 w 65"/>
              <a:gd name="T15" fmla="*/ 2147483646 h 70"/>
              <a:gd name="T16" fmla="*/ 2147483646 w 65"/>
              <a:gd name="T17" fmla="*/ 2147483646 h 70"/>
              <a:gd name="T18" fmla="*/ 2147483646 w 65"/>
              <a:gd name="T19" fmla="*/ 2147483646 h 70"/>
              <a:gd name="T20" fmla="*/ 2147483646 w 65"/>
              <a:gd name="T21" fmla="*/ 2147483646 h 70"/>
              <a:gd name="T22" fmla="*/ 2147483646 w 65"/>
              <a:gd name="T23" fmla="*/ 2147483646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70">
                <a:moveTo>
                  <a:pt x="64" y="39"/>
                </a:moveTo>
                <a:lnTo>
                  <a:pt x="61" y="14"/>
                </a:lnTo>
                <a:lnTo>
                  <a:pt x="44" y="0"/>
                </a:lnTo>
                <a:lnTo>
                  <a:pt x="26" y="0"/>
                </a:lnTo>
                <a:lnTo>
                  <a:pt x="10" y="7"/>
                </a:lnTo>
                <a:lnTo>
                  <a:pt x="0" y="23"/>
                </a:lnTo>
                <a:lnTo>
                  <a:pt x="0" y="44"/>
                </a:lnTo>
                <a:lnTo>
                  <a:pt x="8" y="62"/>
                </a:lnTo>
                <a:lnTo>
                  <a:pt x="26" y="69"/>
                </a:lnTo>
                <a:lnTo>
                  <a:pt x="57" y="60"/>
                </a:lnTo>
                <a:lnTo>
                  <a:pt x="64" y="41"/>
                </a:lnTo>
                <a:lnTo>
                  <a:pt x="64" y="39"/>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3" name="Freeform 17">
            <a:extLst>
              <a:ext uri="{FF2B5EF4-FFF2-40B4-BE49-F238E27FC236}">
                <a16:creationId xmlns:a16="http://schemas.microsoft.com/office/drawing/2014/main" id="{39727D3C-0F88-F141-B1D1-8A38F448434A}"/>
              </a:ext>
            </a:extLst>
          </p:cNvPr>
          <p:cNvSpPr>
            <a:spLocks/>
          </p:cNvSpPr>
          <p:nvPr/>
        </p:nvSpPr>
        <p:spPr bwMode="auto">
          <a:xfrm>
            <a:off x="4322763" y="4879975"/>
            <a:ext cx="65087" cy="203200"/>
          </a:xfrm>
          <a:custGeom>
            <a:avLst/>
            <a:gdLst>
              <a:gd name="T0" fmla="*/ 2147483646 w 25"/>
              <a:gd name="T1" fmla="*/ 0 h 65"/>
              <a:gd name="T2" fmla="*/ 2147483646 w 25"/>
              <a:gd name="T3" fmla="*/ 2147483646 h 65"/>
              <a:gd name="T4" fmla="*/ 2147483646 w 25"/>
              <a:gd name="T5" fmla="*/ 2147483646 h 65"/>
              <a:gd name="T6" fmla="*/ 2147483646 w 25"/>
              <a:gd name="T7" fmla="*/ 2147483646 h 65"/>
              <a:gd name="T8" fmla="*/ 2147483646 w 25"/>
              <a:gd name="T9" fmla="*/ 2147483646 h 65"/>
              <a:gd name="T10" fmla="*/ 2147483646 w 25"/>
              <a:gd name="T11" fmla="*/ 2147483646 h 65"/>
              <a:gd name="T12" fmla="*/ 0 w 25"/>
              <a:gd name="T13" fmla="*/ 2147483646 h 65"/>
              <a:gd name="T14" fmla="*/ 0 w 25"/>
              <a:gd name="T15" fmla="*/ 2147483646 h 65"/>
              <a:gd name="T16" fmla="*/ 0 w 25"/>
              <a:gd name="T17" fmla="*/ 2147483646 h 65"/>
              <a:gd name="T18" fmla="*/ 2147483646 w 25"/>
              <a:gd name="T19" fmla="*/ 2147483646 h 65"/>
              <a:gd name="T20" fmla="*/ 0 w 25"/>
              <a:gd name="T21" fmla="*/ 2147483646 h 65"/>
              <a:gd name="T22" fmla="*/ 0 w 25"/>
              <a:gd name="T23" fmla="*/ 0 h 65"/>
              <a:gd name="T24" fmla="*/ 0 w 25"/>
              <a:gd name="T25" fmla="*/ 0 h 65"/>
              <a:gd name="T26" fmla="*/ 2147483646 w 25"/>
              <a:gd name="T27" fmla="*/ 0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65">
                <a:moveTo>
                  <a:pt x="12" y="0"/>
                </a:moveTo>
                <a:lnTo>
                  <a:pt x="24" y="16"/>
                </a:lnTo>
                <a:lnTo>
                  <a:pt x="24" y="32"/>
                </a:lnTo>
                <a:lnTo>
                  <a:pt x="24" y="48"/>
                </a:lnTo>
                <a:lnTo>
                  <a:pt x="12" y="64"/>
                </a:lnTo>
                <a:lnTo>
                  <a:pt x="0" y="64"/>
                </a:lnTo>
                <a:lnTo>
                  <a:pt x="0" y="48"/>
                </a:lnTo>
                <a:lnTo>
                  <a:pt x="12" y="32"/>
                </a:lnTo>
                <a:lnTo>
                  <a:pt x="0" y="32"/>
                </a:lnTo>
                <a:lnTo>
                  <a:pt x="0" y="0"/>
                </a:lnTo>
                <a:lnTo>
                  <a:pt x="12"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4" name="Freeform 18" descr="Wide upward diagonal">
            <a:extLst>
              <a:ext uri="{FF2B5EF4-FFF2-40B4-BE49-F238E27FC236}">
                <a16:creationId xmlns:a16="http://schemas.microsoft.com/office/drawing/2014/main" id="{C6EC2607-B7D1-024F-BC98-E3F5FDCDCEE1}"/>
              </a:ext>
            </a:extLst>
          </p:cNvPr>
          <p:cNvSpPr>
            <a:spLocks/>
          </p:cNvSpPr>
          <p:nvPr/>
        </p:nvSpPr>
        <p:spPr bwMode="auto">
          <a:xfrm>
            <a:off x="4321175" y="2397125"/>
            <a:ext cx="192088" cy="196850"/>
          </a:xfrm>
          <a:custGeom>
            <a:avLst/>
            <a:gdLst>
              <a:gd name="T0" fmla="*/ 2147483646 w 71"/>
              <a:gd name="T1" fmla="*/ 2147483646 h 63"/>
              <a:gd name="T2" fmla="*/ 2147483646 w 71"/>
              <a:gd name="T3" fmla="*/ 2147483646 h 63"/>
              <a:gd name="T4" fmla="*/ 2147483646 w 71"/>
              <a:gd name="T5" fmla="*/ 0 h 63"/>
              <a:gd name="T6" fmla="*/ 2147483646 w 71"/>
              <a:gd name="T7" fmla="*/ 0 h 63"/>
              <a:gd name="T8" fmla="*/ 2147483646 w 71"/>
              <a:gd name="T9" fmla="*/ 2147483646 h 63"/>
              <a:gd name="T10" fmla="*/ 0 w 71"/>
              <a:gd name="T11" fmla="*/ 2147483646 h 63"/>
              <a:gd name="T12" fmla="*/ 0 w 71"/>
              <a:gd name="T13" fmla="*/ 2147483646 h 63"/>
              <a:gd name="T14" fmla="*/ 2147483646 w 71"/>
              <a:gd name="T15" fmla="*/ 2147483646 h 63"/>
              <a:gd name="T16" fmla="*/ 2147483646 w 71"/>
              <a:gd name="T17" fmla="*/ 2147483646 h 63"/>
              <a:gd name="T18" fmla="*/ 2147483646 w 71"/>
              <a:gd name="T19" fmla="*/ 2147483646 h 63"/>
              <a:gd name="T20" fmla="*/ 2147483646 w 71"/>
              <a:gd name="T21" fmla="*/ 2147483646 h 63"/>
              <a:gd name="T22" fmla="*/ 2147483646 w 71"/>
              <a:gd name="T23" fmla="*/ 214748364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5" name="Freeform 19">
            <a:extLst>
              <a:ext uri="{FF2B5EF4-FFF2-40B4-BE49-F238E27FC236}">
                <a16:creationId xmlns:a16="http://schemas.microsoft.com/office/drawing/2014/main" id="{87649779-04BB-0548-86BA-DFC34E9CC90C}"/>
              </a:ext>
            </a:extLst>
          </p:cNvPr>
          <p:cNvSpPr>
            <a:spLocks/>
          </p:cNvSpPr>
          <p:nvPr/>
        </p:nvSpPr>
        <p:spPr bwMode="auto">
          <a:xfrm>
            <a:off x="4343400" y="2463800"/>
            <a:ext cx="134938" cy="109538"/>
          </a:xfrm>
          <a:custGeom>
            <a:avLst/>
            <a:gdLst>
              <a:gd name="T0" fmla="*/ 2147483646 w 49"/>
              <a:gd name="T1" fmla="*/ 2147483646 h 35"/>
              <a:gd name="T2" fmla="*/ 2147483646 w 49"/>
              <a:gd name="T3" fmla="*/ 2147483646 h 35"/>
              <a:gd name="T4" fmla="*/ 2147483646 w 49"/>
              <a:gd name="T5" fmla="*/ 2147483646 h 35"/>
              <a:gd name="T6" fmla="*/ 2147483646 w 49"/>
              <a:gd name="T7" fmla="*/ 2147483646 h 35"/>
              <a:gd name="T8" fmla="*/ 2147483646 w 49"/>
              <a:gd name="T9" fmla="*/ 2147483646 h 35"/>
              <a:gd name="T10" fmla="*/ 2147483646 w 49"/>
              <a:gd name="T11" fmla="*/ 2147483646 h 35"/>
              <a:gd name="T12" fmla="*/ 2147483646 w 49"/>
              <a:gd name="T13" fmla="*/ 2147483646 h 35"/>
              <a:gd name="T14" fmla="*/ 2147483646 w 49"/>
              <a:gd name="T15" fmla="*/ 0 h 35"/>
              <a:gd name="T16" fmla="*/ 2147483646 w 49"/>
              <a:gd name="T17" fmla="*/ 0 h 35"/>
              <a:gd name="T18" fmla="*/ 2147483646 w 49"/>
              <a:gd name="T19" fmla="*/ 2147483646 h 35"/>
              <a:gd name="T20" fmla="*/ 2147483646 w 49"/>
              <a:gd name="T21" fmla="*/ 2147483646 h 35"/>
              <a:gd name="T22" fmla="*/ 2147483646 w 49"/>
              <a:gd name="T23" fmla="*/ 2147483646 h 35"/>
              <a:gd name="T24" fmla="*/ 2147483646 w 49"/>
              <a:gd name="T25" fmla="*/ 2147483646 h 35"/>
              <a:gd name="T26" fmla="*/ 2147483646 w 49"/>
              <a:gd name="T27" fmla="*/ 2147483646 h 35"/>
              <a:gd name="T28" fmla="*/ 2147483646 w 49"/>
              <a:gd name="T29" fmla="*/ 2147483646 h 35"/>
              <a:gd name="T30" fmla="*/ 2147483646 w 49"/>
              <a:gd name="T31" fmla="*/ 2147483646 h 35"/>
              <a:gd name="T32" fmla="*/ 2147483646 w 49"/>
              <a:gd name="T33" fmla="*/ 2147483646 h 35"/>
              <a:gd name="T34" fmla="*/ 0 w 49"/>
              <a:gd name="T35" fmla="*/ 2147483646 h 35"/>
              <a:gd name="T36" fmla="*/ 2147483646 w 49"/>
              <a:gd name="T37" fmla="*/ 2147483646 h 35"/>
              <a:gd name="T38" fmla="*/ 2147483646 w 49"/>
              <a:gd name="T39" fmla="*/ 214748364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6" name="Freeform 20" descr="Wide upward diagonal">
            <a:extLst>
              <a:ext uri="{FF2B5EF4-FFF2-40B4-BE49-F238E27FC236}">
                <a16:creationId xmlns:a16="http://schemas.microsoft.com/office/drawing/2014/main" id="{1B4FD0F5-76C4-7F44-9CE1-95EC9F1D11C1}"/>
              </a:ext>
            </a:extLst>
          </p:cNvPr>
          <p:cNvSpPr>
            <a:spLocks/>
          </p:cNvSpPr>
          <p:nvPr/>
        </p:nvSpPr>
        <p:spPr bwMode="auto">
          <a:xfrm>
            <a:off x="4244975" y="3467100"/>
            <a:ext cx="153988" cy="136525"/>
          </a:xfrm>
          <a:custGeom>
            <a:avLst/>
            <a:gdLst>
              <a:gd name="T0" fmla="*/ 2147483646 w 58"/>
              <a:gd name="T1" fmla="*/ 2147483646 h 44"/>
              <a:gd name="T2" fmla="*/ 2147483646 w 58"/>
              <a:gd name="T3" fmla="*/ 2147483646 h 44"/>
              <a:gd name="T4" fmla="*/ 2147483646 w 58"/>
              <a:gd name="T5" fmla="*/ 0 h 44"/>
              <a:gd name="T6" fmla="*/ 2147483646 w 58"/>
              <a:gd name="T7" fmla="*/ 0 h 44"/>
              <a:gd name="T8" fmla="*/ 2147483646 w 58"/>
              <a:gd name="T9" fmla="*/ 2147483646 h 44"/>
              <a:gd name="T10" fmla="*/ 0 w 58"/>
              <a:gd name="T11" fmla="*/ 2147483646 h 44"/>
              <a:gd name="T12" fmla="*/ 0 w 58"/>
              <a:gd name="T13" fmla="*/ 2147483646 h 44"/>
              <a:gd name="T14" fmla="*/ 2147483646 w 58"/>
              <a:gd name="T15" fmla="*/ 2147483646 h 44"/>
              <a:gd name="T16" fmla="*/ 2147483646 w 58"/>
              <a:gd name="T17" fmla="*/ 2147483646 h 44"/>
              <a:gd name="T18" fmla="*/ 2147483646 w 58"/>
              <a:gd name="T19" fmla="*/ 2147483646 h 44"/>
              <a:gd name="T20" fmla="*/ 2147483646 w 58"/>
              <a:gd name="T21" fmla="*/ 2147483646 h 44"/>
              <a:gd name="T22" fmla="*/ 2147483646 w 58"/>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4">
                <a:moveTo>
                  <a:pt x="57" y="24"/>
                </a:moveTo>
                <a:lnTo>
                  <a:pt x="54" y="9"/>
                </a:lnTo>
                <a:lnTo>
                  <a:pt x="40" y="0"/>
                </a:lnTo>
                <a:lnTo>
                  <a:pt x="23" y="0"/>
                </a:lnTo>
                <a:lnTo>
                  <a:pt x="9" y="4"/>
                </a:lnTo>
                <a:lnTo>
                  <a:pt x="0" y="14"/>
                </a:lnTo>
                <a:lnTo>
                  <a:pt x="0" y="27"/>
                </a:lnTo>
                <a:lnTo>
                  <a:pt x="7" y="39"/>
                </a:lnTo>
                <a:lnTo>
                  <a:pt x="23" y="43"/>
                </a:lnTo>
                <a:lnTo>
                  <a:pt x="51" y="37"/>
                </a:lnTo>
                <a:lnTo>
                  <a:pt x="57" y="26"/>
                </a:lnTo>
                <a:lnTo>
                  <a:pt x="57" y="24"/>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8" name="Oval 21">
            <a:extLst>
              <a:ext uri="{FF2B5EF4-FFF2-40B4-BE49-F238E27FC236}">
                <a16:creationId xmlns:a16="http://schemas.microsoft.com/office/drawing/2014/main" id="{B2C94043-1E81-104F-9664-932417130DF9}"/>
              </a:ext>
            </a:extLst>
          </p:cNvPr>
          <p:cNvSpPr>
            <a:spLocks noChangeArrowheads="1"/>
          </p:cNvSpPr>
          <p:nvPr/>
        </p:nvSpPr>
        <p:spPr bwMode="auto">
          <a:xfrm>
            <a:off x="4300538" y="3513138"/>
            <a:ext cx="84137" cy="7620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68" name="Freeform 22" descr="Wide upward diagonal">
            <a:extLst>
              <a:ext uri="{FF2B5EF4-FFF2-40B4-BE49-F238E27FC236}">
                <a16:creationId xmlns:a16="http://schemas.microsoft.com/office/drawing/2014/main" id="{2986115F-6A6A-1B49-83CE-38D12C5985D5}"/>
              </a:ext>
            </a:extLst>
          </p:cNvPr>
          <p:cNvSpPr>
            <a:spLocks/>
          </p:cNvSpPr>
          <p:nvPr/>
        </p:nvSpPr>
        <p:spPr bwMode="auto">
          <a:xfrm>
            <a:off x="4224338" y="3135313"/>
            <a:ext cx="192087" cy="196850"/>
          </a:xfrm>
          <a:custGeom>
            <a:avLst/>
            <a:gdLst>
              <a:gd name="T0" fmla="*/ 2147483646 w 72"/>
              <a:gd name="T1" fmla="*/ 2147483646 h 64"/>
              <a:gd name="T2" fmla="*/ 2147483646 w 72"/>
              <a:gd name="T3" fmla="*/ 2147483646 h 64"/>
              <a:gd name="T4" fmla="*/ 2147483646 w 72"/>
              <a:gd name="T5" fmla="*/ 0 h 64"/>
              <a:gd name="T6" fmla="*/ 2147483646 w 72"/>
              <a:gd name="T7" fmla="*/ 0 h 64"/>
              <a:gd name="T8" fmla="*/ 2147483646 w 72"/>
              <a:gd name="T9" fmla="*/ 2147483646 h 64"/>
              <a:gd name="T10" fmla="*/ 0 w 72"/>
              <a:gd name="T11" fmla="*/ 2147483646 h 64"/>
              <a:gd name="T12" fmla="*/ 0 w 72"/>
              <a:gd name="T13" fmla="*/ 2147483646 h 64"/>
              <a:gd name="T14" fmla="*/ 2147483646 w 72"/>
              <a:gd name="T15" fmla="*/ 2147483646 h 64"/>
              <a:gd name="T16" fmla="*/ 2147483646 w 72"/>
              <a:gd name="T17" fmla="*/ 2147483646 h 64"/>
              <a:gd name="T18" fmla="*/ 2147483646 w 72"/>
              <a:gd name="T19" fmla="*/ 2147483646 h 64"/>
              <a:gd name="T20" fmla="*/ 2147483646 w 72"/>
              <a:gd name="T21" fmla="*/ 2147483646 h 64"/>
              <a:gd name="T22" fmla="*/ 2147483646 w 72"/>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4">
                <a:moveTo>
                  <a:pt x="71" y="36"/>
                </a:moveTo>
                <a:lnTo>
                  <a:pt x="67" y="13"/>
                </a:lnTo>
                <a:lnTo>
                  <a:pt x="49" y="0"/>
                </a:lnTo>
                <a:lnTo>
                  <a:pt x="29" y="0"/>
                </a:lnTo>
                <a:lnTo>
                  <a:pt x="11" y="6"/>
                </a:lnTo>
                <a:lnTo>
                  <a:pt x="0" y="21"/>
                </a:lnTo>
                <a:lnTo>
                  <a:pt x="0" y="40"/>
                </a:lnTo>
                <a:lnTo>
                  <a:pt x="9" y="57"/>
                </a:lnTo>
                <a:lnTo>
                  <a:pt x="29" y="63"/>
                </a:lnTo>
                <a:lnTo>
                  <a:pt x="64" y="54"/>
                </a:lnTo>
                <a:lnTo>
                  <a:pt x="71" y="38"/>
                </a:lnTo>
                <a:lnTo>
                  <a:pt x="71" y="36"/>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69" name="Freeform 23">
            <a:extLst>
              <a:ext uri="{FF2B5EF4-FFF2-40B4-BE49-F238E27FC236}">
                <a16:creationId xmlns:a16="http://schemas.microsoft.com/office/drawing/2014/main" id="{CF484B77-D609-A14B-89A4-9B3FFE970376}"/>
              </a:ext>
            </a:extLst>
          </p:cNvPr>
          <p:cNvSpPr>
            <a:spLocks/>
          </p:cNvSpPr>
          <p:nvPr/>
        </p:nvSpPr>
        <p:spPr bwMode="auto">
          <a:xfrm>
            <a:off x="4248150" y="3205163"/>
            <a:ext cx="127000" cy="104775"/>
          </a:xfrm>
          <a:custGeom>
            <a:avLst/>
            <a:gdLst>
              <a:gd name="T0" fmla="*/ 2147483646 w 48"/>
              <a:gd name="T1" fmla="*/ 2147483646 h 34"/>
              <a:gd name="T2" fmla="*/ 2147483646 w 48"/>
              <a:gd name="T3" fmla="*/ 2147483646 h 34"/>
              <a:gd name="T4" fmla="*/ 2147483646 w 48"/>
              <a:gd name="T5" fmla="*/ 2147483646 h 34"/>
              <a:gd name="T6" fmla="*/ 2147483646 w 48"/>
              <a:gd name="T7" fmla="*/ 2147483646 h 34"/>
              <a:gd name="T8" fmla="*/ 2147483646 w 48"/>
              <a:gd name="T9" fmla="*/ 2147483646 h 34"/>
              <a:gd name="T10" fmla="*/ 2147483646 w 48"/>
              <a:gd name="T11" fmla="*/ 2147483646 h 34"/>
              <a:gd name="T12" fmla="*/ 2147483646 w 48"/>
              <a:gd name="T13" fmla="*/ 2147483646 h 34"/>
              <a:gd name="T14" fmla="*/ 2147483646 w 48"/>
              <a:gd name="T15" fmla="*/ 0 h 34"/>
              <a:gd name="T16" fmla="*/ 2147483646 w 48"/>
              <a:gd name="T17" fmla="*/ 0 h 34"/>
              <a:gd name="T18" fmla="*/ 2147483646 w 48"/>
              <a:gd name="T19" fmla="*/ 2147483646 h 34"/>
              <a:gd name="T20" fmla="*/ 2147483646 w 48"/>
              <a:gd name="T21" fmla="*/ 2147483646 h 34"/>
              <a:gd name="T22" fmla="*/ 2147483646 w 48"/>
              <a:gd name="T23" fmla="*/ 2147483646 h 34"/>
              <a:gd name="T24" fmla="*/ 2147483646 w 48"/>
              <a:gd name="T25" fmla="*/ 2147483646 h 34"/>
              <a:gd name="T26" fmla="*/ 2147483646 w 48"/>
              <a:gd name="T27" fmla="*/ 2147483646 h 34"/>
              <a:gd name="T28" fmla="*/ 2147483646 w 48"/>
              <a:gd name="T29" fmla="*/ 2147483646 h 34"/>
              <a:gd name="T30" fmla="*/ 2147483646 w 48"/>
              <a:gd name="T31" fmla="*/ 2147483646 h 34"/>
              <a:gd name="T32" fmla="*/ 2147483646 w 48"/>
              <a:gd name="T33" fmla="*/ 2147483646 h 34"/>
              <a:gd name="T34" fmla="*/ 0 w 48"/>
              <a:gd name="T35" fmla="*/ 2147483646 h 34"/>
              <a:gd name="T36" fmla="*/ 2147483646 w 48"/>
              <a:gd name="T37" fmla="*/ 2147483646 h 34"/>
              <a:gd name="T38" fmla="*/ 2147483646 w 48"/>
              <a:gd name="T39" fmla="*/ 2147483646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34">
                <a:moveTo>
                  <a:pt x="19" y="33"/>
                </a:moveTo>
                <a:lnTo>
                  <a:pt x="26" y="31"/>
                </a:lnTo>
                <a:lnTo>
                  <a:pt x="33" y="25"/>
                </a:lnTo>
                <a:lnTo>
                  <a:pt x="47" y="25"/>
                </a:lnTo>
                <a:lnTo>
                  <a:pt x="47" y="17"/>
                </a:lnTo>
                <a:lnTo>
                  <a:pt x="47" y="8"/>
                </a:lnTo>
                <a:lnTo>
                  <a:pt x="47" y="0"/>
                </a:lnTo>
                <a:lnTo>
                  <a:pt x="33" y="0"/>
                </a:lnTo>
                <a:lnTo>
                  <a:pt x="19" y="8"/>
                </a:lnTo>
                <a:lnTo>
                  <a:pt x="33" y="11"/>
                </a:lnTo>
                <a:lnTo>
                  <a:pt x="47" y="17"/>
                </a:lnTo>
                <a:lnTo>
                  <a:pt x="33" y="25"/>
                </a:lnTo>
                <a:lnTo>
                  <a:pt x="19" y="25"/>
                </a:lnTo>
                <a:lnTo>
                  <a:pt x="5" y="25"/>
                </a:lnTo>
                <a:lnTo>
                  <a:pt x="0" y="29"/>
                </a:lnTo>
                <a:lnTo>
                  <a:pt x="3" y="32"/>
                </a:lnTo>
                <a:lnTo>
                  <a:pt x="19" y="33"/>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70" name="Freeform 24" descr="Wide upward diagonal">
            <a:extLst>
              <a:ext uri="{FF2B5EF4-FFF2-40B4-BE49-F238E27FC236}">
                <a16:creationId xmlns:a16="http://schemas.microsoft.com/office/drawing/2014/main" id="{FDAA023E-0834-5840-8345-5F902A8446F7}"/>
              </a:ext>
            </a:extLst>
          </p:cNvPr>
          <p:cNvSpPr>
            <a:spLocks/>
          </p:cNvSpPr>
          <p:nvPr/>
        </p:nvSpPr>
        <p:spPr bwMode="auto">
          <a:xfrm>
            <a:off x="4256088" y="5254625"/>
            <a:ext cx="157162" cy="139700"/>
          </a:xfrm>
          <a:custGeom>
            <a:avLst/>
            <a:gdLst>
              <a:gd name="T0" fmla="*/ 2147483646 w 58"/>
              <a:gd name="T1" fmla="*/ 2147483646 h 45"/>
              <a:gd name="T2" fmla="*/ 2147483646 w 58"/>
              <a:gd name="T3" fmla="*/ 2147483646 h 45"/>
              <a:gd name="T4" fmla="*/ 2147483646 w 58"/>
              <a:gd name="T5" fmla="*/ 0 h 45"/>
              <a:gd name="T6" fmla="*/ 2147483646 w 58"/>
              <a:gd name="T7" fmla="*/ 0 h 45"/>
              <a:gd name="T8" fmla="*/ 2147483646 w 58"/>
              <a:gd name="T9" fmla="*/ 2147483646 h 45"/>
              <a:gd name="T10" fmla="*/ 0 w 58"/>
              <a:gd name="T11" fmla="*/ 2147483646 h 45"/>
              <a:gd name="T12" fmla="*/ 0 w 58"/>
              <a:gd name="T13" fmla="*/ 2147483646 h 45"/>
              <a:gd name="T14" fmla="*/ 2147483646 w 58"/>
              <a:gd name="T15" fmla="*/ 2147483646 h 45"/>
              <a:gd name="T16" fmla="*/ 2147483646 w 58"/>
              <a:gd name="T17" fmla="*/ 2147483646 h 45"/>
              <a:gd name="T18" fmla="*/ 2147483646 w 58"/>
              <a:gd name="T19" fmla="*/ 2147483646 h 45"/>
              <a:gd name="T20" fmla="*/ 2147483646 w 58"/>
              <a:gd name="T21" fmla="*/ 2147483646 h 45"/>
              <a:gd name="T22" fmla="*/ 2147483646 w 58"/>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2" name="Oval 25">
            <a:extLst>
              <a:ext uri="{FF2B5EF4-FFF2-40B4-BE49-F238E27FC236}">
                <a16:creationId xmlns:a16="http://schemas.microsoft.com/office/drawing/2014/main" id="{6F12CCFD-5833-7D40-8DBD-E8601F5F177B}"/>
              </a:ext>
            </a:extLst>
          </p:cNvPr>
          <p:cNvSpPr>
            <a:spLocks noChangeArrowheads="1"/>
          </p:cNvSpPr>
          <p:nvPr/>
        </p:nvSpPr>
        <p:spPr bwMode="auto">
          <a:xfrm>
            <a:off x="4314825" y="5297488"/>
            <a:ext cx="84138" cy="8096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72" name="Freeform 26" descr="Wide upward diagonal">
            <a:extLst>
              <a:ext uri="{FF2B5EF4-FFF2-40B4-BE49-F238E27FC236}">
                <a16:creationId xmlns:a16="http://schemas.microsoft.com/office/drawing/2014/main" id="{0057ECA8-08BD-0441-B860-56F5818E9836}"/>
              </a:ext>
            </a:extLst>
          </p:cNvPr>
          <p:cNvSpPr>
            <a:spLocks/>
          </p:cNvSpPr>
          <p:nvPr/>
        </p:nvSpPr>
        <p:spPr bwMode="auto">
          <a:xfrm>
            <a:off x="4244975" y="2681288"/>
            <a:ext cx="153988" cy="142875"/>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4" name="Oval 27">
            <a:extLst>
              <a:ext uri="{FF2B5EF4-FFF2-40B4-BE49-F238E27FC236}">
                <a16:creationId xmlns:a16="http://schemas.microsoft.com/office/drawing/2014/main" id="{64E29AA1-A300-FF41-B1A0-E7DE1EF910A8}"/>
              </a:ext>
            </a:extLst>
          </p:cNvPr>
          <p:cNvSpPr>
            <a:spLocks noChangeArrowheads="1"/>
          </p:cNvSpPr>
          <p:nvPr/>
        </p:nvSpPr>
        <p:spPr bwMode="auto">
          <a:xfrm>
            <a:off x="4300538" y="2730500"/>
            <a:ext cx="84137" cy="7778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74" name="Freeform 28" descr="Wide upward diagonal">
            <a:extLst>
              <a:ext uri="{FF2B5EF4-FFF2-40B4-BE49-F238E27FC236}">
                <a16:creationId xmlns:a16="http://schemas.microsoft.com/office/drawing/2014/main" id="{6BB2C36E-192B-0D4A-80D4-6CD8E098BD1C}"/>
              </a:ext>
            </a:extLst>
          </p:cNvPr>
          <p:cNvSpPr>
            <a:spLocks/>
          </p:cNvSpPr>
          <p:nvPr/>
        </p:nvSpPr>
        <p:spPr bwMode="auto">
          <a:xfrm>
            <a:off x="4548188" y="2300288"/>
            <a:ext cx="153987" cy="146050"/>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6" name="Oval 29">
            <a:extLst>
              <a:ext uri="{FF2B5EF4-FFF2-40B4-BE49-F238E27FC236}">
                <a16:creationId xmlns:a16="http://schemas.microsoft.com/office/drawing/2014/main" id="{A617B013-4DF5-6847-83B9-BA87B90A01B2}"/>
              </a:ext>
            </a:extLst>
          </p:cNvPr>
          <p:cNvSpPr>
            <a:spLocks noChangeArrowheads="1"/>
          </p:cNvSpPr>
          <p:nvPr/>
        </p:nvSpPr>
        <p:spPr bwMode="auto">
          <a:xfrm>
            <a:off x="4606925" y="2346325"/>
            <a:ext cx="80963" cy="8413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76" name="Freeform 30" descr="Wide upward diagonal">
            <a:extLst>
              <a:ext uri="{FF2B5EF4-FFF2-40B4-BE49-F238E27FC236}">
                <a16:creationId xmlns:a16="http://schemas.microsoft.com/office/drawing/2014/main" id="{A880992B-AD14-9649-B0F8-40D01B07AF27}"/>
              </a:ext>
            </a:extLst>
          </p:cNvPr>
          <p:cNvSpPr>
            <a:spLocks/>
          </p:cNvSpPr>
          <p:nvPr/>
        </p:nvSpPr>
        <p:spPr bwMode="auto">
          <a:xfrm>
            <a:off x="4040188" y="2306638"/>
            <a:ext cx="155575" cy="142875"/>
          </a:xfrm>
          <a:custGeom>
            <a:avLst/>
            <a:gdLst>
              <a:gd name="T0" fmla="*/ 2147483646 w 58"/>
              <a:gd name="T1" fmla="*/ 2147483646 h 45"/>
              <a:gd name="T2" fmla="*/ 2147483646 w 58"/>
              <a:gd name="T3" fmla="*/ 2147483646 h 45"/>
              <a:gd name="T4" fmla="*/ 2147483646 w 58"/>
              <a:gd name="T5" fmla="*/ 0 h 45"/>
              <a:gd name="T6" fmla="*/ 2147483646 w 58"/>
              <a:gd name="T7" fmla="*/ 0 h 45"/>
              <a:gd name="T8" fmla="*/ 2147483646 w 58"/>
              <a:gd name="T9" fmla="*/ 2147483646 h 45"/>
              <a:gd name="T10" fmla="*/ 0 w 58"/>
              <a:gd name="T11" fmla="*/ 2147483646 h 45"/>
              <a:gd name="T12" fmla="*/ 0 w 58"/>
              <a:gd name="T13" fmla="*/ 2147483646 h 45"/>
              <a:gd name="T14" fmla="*/ 2147483646 w 58"/>
              <a:gd name="T15" fmla="*/ 2147483646 h 45"/>
              <a:gd name="T16" fmla="*/ 2147483646 w 58"/>
              <a:gd name="T17" fmla="*/ 2147483646 h 45"/>
              <a:gd name="T18" fmla="*/ 2147483646 w 58"/>
              <a:gd name="T19" fmla="*/ 2147483646 h 45"/>
              <a:gd name="T20" fmla="*/ 2147483646 w 58"/>
              <a:gd name="T21" fmla="*/ 2147483646 h 45"/>
              <a:gd name="T22" fmla="*/ 2147483646 w 58"/>
              <a:gd name="T23" fmla="*/ 214748364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Oval 31">
            <a:extLst>
              <a:ext uri="{FF2B5EF4-FFF2-40B4-BE49-F238E27FC236}">
                <a16:creationId xmlns:a16="http://schemas.microsoft.com/office/drawing/2014/main" id="{50069F25-0CA7-C742-B725-949590563B33}"/>
              </a:ext>
            </a:extLst>
          </p:cNvPr>
          <p:cNvSpPr>
            <a:spLocks noChangeArrowheads="1"/>
          </p:cNvSpPr>
          <p:nvPr/>
        </p:nvSpPr>
        <p:spPr bwMode="auto">
          <a:xfrm>
            <a:off x="4102100" y="2357438"/>
            <a:ext cx="77788" cy="7620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78" name="Freeform 32" descr="Wide upward diagonal">
            <a:extLst>
              <a:ext uri="{FF2B5EF4-FFF2-40B4-BE49-F238E27FC236}">
                <a16:creationId xmlns:a16="http://schemas.microsoft.com/office/drawing/2014/main" id="{7F29F466-5609-5040-BC8C-2AE606DB966C}"/>
              </a:ext>
            </a:extLst>
          </p:cNvPr>
          <p:cNvSpPr>
            <a:spLocks/>
          </p:cNvSpPr>
          <p:nvPr/>
        </p:nvSpPr>
        <p:spPr bwMode="auto">
          <a:xfrm>
            <a:off x="4244975" y="5521325"/>
            <a:ext cx="153988" cy="144463"/>
          </a:xfrm>
          <a:custGeom>
            <a:avLst/>
            <a:gdLst>
              <a:gd name="T0" fmla="*/ 2147483646 w 58"/>
              <a:gd name="T1" fmla="*/ 2147483646 h 47"/>
              <a:gd name="T2" fmla="*/ 2147483646 w 58"/>
              <a:gd name="T3" fmla="*/ 2147483646 h 47"/>
              <a:gd name="T4" fmla="*/ 2147483646 w 58"/>
              <a:gd name="T5" fmla="*/ 0 h 47"/>
              <a:gd name="T6" fmla="*/ 2147483646 w 58"/>
              <a:gd name="T7" fmla="*/ 0 h 47"/>
              <a:gd name="T8" fmla="*/ 2147483646 w 58"/>
              <a:gd name="T9" fmla="*/ 2147483646 h 47"/>
              <a:gd name="T10" fmla="*/ 0 w 58"/>
              <a:gd name="T11" fmla="*/ 2147483646 h 47"/>
              <a:gd name="T12" fmla="*/ 0 w 58"/>
              <a:gd name="T13" fmla="*/ 2147483646 h 47"/>
              <a:gd name="T14" fmla="*/ 2147483646 w 58"/>
              <a:gd name="T15" fmla="*/ 2147483646 h 47"/>
              <a:gd name="T16" fmla="*/ 2147483646 w 58"/>
              <a:gd name="T17" fmla="*/ 2147483646 h 47"/>
              <a:gd name="T18" fmla="*/ 2147483646 w 58"/>
              <a:gd name="T19" fmla="*/ 2147483646 h 47"/>
              <a:gd name="T20" fmla="*/ 2147483646 w 58"/>
              <a:gd name="T21" fmla="*/ 2147483646 h 47"/>
              <a:gd name="T22" fmla="*/ 2147483646 w 58"/>
              <a:gd name="T23" fmla="*/ 214748364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7">
                <a:moveTo>
                  <a:pt x="57" y="26"/>
                </a:moveTo>
                <a:lnTo>
                  <a:pt x="54" y="9"/>
                </a:lnTo>
                <a:lnTo>
                  <a:pt x="40" y="0"/>
                </a:lnTo>
                <a:lnTo>
                  <a:pt x="23" y="0"/>
                </a:lnTo>
                <a:lnTo>
                  <a:pt x="9" y="5"/>
                </a:lnTo>
                <a:lnTo>
                  <a:pt x="0" y="15"/>
                </a:lnTo>
                <a:lnTo>
                  <a:pt x="0" y="29"/>
                </a:lnTo>
                <a:lnTo>
                  <a:pt x="7" y="41"/>
                </a:lnTo>
                <a:lnTo>
                  <a:pt x="23" y="46"/>
                </a:lnTo>
                <a:lnTo>
                  <a:pt x="51" y="40"/>
                </a:lnTo>
                <a:lnTo>
                  <a:pt x="57" y="28"/>
                </a:lnTo>
                <a:lnTo>
                  <a:pt x="57" y="26"/>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0" name="Oval 33">
            <a:extLst>
              <a:ext uri="{FF2B5EF4-FFF2-40B4-BE49-F238E27FC236}">
                <a16:creationId xmlns:a16="http://schemas.microsoft.com/office/drawing/2014/main" id="{B0C33177-8B7E-9642-BB2B-5662214CF1E8}"/>
              </a:ext>
            </a:extLst>
          </p:cNvPr>
          <p:cNvSpPr>
            <a:spLocks noChangeArrowheads="1"/>
          </p:cNvSpPr>
          <p:nvPr/>
        </p:nvSpPr>
        <p:spPr bwMode="auto">
          <a:xfrm>
            <a:off x="4300538" y="5568950"/>
            <a:ext cx="84137" cy="82550"/>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880" name="Freeform 34">
            <a:extLst>
              <a:ext uri="{FF2B5EF4-FFF2-40B4-BE49-F238E27FC236}">
                <a16:creationId xmlns:a16="http://schemas.microsoft.com/office/drawing/2014/main" id="{DF7F0DF3-5151-C644-B438-845C614FB618}"/>
              </a:ext>
            </a:extLst>
          </p:cNvPr>
          <p:cNvSpPr>
            <a:spLocks/>
          </p:cNvSpPr>
          <p:nvPr/>
        </p:nvSpPr>
        <p:spPr bwMode="auto">
          <a:xfrm>
            <a:off x="2062163" y="4365625"/>
            <a:ext cx="2351087" cy="1228725"/>
          </a:xfrm>
          <a:custGeom>
            <a:avLst/>
            <a:gdLst>
              <a:gd name="T0" fmla="*/ 0 w 878"/>
              <a:gd name="T1" fmla="*/ 2147483646 h 395"/>
              <a:gd name="T2" fmla="*/ 2147483646 w 878"/>
              <a:gd name="T3" fmla="*/ 0 h 395"/>
              <a:gd name="T4" fmla="*/ 2147483646 w 878"/>
              <a:gd name="T5" fmla="*/ 2147483646 h 395"/>
              <a:gd name="T6" fmla="*/ 2147483646 w 878"/>
              <a:gd name="T7" fmla="*/ 2147483646 h 395"/>
              <a:gd name="T8" fmla="*/ 2147483646 w 878"/>
              <a:gd name="T9" fmla="*/ 2147483646 h 395"/>
              <a:gd name="T10" fmla="*/ 2147483646 w 878"/>
              <a:gd name="T11" fmla="*/ 2147483646 h 395"/>
              <a:gd name="T12" fmla="*/ 2147483646 w 878"/>
              <a:gd name="T13" fmla="*/ 2147483646 h 395"/>
              <a:gd name="T14" fmla="*/ 2147483646 w 878"/>
              <a:gd name="T15" fmla="*/ 2147483646 h 395"/>
              <a:gd name="T16" fmla="*/ 2147483646 w 878"/>
              <a:gd name="T17" fmla="*/ 2147483646 h 395"/>
              <a:gd name="T18" fmla="*/ 2147483646 w 878"/>
              <a:gd name="T19" fmla="*/ 2147483646 h 395"/>
              <a:gd name="T20" fmla="*/ 2147483646 w 878"/>
              <a:gd name="T21" fmla="*/ 2147483646 h 395"/>
              <a:gd name="T22" fmla="*/ 2147483646 w 878"/>
              <a:gd name="T23" fmla="*/ 2147483646 h 395"/>
              <a:gd name="T24" fmla="*/ 2147483646 w 878"/>
              <a:gd name="T25" fmla="*/ 2147483646 h 395"/>
              <a:gd name="T26" fmla="*/ 0 w 878"/>
              <a:gd name="T27" fmla="*/ 2147483646 h 3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78" h="395">
                <a:moveTo>
                  <a:pt x="0" y="352"/>
                </a:moveTo>
                <a:lnTo>
                  <a:pt x="813" y="0"/>
                </a:lnTo>
                <a:lnTo>
                  <a:pt x="819" y="20"/>
                </a:lnTo>
                <a:lnTo>
                  <a:pt x="849" y="28"/>
                </a:lnTo>
                <a:lnTo>
                  <a:pt x="869" y="22"/>
                </a:lnTo>
                <a:lnTo>
                  <a:pt x="877" y="22"/>
                </a:lnTo>
                <a:lnTo>
                  <a:pt x="394" y="346"/>
                </a:lnTo>
                <a:lnTo>
                  <a:pt x="333" y="369"/>
                </a:lnTo>
                <a:lnTo>
                  <a:pt x="336" y="324"/>
                </a:lnTo>
                <a:lnTo>
                  <a:pt x="230" y="394"/>
                </a:lnTo>
                <a:lnTo>
                  <a:pt x="258" y="324"/>
                </a:lnTo>
                <a:lnTo>
                  <a:pt x="191" y="341"/>
                </a:lnTo>
                <a:lnTo>
                  <a:pt x="200" y="330"/>
                </a:lnTo>
                <a:lnTo>
                  <a:pt x="0" y="352"/>
                </a:lnTo>
              </a:path>
            </a:pathLst>
          </a:custGeom>
          <a:solidFill>
            <a:srgbClr val="00A9E0"/>
          </a:solidFill>
          <a:ln>
            <a:noFill/>
          </a:ln>
          <a:effectLst/>
          <a:extLst>
            <a:ext uri="{91240B29-F687-4F45-9708-019B960494DF}">
              <a14:hiddenLine xmlns:a14="http://schemas.microsoft.com/office/drawing/2010/main" w="762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881" name="Freeform 35" descr="Wide upward diagonal">
            <a:extLst>
              <a:ext uri="{FF2B5EF4-FFF2-40B4-BE49-F238E27FC236}">
                <a16:creationId xmlns:a16="http://schemas.microsoft.com/office/drawing/2014/main" id="{3199C875-995F-FE49-81C4-5DFB0EB71849}"/>
              </a:ext>
            </a:extLst>
          </p:cNvPr>
          <p:cNvSpPr>
            <a:spLocks/>
          </p:cNvSpPr>
          <p:nvPr/>
        </p:nvSpPr>
        <p:spPr bwMode="auto">
          <a:xfrm>
            <a:off x="4244975" y="4305300"/>
            <a:ext cx="153988" cy="142875"/>
          </a:xfrm>
          <a:custGeom>
            <a:avLst/>
            <a:gdLst>
              <a:gd name="T0" fmla="*/ 2147483646 w 58"/>
              <a:gd name="T1" fmla="*/ 2147483646 h 46"/>
              <a:gd name="T2" fmla="*/ 2147483646 w 58"/>
              <a:gd name="T3" fmla="*/ 2147483646 h 46"/>
              <a:gd name="T4" fmla="*/ 2147483646 w 58"/>
              <a:gd name="T5" fmla="*/ 0 h 46"/>
              <a:gd name="T6" fmla="*/ 2147483646 w 58"/>
              <a:gd name="T7" fmla="*/ 0 h 46"/>
              <a:gd name="T8" fmla="*/ 2147483646 w 58"/>
              <a:gd name="T9" fmla="*/ 2147483646 h 46"/>
              <a:gd name="T10" fmla="*/ 0 w 58"/>
              <a:gd name="T11" fmla="*/ 2147483646 h 46"/>
              <a:gd name="T12" fmla="*/ 0 w 58"/>
              <a:gd name="T13" fmla="*/ 2147483646 h 46"/>
              <a:gd name="T14" fmla="*/ 2147483646 w 58"/>
              <a:gd name="T15" fmla="*/ 2147483646 h 46"/>
              <a:gd name="T16" fmla="*/ 2147483646 w 58"/>
              <a:gd name="T17" fmla="*/ 2147483646 h 46"/>
              <a:gd name="T18" fmla="*/ 2147483646 w 58"/>
              <a:gd name="T19" fmla="*/ 2147483646 h 46"/>
              <a:gd name="T20" fmla="*/ 2147483646 w 58"/>
              <a:gd name="T21" fmla="*/ 2147483646 h 46"/>
              <a:gd name="T22" fmla="*/ 2147483646 w 58"/>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Oval 36">
            <a:extLst>
              <a:ext uri="{FF2B5EF4-FFF2-40B4-BE49-F238E27FC236}">
                <a16:creationId xmlns:a16="http://schemas.microsoft.com/office/drawing/2014/main" id="{407B5C80-A47D-DE4B-94C0-7C3A69550D62}"/>
              </a:ext>
            </a:extLst>
          </p:cNvPr>
          <p:cNvSpPr>
            <a:spLocks noChangeArrowheads="1"/>
          </p:cNvSpPr>
          <p:nvPr/>
        </p:nvSpPr>
        <p:spPr bwMode="auto">
          <a:xfrm>
            <a:off x="4300538" y="4351338"/>
            <a:ext cx="84137" cy="8096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2804" name="Line 37">
            <a:extLst>
              <a:ext uri="{FF2B5EF4-FFF2-40B4-BE49-F238E27FC236}">
                <a16:creationId xmlns:a16="http://schemas.microsoft.com/office/drawing/2014/main" id="{439676FD-C081-FA4E-9965-4FD6D542A8A2}"/>
              </a:ext>
            </a:extLst>
          </p:cNvPr>
          <p:cNvSpPr>
            <a:spLocks noChangeShapeType="1"/>
          </p:cNvSpPr>
          <p:nvPr/>
        </p:nvSpPr>
        <p:spPr bwMode="auto">
          <a:xfrm>
            <a:off x="2144713" y="4154488"/>
            <a:ext cx="1136650" cy="23812"/>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2805" name="Line 38">
            <a:extLst>
              <a:ext uri="{FF2B5EF4-FFF2-40B4-BE49-F238E27FC236}">
                <a16:creationId xmlns:a16="http://schemas.microsoft.com/office/drawing/2014/main" id="{2E1FB1B9-C2A1-C744-9F0D-7CC5FFFA3095}"/>
              </a:ext>
            </a:extLst>
          </p:cNvPr>
          <p:cNvSpPr>
            <a:spLocks noChangeShapeType="1"/>
          </p:cNvSpPr>
          <p:nvPr/>
        </p:nvSpPr>
        <p:spPr bwMode="auto">
          <a:xfrm flipV="1">
            <a:off x="1957388" y="4418013"/>
            <a:ext cx="1306512" cy="114300"/>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34855" name="Group 39">
            <a:extLst>
              <a:ext uri="{FF2B5EF4-FFF2-40B4-BE49-F238E27FC236}">
                <a16:creationId xmlns:a16="http://schemas.microsoft.com/office/drawing/2014/main" id="{9ABBCFDE-9DE2-9C41-BAD9-650AEE30CFD8}"/>
              </a:ext>
            </a:extLst>
          </p:cNvPr>
          <p:cNvGrpSpPr>
            <a:grpSpLocks/>
          </p:cNvGrpSpPr>
          <p:nvPr/>
        </p:nvGrpSpPr>
        <p:grpSpPr bwMode="auto">
          <a:xfrm>
            <a:off x="4279900" y="1722438"/>
            <a:ext cx="192088" cy="196850"/>
            <a:chOff x="2696" y="1085"/>
            <a:chExt cx="121" cy="124"/>
          </a:xfrm>
        </p:grpSpPr>
        <p:sp>
          <p:nvSpPr>
            <p:cNvPr id="78923" name="Freeform 40" descr="Wide upward diagonal">
              <a:extLst>
                <a:ext uri="{FF2B5EF4-FFF2-40B4-BE49-F238E27FC236}">
                  <a16:creationId xmlns:a16="http://schemas.microsoft.com/office/drawing/2014/main" id="{6649C79C-1319-4E4B-BBA9-DDAA8546FDC7}"/>
                </a:ext>
              </a:extLst>
            </p:cNvPr>
            <p:cNvSpPr>
              <a:spLocks/>
            </p:cNvSpPr>
            <p:nvPr/>
          </p:nvSpPr>
          <p:spPr bwMode="auto">
            <a:xfrm>
              <a:off x="2696"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4" name="Freeform 41">
              <a:extLst>
                <a:ext uri="{FF2B5EF4-FFF2-40B4-BE49-F238E27FC236}">
                  <a16:creationId xmlns:a16="http://schemas.microsoft.com/office/drawing/2014/main" id="{CE9ED609-4428-6248-ADA0-AB126A6435A2}"/>
                </a:ext>
              </a:extLst>
            </p:cNvPr>
            <p:cNvSpPr>
              <a:spLocks/>
            </p:cNvSpPr>
            <p:nvPr/>
          </p:nvSpPr>
          <p:spPr bwMode="auto">
            <a:xfrm>
              <a:off x="2710"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58" name="Group 42">
            <a:extLst>
              <a:ext uri="{FF2B5EF4-FFF2-40B4-BE49-F238E27FC236}">
                <a16:creationId xmlns:a16="http://schemas.microsoft.com/office/drawing/2014/main" id="{50CAA096-FF72-BB42-96F0-DD7E001ACB3B}"/>
              </a:ext>
            </a:extLst>
          </p:cNvPr>
          <p:cNvGrpSpPr>
            <a:grpSpLocks/>
          </p:cNvGrpSpPr>
          <p:nvPr/>
        </p:nvGrpSpPr>
        <p:grpSpPr bwMode="auto">
          <a:xfrm>
            <a:off x="3440113" y="1722438"/>
            <a:ext cx="192087" cy="196850"/>
            <a:chOff x="2167" y="1085"/>
            <a:chExt cx="121" cy="124"/>
          </a:xfrm>
        </p:grpSpPr>
        <p:sp>
          <p:nvSpPr>
            <p:cNvPr id="78921" name="Freeform 43" descr="Wide upward diagonal">
              <a:extLst>
                <a:ext uri="{FF2B5EF4-FFF2-40B4-BE49-F238E27FC236}">
                  <a16:creationId xmlns:a16="http://schemas.microsoft.com/office/drawing/2014/main" id="{225A25C6-38C2-D64C-983E-771D51639989}"/>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2" name="Freeform 44">
              <a:extLst>
                <a:ext uri="{FF2B5EF4-FFF2-40B4-BE49-F238E27FC236}">
                  <a16:creationId xmlns:a16="http://schemas.microsoft.com/office/drawing/2014/main" id="{83147204-D763-A745-BE7F-A7DE98653245}"/>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61" name="Group 45">
            <a:extLst>
              <a:ext uri="{FF2B5EF4-FFF2-40B4-BE49-F238E27FC236}">
                <a16:creationId xmlns:a16="http://schemas.microsoft.com/office/drawing/2014/main" id="{DAEE7D41-0F1B-FA4F-BED9-04F1F64D4A3C}"/>
              </a:ext>
            </a:extLst>
          </p:cNvPr>
          <p:cNvGrpSpPr>
            <a:grpSpLocks/>
          </p:cNvGrpSpPr>
          <p:nvPr/>
        </p:nvGrpSpPr>
        <p:grpSpPr bwMode="auto">
          <a:xfrm>
            <a:off x="3859213" y="1868488"/>
            <a:ext cx="103187" cy="188912"/>
            <a:chOff x="2431" y="1177"/>
            <a:chExt cx="121" cy="124"/>
          </a:xfrm>
        </p:grpSpPr>
        <p:sp>
          <p:nvSpPr>
            <p:cNvPr id="78919" name="Freeform 46" descr="Wide upward diagonal">
              <a:extLst>
                <a:ext uri="{FF2B5EF4-FFF2-40B4-BE49-F238E27FC236}">
                  <a16:creationId xmlns:a16="http://schemas.microsoft.com/office/drawing/2014/main" id="{A8FEAFFA-38C8-4544-9FAE-FB5DBE89DEFE}"/>
                </a:ext>
              </a:extLst>
            </p:cNvPr>
            <p:cNvSpPr>
              <a:spLocks/>
            </p:cNvSpPr>
            <p:nvPr/>
          </p:nvSpPr>
          <p:spPr bwMode="auto">
            <a:xfrm>
              <a:off x="2431" y="1177"/>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0" name="Freeform 47">
              <a:extLst>
                <a:ext uri="{FF2B5EF4-FFF2-40B4-BE49-F238E27FC236}">
                  <a16:creationId xmlns:a16="http://schemas.microsoft.com/office/drawing/2014/main" id="{EFB1A9FF-2944-3A44-8907-2A76AAB5F193}"/>
                </a:ext>
              </a:extLst>
            </p:cNvPr>
            <p:cNvSpPr>
              <a:spLocks/>
            </p:cNvSpPr>
            <p:nvPr/>
          </p:nvSpPr>
          <p:spPr bwMode="auto">
            <a:xfrm>
              <a:off x="2446" y="1219"/>
              <a:ext cx="84" cy="68"/>
            </a:xfrm>
            <a:custGeom>
              <a:avLst/>
              <a:gdLst>
                <a:gd name="T0" fmla="*/ 4308 w 49"/>
                <a:gd name="T1" fmla="*/ 26019 h 35"/>
                <a:gd name="T2" fmla="*/ 5863 w 49"/>
                <a:gd name="T3" fmla="*/ 24361 h 35"/>
                <a:gd name="T4" fmla="*/ 7385 w 49"/>
                <a:gd name="T5" fmla="*/ 20074 h 35"/>
                <a:gd name="T6" fmla="*/ 10529 w 49"/>
                <a:gd name="T7" fmla="*/ 20074 h 35"/>
                <a:gd name="T8" fmla="*/ 10529 w 49"/>
                <a:gd name="T9" fmla="*/ 12951 h 35"/>
                <a:gd name="T10" fmla="*/ 10529 w 49"/>
                <a:gd name="T11" fmla="*/ 12951 h 35"/>
                <a:gd name="T12" fmla="*/ 10529 w 49"/>
                <a:gd name="T13" fmla="*/ 6666 h 35"/>
                <a:gd name="T14" fmla="*/ 10529 w 49"/>
                <a:gd name="T15" fmla="*/ 0 h 35"/>
                <a:gd name="T16" fmla="*/ 7385 w 49"/>
                <a:gd name="T17" fmla="*/ 0 h 35"/>
                <a:gd name="T18" fmla="*/ 4308 w 49"/>
                <a:gd name="T19" fmla="*/ 6666 h 35"/>
                <a:gd name="T20" fmla="*/ 7385 w 49"/>
                <a:gd name="T21" fmla="*/ 8339 h 35"/>
                <a:gd name="T22" fmla="*/ 10529 w 49"/>
                <a:gd name="T23" fmla="*/ 12951 h 35"/>
                <a:gd name="T24" fmla="*/ 10529 w 49"/>
                <a:gd name="T25" fmla="*/ 12951 h 35"/>
                <a:gd name="T26" fmla="*/ 7385 w 49"/>
                <a:gd name="T27" fmla="*/ 20074 h 35"/>
                <a:gd name="T28" fmla="*/ 4308 w 49"/>
                <a:gd name="T29" fmla="*/ 20074 h 35"/>
                <a:gd name="T30" fmla="*/ 1137 w 49"/>
                <a:gd name="T31" fmla="*/ 20074 h 35"/>
                <a:gd name="T32" fmla="*/ 1137 w 49"/>
                <a:gd name="T33" fmla="*/ 20074 h 35"/>
                <a:gd name="T34" fmla="*/ 0 w 49"/>
                <a:gd name="T35" fmla="*/ 22984 h 35"/>
                <a:gd name="T36" fmla="*/ 917 w 49"/>
                <a:gd name="T37" fmla="*/ 25162 h 35"/>
                <a:gd name="T38" fmla="*/ 4308 w 49"/>
                <a:gd name="T39" fmla="*/ 26019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64" name="Group 48">
            <a:extLst>
              <a:ext uri="{FF2B5EF4-FFF2-40B4-BE49-F238E27FC236}">
                <a16:creationId xmlns:a16="http://schemas.microsoft.com/office/drawing/2014/main" id="{D175C3C5-5175-184A-A78D-B56400E9EED3}"/>
              </a:ext>
            </a:extLst>
          </p:cNvPr>
          <p:cNvGrpSpPr>
            <a:grpSpLocks/>
          </p:cNvGrpSpPr>
          <p:nvPr/>
        </p:nvGrpSpPr>
        <p:grpSpPr bwMode="auto">
          <a:xfrm>
            <a:off x="4800600" y="1752600"/>
            <a:ext cx="250825" cy="304800"/>
            <a:chOff x="3922" y="768"/>
            <a:chExt cx="158" cy="192"/>
          </a:xfrm>
        </p:grpSpPr>
        <p:sp>
          <p:nvSpPr>
            <p:cNvPr id="78917" name="Freeform 49" descr="Wide upward diagonal">
              <a:extLst>
                <a:ext uri="{FF2B5EF4-FFF2-40B4-BE49-F238E27FC236}">
                  <a16:creationId xmlns:a16="http://schemas.microsoft.com/office/drawing/2014/main" id="{2887E7B4-498E-4246-8687-08A217A0E960}"/>
                </a:ext>
              </a:extLst>
            </p:cNvPr>
            <p:cNvSpPr>
              <a:spLocks/>
            </p:cNvSpPr>
            <p:nvPr/>
          </p:nvSpPr>
          <p:spPr bwMode="auto">
            <a:xfrm>
              <a:off x="3922" y="768"/>
              <a:ext cx="158" cy="192"/>
            </a:xfrm>
            <a:custGeom>
              <a:avLst/>
              <a:gdLst>
                <a:gd name="T0" fmla="*/ 208651 w 71"/>
                <a:gd name="T1" fmla="*/ 2426950 h 63"/>
                <a:gd name="T2" fmla="*/ 199801 w 71"/>
                <a:gd name="T3" fmla="*/ 839735 h 63"/>
                <a:gd name="T4" fmla="*/ 143197 w 71"/>
                <a:gd name="T5" fmla="*/ 0 h 63"/>
                <a:gd name="T6" fmla="*/ 87327 w 71"/>
                <a:gd name="T7" fmla="*/ 0 h 63"/>
                <a:gd name="T8" fmla="*/ 31927 w 71"/>
                <a:gd name="T9" fmla="*/ 410103 h 63"/>
                <a:gd name="T10" fmla="*/ 0 w 71"/>
                <a:gd name="T11" fmla="*/ 1450243 h 63"/>
                <a:gd name="T12" fmla="*/ 0 w 71"/>
                <a:gd name="T13" fmla="*/ 2701093 h 63"/>
                <a:gd name="T14" fmla="*/ 27078 w 71"/>
                <a:gd name="T15" fmla="*/ 3877873 h 63"/>
                <a:gd name="T16" fmla="*/ 87327 w 71"/>
                <a:gd name="T17" fmla="*/ 4285903 h 63"/>
                <a:gd name="T18" fmla="*/ 187510 w 71"/>
                <a:gd name="T19" fmla="*/ 3743272 h 63"/>
                <a:gd name="T20" fmla="*/ 208651 w 71"/>
                <a:gd name="T21" fmla="*/ 2559192 h 63"/>
                <a:gd name="T22" fmla="*/ 208651 w 71"/>
                <a:gd name="T23" fmla="*/ 2426950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8" name="Freeform 50">
              <a:extLst>
                <a:ext uri="{FF2B5EF4-FFF2-40B4-BE49-F238E27FC236}">
                  <a16:creationId xmlns:a16="http://schemas.microsoft.com/office/drawing/2014/main" id="{0C4F4DAD-6754-8343-8241-5AA1B0FFC654}"/>
                </a:ext>
              </a:extLst>
            </p:cNvPr>
            <p:cNvSpPr>
              <a:spLocks/>
            </p:cNvSpPr>
            <p:nvPr/>
          </p:nvSpPr>
          <p:spPr bwMode="auto">
            <a:xfrm>
              <a:off x="3936" y="816"/>
              <a:ext cx="96" cy="109"/>
            </a:xfrm>
            <a:custGeom>
              <a:avLst/>
              <a:gdLst>
                <a:gd name="T0" fmla="*/ 16512 w 49"/>
                <a:gd name="T1" fmla="*/ 2920378 h 35"/>
                <a:gd name="T2" fmla="*/ 22627 w 49"/>
                <a:gd name="T3" fmla="*/ 2753405 h 35"/>
                <a:gd name="T4" fmla="*/ 28492 w 49"/>
                <a:gd name="T5" fmla="*/ 2230504 h 35"/>
                <a:gd name="T6" fmla="*/ 39873 w 49"/>
                <a:gd name="T7" fmla="*/ 2230504 h 35"/>
                <a:gd name="T8" fmla="*/ 39873 w 49"/>
                <a:gd name="T9" fmla="*/ 1460675 h 35"/>
                <a:gd name="T10" fmla="*/ 39873 w 49"/>
                <a:gd name="T11" fmla="*/ 1460675 h 35"/>
                <a:gd name="T12" fmla="*/ 39873 w 49"/>
                <a:gd name="T13" fmla="*/ 769830 h 35"/>
                <a:gd name="T14" fmla="*/ 39873 w 49"/>
                <a:gd name="T15" fmla="*/ 0 h 35"/>
                <a:gd name="T16" fmla="*/ 28492 w 49"/>
                <a:gd name="T17" fmla="*/ 0 h 35"/>
                <a:gd name="T18" fmla="*/ 16512 w 49"/>
                <a:gd name="T19" fmla="*/ 769830 h 35"/>
                <a:gd name="T20" fmla="*/ 28492 w 49"/>
                <a:gd name="T21" fmla="*/ 937736 h 35"/>
                <a:gd name="T22" fmla="*/ 39873 w 49"/>
                <a:gd name="T23" fmla="*/ 1460675 h 35"/>
                <a:gd name="T24" fmla="*/ 39873 w 49"/>
                <a:gd name="T25" fmla="*/ 1460675 h 35"/>
                <a:gd name="T26" fmla="*/ 28492 w 49"/>
                <a:gd name="T27" fmla="*/ 2230504 h 35"/>
                <a:gd name="T28" fmla="*/ 16512 w 49"/>
                <a:gd name="T29" fmla="*/ 2230504 h 35"/>
                <a:gd name="T30" fmla="*/ 4302 w 49"/>
                <a:gd name="T31" fmla="*/ 2230504 h 35"/>
                <a:gd name="T32" fmla="*/ 4302 w 49"/>
                <a:gd name="T33" fmla="*/ 2230504 h 35"/>
                <a:gd name="T34" fmla="*/ 0 w 49"/>
                <a:gd name="T35" fmla="*/ 2565384 h 35"/>
                <a:gd name="T36" fmla="*/ 3458 w 49"/>
                <a:gd name="T37" fmla="*/ 2840995 h 35"/>
                <a:gd name="T38" fmla="*/ 16512 w 49"/>
                <a:gd name="T39" fmla="*/ 2920378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8889" name="Freeform 51">
            <a:extLst>
              <a:ext uri="{FF2B5EF4-FFF2-40B4-BE49-F238E27FC236}">
                <a16:creationId xmlns:a16="http://schemas.microsoft.com/office/drawing/2014/main" id="{FF2B4064-EDA7-EB4E-98B6-1D2BAAA69FBB}"/>
              </a:ext>
            </a:extLst>
          </p:cNvPr>
          <p:cNvSpPr>
            <a:spLocks/>
          </p:cNvSpPr>
          <p:nvPr/>
        </p:nvSpPr>
        <p:spPr bwMode="auto">
          <a:xfrm>
            <a:off x="3352800" y="1524000"/>
            <a:ext cx="1817688" cy="879475"/>
          </a:xfrm>
          <a:custGeom>
            <a:avLst/>
            <a:gdLst>
              <a:gd name="T0" fmla="*/ 0 w 679"/>
              <a:gd name="T1" fmla="*/ 2147483646 h 284"/>
              <a:gd name="T2" fmla="*/ 0 w 679"/>
              <a:gd name="T3" fmla="*/ 2147483646 h 284"/>
              <a:gd name="T4" fmla="*/ 2147483646 w 679"/>
              <a:gd name="T5" fmla="*/ 2147483646 h 284"/>
              <a:gd name="T6" fmla="*/ 2147483646 w 679"/>
              <a:gd name="T7" fmla="*/ 2147483646 h 284"/>
              <a:gd name="T8" fmla="*/ 2147483646 w 679"/>
              <a:gd name="T9" fmla="*/ 2147483646 h 284"/>
              <a:gd name="T10" fmla="*/ 2147483646 w 679"/>
              <a:gd name="T11" fmla="*/ 2147483646 h 284"/>
              <a:gd name="T12" fmla="*/ 2147483646 w 679"/>
              <a:gd name="T13" fmla="*/ 0 h 284"/>
              <a:gd name="T14" fmla="*/ 2147483646 w 679"/>
              <a:gd name="T15" fmla="*/ 2147483646 h 284"/>
              <a:gd name="T16" fmla="*/ 2147483646 w 679"/>
              <a:gd name="T17" fmla="*/ 2147483646 h 284"/>
              <a:gd name="T18" fmla="*/ 2147483646 w 679"/>
              <a:gd name="T19" fmla="*/ 2147483646 h 284"/>
              <a:gd name="T20" fmla="*/ 0 w 679"/>
              <a:gd name="T21" fmla="*/ 2147483646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9" h="284">
                <a:moveTo>
                  <a:pt x="0" y="14"/>
                </a:moveTo>
                <a:lnTo>
                  <a:pt x="0" y="148"/>
                </a:lnTo>
                <a:lnTo>
                  <a:pt x="120" y="283"/>
                </a:lnTo>
                <a:lnTo>
                  <a:pt x="576" y="282"/>
                </a:lnTo>
                <a:lnTo>
                  <a:pt x="678" y="138"/>
                </a:lnTo>
                <a:lnTo>
                  <a:pt x="678" y="20"/>
                </a:lnTo>
                <a:lnTo>
                  <a:pt x="530" y="0"/>
                </a:lnTo>
                <a:lnTo>
                  <a:pt x="401" y="53"/>
                </a:lnTo>
                <a:lnTo>
                  <a:pt x="243" y="27"/>
                </a:lnTo>
                <a:lnTo>
                  <a:pt x="128" y="45"/>
                </a:lnTo>
                <a:lnTo>
                  <a:pt x="0" y="14"/>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11" name="Rectangle 52">
            <a:extLst>
              <a:ext uri="{FF2B5EF4-FFF2-40B4-BE49-F238E27FC236}">
                <a16:creationId xmlns:a16="http://schemas.microsoft.com/office/drawing/2014/main" id="{7CFA8A25-9227-D74E-8731-D91F2F97A83C}"/>
              </a:ext>
            </a:extLst>
          </p:cNvPr>
          <p:cNvSpPr>
            <a:spLocks noChangeArrowheads="1"/>
          </p:cNvSpPr>
          <p:nvPr/>
        </p:nvSpPr>
        <p:spPr bwMode="auto">
          <a:xfrm>
            <a:off x="3276600" y="6172200"/>
            <a:ext cx="2133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2812" name="Text Box 53">
            <a:extLst>
              <a:ext uri="{FF2B5EF4-FFF2-40B4-BE49-F238E27FC236}">
                <a16:creationId xmlns:a16="http://schemas.microsoft.com/office/drawing/2014/main" id="{13E02A2F-1C04-8049-8DF0-B0B2DC34004F}"/>
              </a:ext>
            </a:extLst>
          </p:cNvPr>
          <p:cNvSpPr txBox="1">
            <a:spLocks noChangeArrowheads="1"/>
          </p:cNvSpPr>
          <p:nvPr/>
        </p:nvSpPr>
        <p:spPr bwMode="auto">
          <a:xfrm>
            <a:off x="5387975" y="4921250"/>
            <a:ext cx="352901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defRPr/>
            </a:pPr>
            <a:r>
              <a:rPr lang="en-US" altLang="en-US" sz="2400">
                <a:latin typeface="Times New Roman" charset="0"/>
              </a:rPr>
              <a:t> Increase sample pressure:</a:t>
            </a:r>
          </a:p>
          <a:p>
            <a:pPr>
              <a:buFontTx/>
              <a:buChar char="•"/>
              <a:defRPr/>
            </a:pPr>
            <a:r>
              <a:rPr lang="en-US" altLang="en-US" sz="2400">
                <a:latin typeface="Times New Roman" charset="0"/>
              </a:rPr>
              <a:t> Widen Core</a:t>
            </a:r>
          </a:p>
          <a:p>
            <a:pPr>
              <a:buFontTx/>
              <a:buChar char="•"/>
              <a:defRPr/>
            </a:pPr>
            <a:r>
              <a:rPr lang="en-US" altLang="en-US" sz="2400">
                <a:latin typeface="Times New Roman" charset="0"/>
              </a:rPr>
              <a:t> Increase turbulence</a:t>
            </a:r>
          </a:p>
        </p:txBody>
      </p:sp>
      <p:grpSp>
        <p:nvGrpSpPr>
          <p:cNvPr id="78892" name="Group 54">
            <a:extLst>
              <a:ext uri="{FF2B5EF4-FFF2-40B4-BE49-F238E27FC236}">
                <a16:creationId xmlns:a16="http://schemas.microsoft.com/office/drawing/2014/main" id="{34B7F031-4F32-5141-802E-84ACC0A4D770}"/>
              </a:ext>
            </a:extLst>
          </p:cNvPr>
          <p:cNvGrpSpPr>
            <a:grpSpLocks/>
          </p:cNvGrpSpPr>
          <p:nvPr/>
        </p:nvGrpSpPr>
        <p:grpSpPr bwMode="auto">
          <a:xfrm>
            <a:off x="1066800" y="4252913"/>
            <a:ext cx="192088" cy="196850"/>
            <a:chOff x="2167" y="1085"/>
            <a:chExt cx="121" cy="124"/>
          </a:xfrm>
        </p:grpSpPr>
        <p:sp>
          <p:nvSpPr>
            <p:cNvPr id="78915" name="Freeform 55" descr="Wide upward diagonal">
              <a:extLst>
                <a:ext uri="{FF2B5EF4-FFF2-40B4-BE49-F238E27FC236}">
                  <a16:creationId xmlns:a16="http://schemas.microsoft.com/office/drawing/2014/main" id="{72E9CF6E-A24E-A442-8FD7-76B98B228013}"/>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6" name="Freeform 56">
              <a:extLst>
                <a:ext uri="{FF2B5EF4-FFF2-40B4-BE49-F238E27FC236}">
                  <a16:creationId xmlns:a16="http://schemas.microsoft.com/office/drawing/2014/main" id="{F3025AC1-0A7C-5B4E-B326-DD0582C1B9BB}"/>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893" name="Group 57">
            <a:extLst>
              <a:ext uri="{FF2B5EF4-FFF2-40B4-BE49-F238E27FC236}">
                <a16:creationId xmlns:a16="http://schemas.microsoft.com/office/drawing/2014/main" id="{7EE3DA35-4348-A547-8259-462E06F71590}"/>
              </a:ext>
            </a:extLst>
          </p:cNvPr>
          <p:cNvGrpSpPr>
            <a:grpSpLocks/>
          </p:cNvGrpSpPr>
          <p:nvPr/>
        </p:nvGrpSpPr>
        <p:grpSpPr bwMode="auto">
          <a:xfrm>
            <a:off x="990600" y="4259263"/>
            <a:ext cx="192088" cy="196850"/>
            <a:chOff x="2167" y="1085"/>
            <a:chExt cx="121" cy="124"/>
          </a:xfrm>
        </p:grpSpPr>
        <p:sp>
          <p:nvSpPr>
            <p:cNvPr id="78913" name="Freeform 58" descr="Wide upward diagonal">
              <a:extLst>
                <a:ext uri="{FF2B5EF4-FFF2-40B4-BE49-F238E27FC236}">
                  <a16:creationId xmlns:a16="http://schemas.microsoft.com/office/drawing/2014/main" id="{7EE72F28-0977-F740-8A9F-FF33E9C0F805}"/>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4" name="Freeform 59">
              <a:extLst>
                <a:ext uri="{FF2B5EF4-FFF2-40B4-BE49-F238E27FC236}">
                  <a16:creationId xmlns:a16="http://schemas.microsoft.com/office/drawing/2014/main" id="{1868714E-077D-E141-83C3-8985C363F52C}"/>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15" name="Line 60">
            <a:extLst>
              <a:ext uri="{FF2B5EF4-FFF2-40B4-BE49-F238E27FC236}">
                <a16:creationId xmlns:a16="http://schemas.microsoft.com/office/drawing/2014/main" id="{53784300-DBDB-FA4E-BD15-663EA31A2205}"/>
              </a:ext>
            </a:extLst>
          </p:cNvPr>
          <p:cNvSpPr>
            <a:spLocks noChangeShapeType="1"/>
          </p:cNvSpPr>
          <p:nvPr/>
        </p:nvSpPr>
        <p:spPr bwMode="auto">
          <a:xfrm>
            <a:off x="990600" y="3459163"/>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2816" name="Line 61">
            <a:extLst>
              <a:ext uri="{FF2B5EF4-FFF2-40B4-BE49-F238E27FC236}">
                <a16:creationId xmlns:a16="http://schemas.microsoft.com/office/drawing/2014/main" id="{2F0E3711-414E-DD46-9CBE-43A760A2E69E}"/>
              </a:ext>
            </a:extLst>
          </p:cNvPr>
          <p:cNvSpPr>
            <a:spLocks noChangeShapeType="1"/>
          </p:cNvSpPr>
          <p:nvPr/>
        </p:nvSpPr>
        <p:spPr bwMode="auto">
          <a:xfrm>
            <a:off x="1447800" y="3459163"/>
            <a:ext cx="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2817" name="Line 62">
            <a:extLst>
              <a:ext uri="{FF2B5EF4-FFF2-40B4-BE49-F238E27FC236}">
                <a16:creationId xmlns:a16="http://schemas.microsoft.com/office/drawing/2014/main" id="{3B966ACE-D53B-AD4F-99B5-92539A50D576}"/>
              </a:ext>
            </a:extLst>
          </p:cNvPr>
          <p:cNvSpPr>
            <a:spLocks noChangeShapeType="1"/>
          </p:cNvSpPr>
          <p:nvPr/>
        </p:nvSpPr>
        <p:spPr bwMode="auto">
          <a:xfrm>
            <a:off x="1371600" y="3230563"/>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2818" name="Line 63">
            <a:extLst>
              <a:ext uri="{FF2B5EF4-FFF2-40B4-BE49-F238E27FC236}">
                <a16:creationId xmlns:a16="http://schemas.microsoft.com/office/drawing/2014/main" id="{50915646-4F15-1144-AFAD-0F797DA35D4A}"/>
              </a:ext>
            </a:extLst>
          </p:cNvPr>
          <p:cNvSpPr>
            <a:spLocks noChangeShapeType="1"/>
          </p:cNvSpPr>
          <p:nvPr/>
        </p:nvSpPr>
        <p:spPr bwMode="auto">
          <a:xfrm flipV="1">
            <a:off x="1371600" y="2163763"/>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34880" name="Freeform 64">
            <a:extLst>
              <a:ext uri="{FF2B5EF4-FFF2-40B4-BE49-F238E27FC236}">
                <a16:creationId xmlns:a16="http://schemas.microsoft.com/office/drawing/2014/main" id="{D988628E-69D5-8A41-95D4-DBAB4A9C000C}"/>
              </a:ext>
            </a:extLst>
          </p:cNvPr>
          <p:cNvSpPr>
            <a:spLocks/>
          </p:cNvSpPr>
          <p:nvPr/>
        </p:nvSpPr>
        <p:spPr bwMode="auto">
          <a:xfrm>
            <a:off x="1574800" y="2524125"/>
            <a:ext cx="436563" cy="701675"/>
          </a:xfrm>
          <a:custGeom>
            <a:avLst/>
            <a:gdLst>
              <a:gd name="T0" fmla="*/ 0 w 275"/>
              <a:gd name="T1" fmla="*/ 2147483646 h 442"/>
              <a:gd name="T2" fmla="*/ 2147483646 w 275"/>
              <a:gd name="T3" fmla="*/ 2147483646 h 442"/>
              <a:gd name="T4" fmla="*/ 2147483646 w 275"/>
              <a:gd name="T5" fmla="*/ 2147483646 h 442"/>
              <a:gd name="T6" fmla="*/ 2147483646 w 275"/>
              <a:gd name="T7" fmla="*/ 0 h 442"/>
              <a:gd name="T8" fmla="*/ 2147483646 w 275"/>
              <a:gd name="T9" fmla="*/ 2147483646 h 442"/>
              <a:gd name="T10" fmla="*/ 2147483646 w 275"/>
              <a:gd name="T11" fmla="*/ 2147483646 h 442"/>
              <a:gd name="T12" fmla="*/ 2147483646 w 275"/>
              <a:gd name="T13" fmla="*/ 2147483646 h 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442">
                <a:moveTo>
                  <a:pt x="0" y="435"/>
                </a:moveTo>
                <a:cubicBezTo>
                  <a:pt x="47" y="420"/>
                  <a:pt x="43" y="374"/>
                  <a:pt x="51" y="333"/>
                </a:cubicBezTo>
                <a:cubicBezTo>
                  <a:pt x="61" y="284"/>
                  <a:pt x="69" y="235"/>
                  <a:pt x="77" y="186"/>
                </a:cubicBezTo>
                <a:cubicBezTo>
                  <a:pt x="81" y="129"/>
                  <a:pt x="66" y="25"/>
                  <a:pt x="134" y="0"/>
                </a:cubicBezTo>
                <a:cubicBezTo>
                  <a:pt x="154" y="29"/>
                  <a:pt x="161" y="63"/>
                  <a:pt x="173" y="96"/>
                </a:cubicBezTo>
                <a:cubicBezTo>
                  <a:pt x="187" y="186"/>
                  <a:pt x="206" y="274"/>
                  <a:pt x="218" y="365"/>
                </a:cubicBezTo>
                <a:cubicBezTo>
                  <a:pt x="223" y="403"/>
                  <a:pt x="227" y="442"/>
                  <a:pt x="275" y="442"/>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1" name="Freeform 65">
            <a:extLst>
              <a:ext uri="{FF2B5EF4-FFF2-40B4-BE49-F238E27FC236}">
                <a16:creationId xmlns:a16="http://schemas.microsoft.com/office/drawing/2014/main" id="{51580DF1-C59E-7C40-BFAF-3C2CAB5B14AE}"/>
              </a:ext>
            </a:extLst>
          </p:cNvPr>
          <p:cNvSpPr>
            <a:spLocks/>
          </p:cNvSpPr>
          <p:nvPr/>
        </p:nvSpPr>
        <p:spPr bwMode="auto">
          <a:xfrm>
            <a:off x="1590675" y="2849563"/>
            <a:ext cx="409575" cy="376237"/>
          </a:xfrm>
          <a:custGeom>
            <a:avLst/>
            <a:gdLst>
              <a:gd name="T0" fmla="*/ 0 w 275"/>
              <a:gd name="T1" fmla="*/ 2147483646 h 442"/>
              <a:gd name="T2" fmla="*/ 2147483646 w 275"/>
              <a:gd name="T3" fmla="*/ 2147483646 h 442"/>
              <a:gd name="T4" fmla="*/ 2147483646 w 275"/>
              <a:gd name="T5" fmla="*/ 2147483646 h 442"/>
              <a:gd name="T6" fmla="*/ 2147483646 w 275"/>
              <a:gd name="T7" fmla="*/ 0 h 442"/>
              <a:gd name="T8" fmla="*/ 2147483646 w 275"/>
              <a:gd name="T9" fmla="*/ 2147483646 h 442"/>
              <a:gd name="T10" fmla="*/ 2147483646 w 275"/>
              <a:gd name="T11" fmla="*/ 2147483646 h 442"/>
              <a:gd name="T12" fmla="*/ 2147483646 w 275"/>
              <a:gd name="T13" fmla="*/ 2147483646 h 4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442">
                <a:moveTo>
                  <a:pt x="0" y="435"/>
                </a:moveTo>
                <a:cubicBezTo>
                  <a:pt x="47" y="420"/>
                  <a:pt x="43" y="374"/>
                  <a:pt x="51" y="333"/>
                </a:cubicBezTo>
                <a:cubicBezTo>
                  <a:pt x="61" y="284"/>
                  <a:pt x="69" y="235"/>
                  <a:pt x="77" y="186"/>
                </a:cubicBezTo>
                <a:cubicBezTo>
                  <a:pt x="81" y="129"/>
                  <a:pt x="66" y="25"/>
                  <a:pt x="134" y="0"/>
                </a:cubicBezTo>
                <a:cubicBezTo>
                  <a:pt x="154" y="29"/>
                  <a:pt x="161" y="63"/>
                  <a:pt x="173" y="96"/>
                </a:cubicBezTo>
                <a:cubicBezTo>
                  <a:pt x="187" y="186"/>
                  <a:pt x="206" y="274"/>
                  <a:pt x="218" y="365"/>
                </a:cubicBezTo>
                <a:cubicBezTo>
                  <a:pt x="223" y="403"/>
                  <a:pt x="227" y="442"/>
                  <a:pt x="275" y="442"/>
                </a:cubicBezTo>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882" name="Group 66">
            <a:extLst>
              <a:ext uri="{FF2B5EF4-FFF2-40B4-BE49-F238E27FC236}">
                <a16:creationId xmlns:a16="http://schemas.microsoft.com/office/drawing/2014/main" id="{60E53956-1B3D-A94B-99CB-952D6E890073}"/>
              </a:ext>
            </a:extLst>
          </p:cNvPr>
          <p:cNvGrpSpPr>
            <a:grpSpLocks/>
          </p:cNvGrpSpPr>
          <p:nvPr/>
        </p:nvGrpSpPr>
        <p:grpSpPr bwMode="auto">
          <a:xfrm>
            <a:off x="1066800" y="1828800"/>
            <a:ext cx="192088" cy="196850"/>
            <a:chOff x="2167" y="1085"/>
            <a:chExt cx="121" cy="124"/>
          </a:xfrm>
        </p:grpSpPr>
        <p:sp>
          <p:nvSpPr>
            <p:cNvPr id="78911" name="Freeform 67" descr="Wide upward diagonal">
              <a:extLst>
                <a:ext uri="{FF2B5EF4-FFF2-40B4-BE49-F238E27FC236}">
                  <a16:creationId xmlns:a16="http://schemas.microsoft.com/office/drawing/2014/main" id="{4919CB5D-0A1A-D04E-BDD4-BDBDD7E9550A}"/>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2" name="Freeform 68">
              <a:extLst>
                <a:ext uri="{FF2B5EF4-FFF2-40B4-BE49-F238E27FC236}">
                  <a16:creationId xmlns:a16="http://schemas.microsoft.com/office/drawing/2014/main" id="{D8B7CF31-059D-FF4C-8116-66E995C6689A}"/>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85" name="Group 69">
            <a:extLst>
              <a:ext uri="{FF2B5EF4-FFF2-40B4-BE49-F238E27FC236}">
                <a16:creationId xmlns:a16="http://schemas.microsoft.com/office/drawing/2014/main" id="{4EF895B6-4517-7A45-A830-308807F41037}"/>
              </a:ext>
            </a:extLst>
          </p:cNvPr>
          <p:cNvGrpSpPr>
            <a:grpSpLocks/>
          </p:cNvGrpSpPr>
          <p:nvPr/>
        </p:nvGrpSpPr>
        <p:grpSpPr bwMode="auto">
          <a:xfrm>
            <a:off x="1219200" y="1828800"/>
            <a:ext cx="192088" cy="196850"/>
            <a:chOff x="2167" y="1085"/>
            <a:chExt cx="121" cy="124"/>
          </a:xfrm>
        </p:grpSpPr>
        <p:sp>
          <p:nvSpPr>
            <p:cNvPr id="78909" name="Freeform 70" descr="Wide upward diagonal">
              <a:extLst>
                <a:ext uri="{FF2B5EF4-FFF2-40B4-BE49-F238E27FC236}">
                  <a16:creationId xmlns:a16="http://schemas.microsoft.com/office/drawing/2014/main" id="{B9D2B145-04C9-094F-9890-B32FC2F8DD2C}"/>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0" name="Freeform 71">
              <a:extLst>
                <a:ext uri="{FF2B5EF4-FFF2-40B4-BE49-F238E27FC236}">
                  <a16:creationId xmlns:a16="http://schemas.microsoft.com/office/drawing/2014/main" id="{E20B43A5-467E-FA43-A4DC-FB24BE92A6B5}"/>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88" name="Group 72">
            <a:extLst>
              <a:ext uri="{FF2B5EF4-FFF2-40B4-BE49-F238E27FC236}">
                <a16:creationId xmlns:a16="http://schemas.microsoft.com/office/drawing/2014/main" id="{EE346AF5-95EA-B043-AD42-3982DC8815DE}"/>
              </a:ext>
            </a:extLst>
          </p:cNvPr>
          <p:cNvGrpSpPr>
            <a:grpSpLocks/>
          </p:cNvGrpSpPr>
          <p:nvPr/>
        </p:nvGrpSpPr>
        <p:grpSpPr bwMode="auto">
          <a:xfrm>
            <a:off x="1103313" y="4298950"/>
            <a:ext cx="192087" cy="196850"/>
            <a:chOff x="2167" y="1085"/>
            <a:chExt cx="121" cy="124"/>
          </a:xfrm>
        </p:grpSpPr>
        <p:sp>
          <p:nvSpPr>
            <p:cNvPr id="78907" name="Freeform 73" descr="Wide upward diagonal">
              <a:extLst>
                <a:ext uri="{FF2B5EF4-FFF2-40B4-BE49-F238E27FC236}">
                  <a16:creationId xmlns:a16="http://schemas.microsoft.com/office/drawing/2014/main" id="{BC9DA979-5399-5746-8FB2-074DA17D9DF8}"/>
                </a:ext>
              </a:extLst>
            </p:cNvPr>
            <p:cNvSpPr>
              <a:spLocks/>
            </p:cNvSpPr>
            <p:nvPr/>
          </p:nvSpPr>
          <p:spPr bwMode="auto">
            <a:xfrm>
              <a:off x="2167" y="1085"/>
              <a:ext cx="121" cy="124"/>
            </a:xfrm>
            <a:custGeom>
              <a:avLst/>
              <a:gdLst>
                <a:gd name="T0" fmla="*/ 14450 w 71"/>
                <a:gd name="T1" fmla="*/ 30628 h 63"/>
                <a:gd name="T2" fmla="*/ 13820 w 71"/>
                <a:gd name="T3" fmla="*/ 10638 h 63"/>
                <a:gd name="T4" fmla="*/ 9980 w 71"/>
                <a:gd name="T5" fmla="*/ 0 h 63"/>
                <a:gd name="T6" fmla="*/ 5980 w 71"/>
                <a:gd name="T7" fmla="*/ 0 h 63"/>
                <a:gd name="T8" fmla="*/ 2301 w 71"/>
                <a:gd name="T9" fmla="*/ 5405 h 63"/>
                <a:gd name="T10" fmla="*/ 0 w 71"/>
                <a:gd name="T11" fmla="*/ 18193 h 63"/>
                <a:gd name="T12" fmla="*/ 0 w 71"/>
                <a:gd name="T13" fmla="*/ 34234 h 63"/>
                <a:gd name="T14" fmla="*/ 1841 w 71"/>
                <a:gd name="T15" fmla="*/ 48840 h 63"/>
                <a:gd name="T16" fmla="*/ 5980 w 71"/>
                <a:gd name="T17" fmla="*/ 54031 h 63"/>
                <a:gd name="T18" fmla="*/ 12938 w 71"/>
                <a:gd name="T19" fmla="*/ 47024 h 63"/>
                <a:gd name="T20" fmla="*/ 14450 w 71"/>
                <a:gd name="T21" fmla="*/ 32376 h 63"/>
                <a:gd name="T22" fmla="*/ 14450 w 71"/>
                <a:gd name="T23" fmla="*/ 30628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8" name="Freeform 74">
              <a:extLst>
                <a:ext uri="{FF2B5EF4-FFF2-40B4-BE49-F238E27FC236}">
                  <a16:creationId xmlns:a16="http://schemas.microsoft.com/office/drawing/2014/main" id="{76BE8A3D-791A-0541-8FD2-A4088624ED5C}"/>
                </a:ext>
              </a:extLst>
            </p:cNvPr>
            <p:cNvSpPr>
              <a:spLocks/>
            </p:cNvSpPr>
            <p:nvPr/>
          </p:nvSpPr>
          <p:spPr bwMode="auto">
            <a:xfrm>
              <a:off x="2181" y="1127"/>
              <a:ext cx="85" cy="69"/>
            </a:xfrm>
            <a:custGeom>
              <a:avLst/>
              <a:gdLst>
                <a:gd name="T0" fmla="*/ 5008 w 49"/>
                <a:gd name="T1" fmla="*/ 30106 h 35"/>
                <a:gd name="T2" fmla="*/ 6708 w 49"/>
                <a:gd name="T3" fmla="*/ 28235 h 35"/>
                <a:gd name="T4" fmla="*/ 8377 w 49"/>
                <a:gd name="T5" fmla="*/ 23016 h 35"/>
                <a:gd name="T6" fmla="*/ 11829 w 49"/>
                <a:gd name="T7" fmla="*/ 23016 h 35"/>
                <a:gd name="T8" fmla="*/ 11829 w 49"/>
                <a:gd name="T9" fmla="*/ 15271 h 35"/>
                <a:gd name="T10" fmla="*/ 11829 w 49"/>
                <a:gd name="T11" fmla="*/ 15271 h 35"/>
                <a:gd name="T12" fmla="*/ 11829 w 49"/>
                <a:gd name="T13" fmla="*/ 7974 h 35"/>
                <a:gd name="T14" fmla="*/ 11829 w 49"/>
                <a:gd name="T15" fmla="*/ 0 h 35"/>
                <a:gd name="T16" fmla="*/ 8377 w 49"/>
                <a:gd name="T17" fmla="*/ 0 h 35"/>
                <a:gd name="T18" fmla="*/ 5008 w 49"/>
                <a:gd name="T19" fmla="*/ 7974 h 35"/>
                <a:gd name="T20" fmla="*/ 8377 w 49"/>
                <a:gd name="T21" fmla="*/ 9861 h 35"/>
                <a:gd name="T22" fmla="*/ 11829 w 49"/>
                <a:gd name="T23" fmla="*/ 15271 h 35"/>
                <a:gd name="T24" fmla="*/ 11829 w 49"/>
                <a:gd name="T25" fmla="*/ 15271 h 35"/>
                <a:gd name="T26" fmla="*/ 8377 w 49"/>
                <a:gd name="T27" fmla="*/ 23016 h 35"/>
                <a:gd name="T28" fmla="*/ 5008 w 49"/>
                <a:gd name="T29" fmla="*/ 23016 h 35"/>
                <a:gd name="T30" fmla="*/ 1331 w 49"/>
                <a:gd name="T31" fmla="*/ 23016 h 35"/>
                <a:gd name="T32" fmla="*/ 1331 w 49"/>
                <a:gd name="T33" fmla="*/ 23016 h 35"/>
                <a:gd name="T34" fmla="*/ 0 w 49"/>
                <a:gd name="T35" fmla="*/ 26478 h 35"/>
                <a:gd name="T36" fmla="*/ 975 w 49"/>
                <a:gd name="T37" fmla="*/ 29183 h 35"/>
                <a:gd name="T38" fmla="*/ 5008 w 49"/>
                <a:gd name="T39" fmla="*/ 30106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824" name="Oval 75">
            <a:extLst>
              <a:ext uri="{FF2B5EF4-FFF2-40B4-BE49-F238E27FC236}">
                <a16:creationId xmlns:a16="http://schemas.microsoft.com/office/drawing/2014/main" id="{A610EACD-459F-F749-82FA-4CDC763E1D57}"/>
              </a:ext>
            </a:extLst>
          </p:cNvPr>
          <p:cNvSpPr>
            <a:spLocks noChangeArrowheads="1"/>
          </p:cNvSpPr>
          <p:nvPr/>
        </p:nvSpPr>
        <p:spPr bwMode="auto">
          <a:xfrm>
            <a:off x="914400" y="4114800"/>
            <a:ext cx="609600" cy="381000"/>
          </a:xfrm>
          <a:prstGeom prst="ellipse">
            <a:avLst/>
          </a:prstGeom>
          <a:solidFill>
            <a:srgbClr val="00A9E0"/>
          </a:solidFill>
          <a:ln>
            <a:noFill/>
          </a:ln>
          <a:effectLst/>
          <a:extLst>
            <a:ext uri="{91240B29-F687-4F45-9708-019B960494DF}">
              <a14:hiddenLine xmlns:a14="http://schemas.microsoft.com/office/drawing/2010/main" w="76200" cap="rnd">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sz="2400">
              <a:latin typeface="Times New Roman" charset="0"/>
            </a:endParaRPr>
          </a:p>
        </p:txBody>
      </p:sp>
      <p:sp>
        <p:nvSpPr>
          <p:cNvPr id="32825" name="Rectangle 76">
            <a:extLst>
              <a:ext uri="{FF2B5EF4-FFF2-40B4-BE49-F238E27FC236}">
                <a16:creationId xmlns:a16="http://schemas.microsoft.com/office/drawing/2014/main" id="{13805B8E-9F5A-1949-AAD1-732EB720D4D5}"/>
              </a:ext>
            </a:extLst>
          </p:cNvPr>
          <p:cNvSpPr>
            <a:spLocks noChangeArrowheads="1"/>
          </p:cNvSpPr>
          <p:nvPr/>
        </p:nvSpPr>
        <p:spPr bwMode="auto">
          <a:xfrm>
            <a:off x="533400" y="5562600"/>
            <a:ext cx="1219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2826" name="Text Box 77">
            <a:extLst>
              <a:ext uri="{FF2B5EF4-FFF2-40B4-BE49-F238E27FC236}">
                <a16:creationId xmlns:a16="http://schemas.microsoft.com/office/drawing/2014/main" id="{86C58D7F-D2F4-CB46-845E-D7A5110131A5}"/>
              </a:ext>
            </a:extLst>
          </p:cNvPr>
          <p:cNvSpPr txBox="1">
            <a:spLocks noChangeArrowheads="1"/>
          </p:cNvSpPr>
          <p:nvPr/>
        </p:nvSpPr>
        <p:spPr bwMode="auto">
          <a:xfrm>
            <a:off x="1508125" y="3200400"/>
            <a:ext cx="50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000">
                <a:latin typeface="Times New Roman" charset="0"/>
              </a:rPr>
              <a:t>Signal</a:t>
            </a:r>
          </a:p>
        </p:txBody>
      </p:sp>
      <p:sp>
        <p:nvSpPr>
          <p:cNvPr id="32827" name="Rectangle 78">
            <a:extLst>
              <a:ext uri="{FF2B5EF4-FFF2-40B4-BE49-F238E27FC236}">
                <a16:creationId xmlns:a16="http://schemas.microsoft.com/office/drawing/2014/main" id="{766E75D9-6F59-B14B-A916-2362EC4FA073}"/>
              </a:ext>
            </a:extLst>
          </p:cNvPr>
          <p:cNvSpPr>
            <a:spLocks noChangeArrowheads="1"/>
          </p:cNvSpPr>
          <p:nvPr/>
        </p:nvSpPr>
        <p:spPr bwMode="auto">
          <a:xfrm>
            <a:off x="609600" y="1724025"/>
            <a:ext cx="9906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94444E-6 7.40741E-7 C 0.00538 0.00231 0.00695 0.00579 0.01146 0.00995 C 0.0125 0.01088 0.01406 0.01088 0.01528 0.0118 C 0.01788 0.01389 0.02292 0.01852 0.02292 0.01875 C 0.02552 0.0294 0.03195 0.03403 0.03802 0.04213 C 0.04288 0.04861 0.04688 0.05579 0.0533 0.05903 C 0.06111 0.07477 0.06979 0.08958 0.08108 0.10116 C 0.08698 0.11227 0.08663 0.09491 0.08872 0.12639 C 0.09358 0.18079 0.05972 0.19097 0.06198 0.2456 C 0.06389 0.34977 0.10868 0.42083 0.10573 0.52523 C 0.10625 0.54537 0.09254 0.64305 0.09254 0.66319 C 0.09254 0.67176 0.08993 0.68125 0.08993 0.69028 " pathEditMode="relative" rAng="0" ptsTypes="ffffffffffff">
                                      <p:cBhvr>
                                        <p:cTn id="6" dur="2000" fill="hold"/>
                                        <p:tgtEl>
                                          <p:spTgt spid="34858"/>
                                        </p:tgtEl>
                                        <p:attrNameLst>
                                          <p:attrName>ppt_x</p:attrName>
                                          <p:attrName>ppt_y</p:attrName>
                                        </p:attrNameLst>
                                      </p:cBhvr>
                                      <p:rCtr x="5434" y="34514"/>
                                    </p:animMotion>
                                  </p:childTnLst>
                                </p:cTn>
                              </p:par>
                            </p:childTnLst>
                          </p:cTn>
                        </p:par>
                        <p:par>
                          <p:cTn id="7" fill="hold" nodeType="afterGroup">
                            <p:stCondLst>
                              <p:cond delay="2000"/>
                            </p:stCondLst>
                            <p:childTnLst>
                              <p:par>
                                <p:cTn id="8" presetID="0" presetClass="path" presetSubtype="0" accel="50000" decel="50000" fill="hold" nodeType="afterEffect">
                                  <p:stCondLst>
                                    <p:cond delay="0"/>
                                  </p:stCondLst>
                                  <p:childTnLst>
                                    <p:animMotion origin="layout" path="M 0.00138 2.22222E-6 C -0.00869 0.01018 -0.00938 0.04328 -0.0158 0.05833 C -0.02049 0.06921 -0.05764 0.08426 -0.06441 0.09352 C -0.07292 0.10254 -0.0658 0.10741 -0.06702 0.11319 C -0.06945 0.11828 -0.08664 0.13796 -0.08803 0.14352 C -0.08733 0.15972 -0.05105 0.15278 -0.04914 0.16852 C -0.0474 0.18426 -0.08577 0.21458 -0.08455 0.24352 C -0.08334 0.27245 -0.04167 0.31342 -0.0415 0.34166 C -0.04132 0.35301 -0.08455 0.40162 -0.08386 0.41296 C -0.08334 0.42083 -0.06997 0.44143 -0.06997 0.44166 C -0.06875 0.47014 -0.03959 0.48333 -0.04219 0.51203 C -0.04167 0.56828 -0.05938 0.5919 -0.05938 0.64815 C -0.05938 0.66134 -0.06198 0.67384 -0.06198 0.68703 " pathEditMode="relative" rAng="0" ptsTypes="ffffffaffffff">
                                      <p:cBhvr>
                                        <p:cTn id="9" dur="2000" fill="hold"/>
                                        <p:tgtEl>
                                          <p:spTgt spid="34864"/>
                                        </p:tgtEl>
                                        <p:attrNameLst>
                                          <p:attrName>ppt_x</p:attrName>
                                          <p:attrName>ppt_y</p:attrName>
                                        </p:attrNameLst>
                                      </p:cBhvr>
                                      <p:rCtr x="-4479" y="34352"/>
                                    </p:animMotion>
                                  </p:childTnLst>
                                </p:cTn>
                              </p:par>
                            </p:childTnLst>
                          </p:cTn>
                        </p:par>
                        <p:par>
                          <p:cTn id="10" fill="hold" nodeType="afterGroup">
                            <p:stCondLst>
                              <p:cond delay="4000"/>
                            </p:stCondLst>
                            <p:childTnLst>
                              <p:par>
                                <p:cTn id="11" presetID="0" presetClass="path" presetSubtype="0" accel="50000" decel="50000" fill="hold" nodeType="afterEffect">
                                  <p:stCondLst>
                                    <p:cond delay="0"/>
                                  </p:stCondLst>
                                  <p:childTnLst>
                                    <p:animMotion origin="layout" path="M -2.22222E-6 7.40741E-7 C -0.00104 0.01505 -0.00972 0.03241 -0.01111 0.04745 C -0.01007 0.09259 0.01025 0.12847 0.00903 0.17245 C 0.0099 0.23611 -0.02118 0.29305 -0.0243 0.35671 C -0.02482 0.41134 0.00903 0.47523 0.00834 0.52986 C 0.00781 0.56366 -0.01059 0.58611 -0.00364 0.61944 C -0.00208 0.64167 0.00139 0.66111 0.00139 0.68356 " pathEditMode="relative" rAng="0" ptsTypes="fffffff">
                                      <p:cBhvr>
                                        <p:cTn id="12" dur="2000" fill="hold"/>
                                        <p:tgtEl>
                                          <p:spTgt spid="34855"/>
                                        </p:tgtEl>
                                        <p:attrNameLst>
                                          <p:attrName>ppt_x</p:attrName>
                                          <p:attrName>ppt_y</p:attrName>
                                        </p:attrNameLst>
                                      </p:cBhvr>
                                      <p:rCtr x="-729" y="34167"/>
                                    </p:animMotion>
                                  </p:childTnLst>
                                </p:cTn>
                              </p:par>
                            </p:childTnLst>
                          </p:cTn>
                        </p:par>
                        <p:par>
                          <p:cTn id="13" fill="hold" nodeType="afterGroup">
                            <p:stCondLst>
                              <p:cond delay="6000"/>
                            </p:stCondLst>
                            <p:childTnLst>
                              <p:par>
                                <p:cTn id="14" presetID="0" presetClass="path" presetSubtype="0" accel="50000" decel="50000" fill="hold" nodeType="afterEffect">
                                  <p:stCondLst>
                                    <p:cond delay="0"/>
                                  </p:stCondLst>
                                  <p:childTnLst>
                                    <p:animMotion origin="layout" path="M -4.16667E-6 -1.11111E-6 C 0.00105 0.00787 0.00174 0.01227 0.00504 0.01875 C 0.00695 0.02616 0.00973 0.03333 0.01389 0.03889 C 0.01893 0.05995 0.05886 0.09838 0.06407 0.12037 C 0.06702 0.18889 0.01337 0.2456 0.01893 0.31389 C 0.02153 0.43241 0.05174 0.53542 0.05174 0.65833 " pathEditMode="relative" rAng="0" ptsTypes="ffffff">
                                      <p:cBhvr>
                                        <p:cTn id="15" dur="2000" fill="hold"/>
                                        <p:tgtEl>
                                          <p:spTgt spid="34861"/>
                                        </p:tgtEl>
                                        <p:attrNameLst>
                                          <p:attrName>ppt_x</p:attrName>
                                          <p:attrName>ppt_y</p:attrName>
                                        </p:attrNameLst>
                                      </p:cBhvr>
                                      <p:rCtr x="3351" y="32917"/>
                                    </p:animMotion>
                                  </p:childTnLst>
                                </p:cTn>
                              </p:par>
                            </p:childTnLst>
                          </p:cTn>
                        </p:par>
                        <p:par>
                          <p:cTn id="16" fill="hold" nodeType="afterGroup">
                            <p:stCondLst>
                              <p:cond delay="8000"/>
                            </p:stCondLst>
                            <p:childTnLst>
                              <p:par>
                                <p:cTn id="17" presetID="0" presetClass="path" presetSubtype="0" accel="50000" decel="50000" fill="hold" nodeType="afterEffect">
                                  <p:stCondLst>
                                    <p:cond delay="0"/>
                                  </p:stCondLst>
                                  <p:childTnLst>
                                    <p:animMotion origin="layout" path="M -0.0033 0.00116 C -0.00278 0.03426 0.01511 0.09607 0.02066 0.13056 C 0.02257 0.18009 -0.01753 0.22222 -0.01267 0.2713 C -0.01198 0.28611 -0.00035 0.29491 -0.00035 0.30972 C -0.00035 0.31528 0.00677 0.32107 0.00677 0.3213 C 0.00538 0.37986 0.00469 0.3044 0.00399 0.36019 " pathEditMode="relative" rAng="0" ptsTypes="ffffff">
                                      <p:cBhvr>
                                        <p:cTn id="18" dur="2000" fill="hold"/>
                                        <p:tgtEl>
                                          <p:spTgt spid="34882"/>
                                        </p:tgtEl>
                                        <p:attrNameLst>
                                          <p:attrName>ppt_x</p:attrName>
                                          <p:attrName>ppt_y</p:attrName>
                                        </p:attrNameLst>
                                      </p:cBhvr>
                                      <p:rCtr x="573" y="18935"/>
                                    </p:animMotion>
                                  </p:childTnLst>
                                </p:cTn>
                              </p:par>
                            </p:childTnLst>
                          </p:cTn>
                        </p:par>
                        <p:par>
                          <p:cTn id="19" fill="hold" nodeType="afterGroup">
                            <p:stCondLst>
                              <p:cond delay="10000"/>
                            </p:stCondLst>
                            <p:childTnLst>
                              <p:par>
                                <p:cTn id="20" presetID="11" presetClass="entr" presetSubtype="0" fill="hold" nodeType="afterEffect">
                                  <p:stCondLst>
                                    <p:cond delay="0"/>
                                  </p:stCondLst>
                                  <p:childTnLst>
                                    <p:set>
                                      <p:cBhvr>
                                        <p:cTn id="21" dur="2000">
                                          <p:stCondLst>
                                            <p:cond delay="0"/>
                                          </p:stCondLst>
                                        </p:cTn>
                                        <p:tgtEl>
                                          <p:spTgt spid="34880"/>
                                        </p:tgtEl>
                                        <p:attrNameLst>
                                          <p:attrName>style.visibility</p:attrName>
                                        </p:attrNameLst>
                                      </p:cBhvr>
                                      <p:to>
                                        <p:strVal val="visible"/>
                                      </p:to>
                                    </p:set>
                                  </p:childTnLst>
                                </p:cTn>
                              </p:par>
                            </p:childTnLst>
                          </p:cTn>
                        </p:par>
                        <p:par>
                          <p:cTn id="22" fill="hold" nodeType="afterGroup">
                            <p:stCondLst>
                              <p:cond delay="12000"/>
                            </p:stCondLst>
                            <p:childTnLst>
                              <p:par>
                                <p:cTn id="23" presetID="0" presetClass="path" presetSubtype="0" accel="50000" decel="50000" fill="hold" nodeType="afterEffect">
                                  <p:stCondLst>
                                    <p:cond delay="0"/>
                                  </p:stCondLst>
                                  <p:childTnLst>
                                    <p:animMotion origin="layout" path="M 3.61111E-6 -3.7037E-6 C 0.00052 0.03311 -0.00105 0.07662 0.00451 0.11111 C 0.00642 0.16065 -0.00035 0.12315 0.00451 0.17223 C 0.00503 0.21343 0.00295 0.22662 0.00225 0.24329 " pathEditMode="relative" rAng="0" ptsTypes="ffff">
                                      <p:cBhvr>
                                        <p:cTn id="24" dur="1000" fill="hold"/>
                                        <p:tgtEl>
                                          <p:spTgt spid="34888"/>
                                        </p:tgtEl>
                                        <p:attrNameLst>
                                          <p:attrName>ppt_x</p:attrName>
                                          <p:attrName>ppt_y</p:attrName>
                                        </p:attrNameLst>
                                      </p:cBhvr>
                                      <p:rCtr x="260" y="12153"/>
                                    </p:animMotion>
                                  </p:childTnLst>
                                </p:cTn>
                              </p:par>
                            </p:childTnLst>
                          </p:cTn>
                        </p:par>
                        <p:par>
                          <p:cTn id="25" fill="hold" nodeType="afterGroup">
                            <p:stCondLst>
                              <p:cond delay="13000"/>
                            </p:stCondLst>
                            <p:childTnLst>
                              <p:par>
                                <p:cTn id="26" presetID="0" presetClass="path" presetSubtype="0" accel="50000" decel="50000" fill="hold" nodeType="afterEffect">
                                  <p:stCondLst>
                                    <p:cond delay="0"/>
                                  </p:stCondLst>
                                  <p:childTnLst>
                                    <p:animMotion origin="layout" path="M 0.0 1.48148E-6 C -0.00885 0.01574 -0.00781 0.0331 -0.01111 0.05185 C -0.01215 0.06643 -0.02812 0.09699 -0.02934 0.11157 C -0.02899 0.12546 -0.00174 0.19421 0.00399 0.21528 C 0.00851 0.26065 0.01059 0.32037 0.00955 0.34861 " pathEditMode="relative" rAng="0" ptsTypes="fffff">
                                      <p:cBhvr>
                                        <p:cTn id="27" dur="2000" fill="hold"/>
                                        <p:tgtEl>
                                          <p:spTgt spid="34885"/>
                                        </p:tgtEl>
                                        <p:attrNameLst>
                                          <p:attrName>ppt_x</p:attrName>
                                          <p:attrName>ppt_y</p:attrName>
                                        </p:attrNameLst>
                                      </p:cBhvr>
                                      <p:rCtr x="-938" y="17431"/>
                                    </p:animMotion>
                                  </p:childTnLst>
                                </p:cTn>
                              </p:par>
                            </p:childTnLst>
                          </p:cTn>
                        </p:par>
                        <p:par>
                          <p:cTn id="28" fill="hold" nodeType="afterGroup">
                            <p:stCondLst>
                              <p:cond delay="15000"/>
                            </p:stCondLst>
                            <p:childTnLst>
                              <p:par>
                                <p:cTn id="29" presetID="11" presetClass="entr" presetSubtype="0" fill="hold" nodeType="afterEffect">
                                  <p:stCondLst>
                                    <p:cond delay="0"/>
                                  </p:stCondLst>
                                  <p:childTnLst>
                                    <p:set>
                                      <p:cBhvr>
                                        <p:cTn id="30" dur="2000">
                                          <p:stCondLst>
                                            <p:cond delay="0"/>
                                          </p:stCondLst>
                                        </p:cTn>
                                        <p:tgtEl>
                                          <p:spTgt spid="34881"/>
                                        </p:tgtEl>
                                        <p:attrNameLst>
                                          <p:attrName>style.visibility</p:attrName>
                                        </p:attrNameLst>
                                      </p:cBhvr>
                                      <p:to>
                                        <p:strVal val="visible"/>
                                      </p:to>
                                    </p:set>
                                  </p:childTnLst>
                                </p:cTn>
                              </p:par>
                            </p:childTnLst>
                          </p:cTn>
                        </p:par>
                        <p:par>
                          <p:cTn id="31" fill="hold" nodeType="afterGroup">
                            <p:stCondLst>
                              <p:cond delay="17000"/>
                            </p:stCondLst>
                            <p:childTnLst>
                              <p:par>
                                <p:cTn id="32" presetID="0" presetClass="path" presetSubtype="0" accel="50000" decel="50000" fill="hold" nodeType="afterEffect">
                                  <p:stCondLst>
                                    <p:cond delay="0"/>
                                  </p:stCondLst>
                                  <p:childTnLst>
                                    <p:animMotion origin="layout" path="M 3.61111E-6 4.07407E-6 C -0.00886 0.01574 -0.00782 0.0331 -0.01111 0.05185 C -0.01216 0.06643 -0.01441 0.08009 -0.01563 0.09467 C -0.01528 0.10856 -0.01789 0.14629 -0.01216 0.16736 C -0.01146 0.20856 -0.00955 0.20416 -0.00938 0.23426 C -0.0092 0.24791 -0.01025 0.22546 -0.01059 0.24907 " pathEditMode="relative" rAng="0" ptsTypes="ffffaf">
                                      <p:cBhvr>
                                        <p:cTn id="33" dur="1000" fill="hold"/>
                                        <p:tgtEl>
                                          <p:spTgt spid="34818"/>
                                        </p:tgtEl>
                                        <p:attrNameLst>
                                          <p:attrName>ppt_x</p:attrName>
                                          <p:attrName>ppt_y</p:attrName>
                                        </p:attrNameLst>
                                      </p:cBhvr>
                                      <p:rCtr x="-903" y="1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a:extLst>
              <a:ext uri="{FF2B5EF4-FFF2-40B4-BE49-F238E27FC236}">
                <a16:creationId xmlns:a16="http://schemas.microsoft.com/office/drawing/2014/main" id="{A22FEB4E-DA27-084F-8865-8822CE28D890}"/>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8017027-9814-AE45-B675-5DF4B6CFD836}" type="datetime12">
              <a:rPr lang="en-US" altLang="en-US"/>
              <a:pPr eaLnBrk="1" hangingPunct="1">
                <a:defRPr/>
              </a:pPr>
              <a:t>5:27 PM</a:t>
            </a:fld>
            <a:endParaRPr lang="en-US" altLang="en-US"/>
          </a:p>
        </p:txBody>
      </p:sp>
      <p:sp>
        <p:nvSpPr>
          <p:cNvPr id="33795" name="Rectangle 2">
            <a:extLst>
              <a:ext uri="{FF2B5EF4-FFF2-40B4-BE49-F238E27FC236}">
                <a16:creationId xmlns:a16="http://schemas.microsoft.com/office/drawing/2014/main" id="{AFB759F6-D44A-574B-B282-DDC6C1908558}"/>
              </a:ext>
            </a:extLst>
          </p:cNvPr>
          <p:cNvSpPr>
            <a:spLocks noGrp="1" noChangeArrowheads="1"/>
          </p:cNvSpPr>
          <p:nvPr>
            <p:ph type="title"/>
          </p:nvPr>
        </p:nvSpPr>
        <p:spPr>
          <a:xfrm>
            <a:off x="0" y="0"/>
            <a:ext cx="6324600" cy="8001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Hydrodynamic Systems</a:t>
            </a:r>
          </a:p>
        </p:txBody>
      </p:sp>
      <p:sp>
        <p:nvSpPr>
          <p:cNvPr id="33796" name="Rectangle 3">
            <a:extLst>
              <a:ext uri="{FF2B5EF4-FFF2-40B4-BE49-F238E27FC236}">
                <a16:creationId xmlns:a16="http://schemas.microsoft.com/office/drawing/2014/main" id="{12DD408C-1FFA-E24B-AA1C-0B0F6F9337FB}"/>
              </a:ext>
            </a:extLst>
          </p:cNvPr>
          <p:cNvSpPr>
            <a:spLocks noChangeArrowheads="1"/>
          </p:cNvSpPr>
          <p:nvPr/>
        </p:nvSpPr>
        <p:spPr bwMode="auto">
          <a:xfrm>
            <a:off x="8464550" y="6556375"/>
            <a:ext cx="4286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3797" name="Rectangle 4">
            <a:extLst>
              <a:ext uri="{FF2B5EF4-FFF2-40B4-BE49-F238E27FC236}">
                <a16:creationId xmlns:a16="http://schemas.microsoft.com/office/drawing/2014/main" id="{77B65621-8997-E04A-8820-7D9E3E0935E6}"/>
              </a:ext>
            </a:extLst>
          </p:cNvPr>
          <p:cNvSpPr>
            <a:spLocks noChangeArrowheads="1"/>
          </p:cNvSpPr>
          <p:nvPr/>
        </p:nvSpPr>
        <p:spPr bwMode="auto">
          <a:xfrm>
            <a:off x="609600" y="1420813"/>
            <a:ext cx="25749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3900" b="1">
                <a:solidFill>
                  <a:schemeClr val="tx2"/>
                </a:solidFill>
              </a:rPr>
              <a:t>Flow Chamber</a:t>
            </a:r>
          </a:p>
        </p:txBody>
      </p:sp>
      <p:sp>
        <p:nvSpPr>
          <p:cNvPr id="80901" name="Freeform 5">
            <a:extLst>
              <a:ext uri="{FF2B5EF4-FFF2-40B4-BE49-F238E27FC236}">
                <a16:creationId xmlns:a16="http://schemas.microsoft.com/office/drawing/2014/main" id="{230ACDF6-C4CA-F64E-924D-7E9FFB8F916D}"/>
              </a:ext>
            </a:extLst>
          </p:cNvPr>
          <p:cNvSpPr>
            <a:spLocks/>
          </p:cNvSpPr>
          <p:nvPr/>
        </p:nvSpPr>
        <p:spPr bwMode="auto">
          <a:xfrm>
            <a:off x="5815013" y="1995488"/>
            <a:ext cx="3024187" cy="2536825"/>
          </a:xfrm>
          <a:custGeom>
            <a:avLst/>
            <a:gdLst>
              <a:gd name="T0" fmla="*/ 2147483646 w 2143"/>
              <a:gd name="T1" fmla="*/ 2147483646 h 1598"/>
              <a:gd name="T2" fmla="*/ 2147483646 w 2143"/>
              <a:gd name="T3" fmla="*/ 2147483646 h 1598"/>
              <a:gd name="T4" fmla="*/ 2147483646 w 2143"/>
              <a:gd name="T5" fmla="*/ 2147483646 h 1598"/>
              <a:gd name="T6" fmla="*/ 2147483646 w 2143"/>
              <a:gd name="T7" fmla="*/ 2147483646 h 1598"/>
              <a:gd name="T8" fmla="*/ 2147483646 w 2143"/>
              <a:gd name="T9" fmla="*/ 2147483646 h 1598"/>
              <a:gd name="T10" fmla="*/ 2147483646 w 2143"/>
              <a:gd name="T11" fmla="*/ 2147483646 h 1598"/>
              <a:gd name="T12" fmla="*/ 2147483646 w 2143"/>
              <a:gd name="T13" fmla="*/ 2147483646 h 1598"/>
              <a:gd name="T14" fmla="*/ 2147483646 w 2143"/>
              <a:gd name="T15" fmla="*/ 2147483646 h 1598"/>
              <a:gd name="T16" fmla="*/ 2147483646 w 2143"/>
              <a:gd name="T17" fmla="*/ 0 h 1598"/>
              <a:gd name="T18" fmla="*/ 2147483646 w 2143"/>
              <a:gd name="T19" fmla="*/ 2147483646 h 1598"/>
              <a:gd name="T20" fmla="*/ 0 w 2143"/>
              <a:gd name="T21" fmla="*/ 2147483646 h 1598"/>
              <a:gd name="T22" fmla="*/ 2147483646 w 2143"/>
              <a:gd name="T23" fmla="*/ 2147483646 h 15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3" h="1598">
                <a:moveTo>
                  <a:pt x="83" y="1597"/>
                </a:moveTo>
                <a:lnTo>
                  <a:pt x="2101" y="456"/>
                </a:lnTo>
                <a:lnTo>
                  <a:pt x="2142" y="324"/>
                </a:lnTo>
                <a:lnTo>
                  <a:pt x="2083" y="263"/>
                </a:lnTo>
                <a:lnTo>
                  <a:pt x="2118" y="181"/>
                </a:lnTo>
                <a:lnTo>
                  <a:pt x="2071" y="176"/>
                </a:lnTo>
                <a:lnTo>
                  <a:pt x="2053" y="170"/>
                </a:lnTo>
                <a:lnTo>
                  <a:pt x="2059" y="104"/>
                </a:lnTo>
                <a:lnTo>
                  <a:pt x="2077" y="0"/>
                </a:lnTo>
                <a:lnTo>
                  <a:pt x="767" y="1081"/>
                </a:lnTo>
                <a:lnTo>
                  <a:pt x="0" y="1553"/>
                </a:lnTo>
                <a:lnTo>
                  <a:pt x="83" y="1597"/>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2" name="Freeform 6" descr="Zig zag">
            <a:extLst>
              <a:ext uri="{FF2B5EF4-FFF2-40B4-BE49-F238E27FC236}">
                <a16:creationId xmlns:a16="http://schemas.microsoft.com/office/drawing/2014/main" id="{1F5F7B1E-2437-9A4B-A874-06D778BC5BCE}"/>
              </a:ext>
            </a:extLst>
          </p:cNvPr>
          <p:cNvSpPr>
            <a:spLocks/>
          </p:cNvSpPr>
          <p:nvPr/>
        </p:nvSpPr>
        <p:spPr bwMode="auto">
          <a:xfrm>
            <a:off x="3706813" y="1684338"/>
            <a:ext cx="3689350" cy="4281487"/>
          </a:xfrm>
          <a:custGeom>
            <a:avLst/>
            <a:gdLst>
              <a:gd name="T0" fmla="*/ 2147483646 w 2615"/>
              <a:gd name="T1" fmla="*/ 2147483646 h 2697"/>
              <a:gd name="T2" fmla="*/ 2147483646 w 2615"/>
              <a:gd name="T3" fmla="*/ 0 h 2697"/>
              <a:gd name="T4" fmla="*/ 2147483646 w 2615"/>
              <a:gd name="T5" fmla="*/ 2147483646 h 2697"/>
              <a:gd name="T6" fmla="*/ 2147483646 w 2615"/>
              <a:gd name="T7" fmla="*/ 2147483646 h 2697"/>
              <a:gd name="T8" fmla="*/ 2147483646 w 2615"/>
              <a:gd name="T9" fmla="*/ 2147483646 h 2697"/>
              <a:gd name="T10" fmla="*/ 2147483646 w 2615"/>
              <a:gd name="T11" fmla="*/ 2147483646 h 2697"/>
              <a:gd name="T12" fmla="*/ 2147483646 w 2615"/>
              <a:gd name="T13" fmla="*/ 2147483646 h 2697"/>
              <a:gd name="T14" fmla="*/ 2147483646 w 2615"/>
              <a:gd name="T15" fmla="*/ 2147483646 h 2697"/>
              <a:gd name="T16" fmla="*/ 2147483646 w 2615"/>
              <a:gd name="T17" fmla="*/ 2147483646 h 2697"/>
              <a:gd name="T18" fmla="*/ 2147483646 w 2615"/>
              <a:gd name="T19" fmla="*/ 2147483646 h 2697"/>
              <a:gd name="T20" fmla="*/ 2147483646 w 2615"/>
              <a:gd name="T21" fmla="*/ 2147483646 h 2697"/>
              <a:gd name="T22" fmla="*/ 2147483646 w 2615"/>
              <a:gd name="T23" fmla="*/ 2147483646 h 2697"/>
              <a:gd name="T24" fmla="*/ 2147483646 w 2615"/>
              <a:gd name="T25" fmla="*/ 2147483646 h 2697"/>
              <a:gd name="T26" fmla="*/ 2147483646 w 2615"/>
              <a:gd name="T27" fmla="*/ 2147483646 h 2697"/>
              <a:gd name="T28" fmla="*/ 2147483646 w 2615"/>
              <a:gd name="T29" fmla="*/ 2147483646 h 2697"/>
              <a:gd name="T30" fmla="*/ 2147483646 w 2615"/>
              <a:gd name="T31" fmla="*/ 2147483646 h 2697"/>
              <a:gd name="T32" fmla="*/ 0 w 2615"/>
              <a:gd name="T33" fmla="*/ 2147483646 h 2697"/>
              <a:gd name="T34" fmla="*/ 2147483646 w 2615"/>
              <a:gd name="T35" fmla="*/ 2147483646 h 2697"/>
              <a:gd name="T36" fmla="*/ 2147483646 w 2615"/>
              <a:gd name="T37" fmla="*/ 2147483646 h 2697"/>
              <a:gd name="T38" fmla="*/ 2147483646 w 2615"/>
              <a:gd name="T39" fmla="*/ 2147483646 h 2697"/>
              <a:gd name="T40" fmla="*/ 2147483646 w 2615"/>
              <a:gd name="T41" fmla="*/ 2147483646 h 2697"/>
              <a:gd name="T42" fmla="*/ 2147483646 w 2615"/>
              <a:gd name="T43" fmla="*/ 2147483646 h 2697"/>
              <a:gd name="T44" fmla="*/ 2147483646 w 2615"/>
              <a:gd name="T45" fmla="*/ 2147483646 h 2697"/>
              <a:gd name="T46" fmla="*/ 2147483646 w 2615"/>
              <a:gd name="T47" fmla="*/ 2147483646 h 26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15" h="2697">
                <a:moveTo>
                  <a:pt x="1936" y="70"/>
                </a:moveTo>
                <a:lnTo>
                  <a:pt x="2225" y="0"/>
                </a:lnTo>
                <a:lnTo>
                  <a:pt x="2597" y="168"/>
                </a:lnTo>
                <a:lnTo>
                  <a:pt x="2614" y="698"/>
                </a:lnTo>
                <a:lnTo>
                  <a:pt x="1902" y="1577"/>
                </a:lnTo>
                <a:lnTo>
                  <a:pt x="1894" y="2665"/>
                </a:lnTo>
                <a:lnTo>
                  <a:pt x="1601" y="2638"/>
                </a:lnTo>
                <a:lnTo>
                  <a:pt x="1565" y="2643"/>
                </a:lnTo>
                <a:lnTo>
                  <a:pt x="1381" y="2696"/>
                </a:lnTo>
                <a:lnTo>
                  <a:pt x="1133" y="2610"/>
                </a:lnTo>
                <a:lnTo>
                  <a:pt x="1125" y="2585"/>
                </a:lnTo>
                <a:lnTo>
                  <a:pt x="1130" y="2599"/>
                </a:lnTo>
                <a:lnTo>
                  <a:pt x="1141" y="2614"/>
                </a:lnTo>
                <a:lnTo>
                  <a:pt x="963" y="2664"/>
                </a:lnTo>
                <a:lnTo>
                  <a:pt x="748" y="2627"/>
                </a:lnTo>
                <a:lnTo>
                  <a:pt x="742" y="1561"/>
                </a:lnTo>
                <a:lnTo>
                  <a:pt x="0" y="663"/>
                </a:lnTo>
                <a:lnTo>
                  <a:pt x="39" y="176"/>
                </a:lnTo>
                <a:lnTo>
                  <a:pt x="278" y="27"/>
                </a:lnTo>
                <a:lnTo>
                  <a:pt x="467" y="44"/>
                </a:lnTo>
                <a:lnTo>
                  <a:pt x="567" y="17"/>
                </a:lnTo>
                <a:lnTo>
                  <a:pt x="756" y="115"/>
                </a:lnTo>
                <a:lnTo>
                  <a:pt x="1279" y="168"/>
                </a:lnTo>
                <a:lnTo>
                  <a:pt x="1936" y="7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0903" name="Group 7">
            <a:extLst>
              <a:ext uri="{FF2B5EF4-FFF2-40B4-BE49-F238E27FC236}">
                <a16:creationId xmlns:a16="http://schemas.microsoft.com/office/drawing/2014/main" id="{D18CDCA5-4ECC-F945-A36D-527343476B7E}"/>
              </a:ext>
            </a:extLst>
          </p:cNvPr>
          <p:cNvGrpSpPr>
            <a:grpSpLocks/>
          </p:cNvGrpSpPr>
          <p:nvPr/>
        </p:nvGrpSpPr>
        <p:grpSpPr bwMode="auto">
          <a:xfrm>
            <a:off x="3502025" y="1655763"/>
            <a:ext cx="4129088" cy="3370262"/>
            <a:chOff x="2325" y="1234"/>
            <a:chExt cx="2927" cy="2123"/>
          </a:xfrm>
        </p:grpSpPr>
        <p:grpSp>
          <p:nvGrpSpPr>
            <p:cNvPr id="80944" name="Group 8">
              <a:extLst>
                <a:ext uri="{FF2B5EF4-FFF2-40B4-BE49-F238E27FC236}">
                  <a16:creationId xmlns:a16="http://schemas.microsoft.com/office/drawing/2014/main" id="{CB2E8535-508C-9642-98DE-4B990C72B5DD}"/>
                </a:ext>
              </a:extLst>
            </p:cNvPr>
            <p:cNvGrpSpPr>
              <a:grpSpLocks/>
            </p:cNvGrpSpPr>
            <p:nvPr/>
          </p:nvGrpSpPr>
          <p:grpSpPr bwMode="auto">
            <a:xfrm>
              <a:off x="2325" y="1234"/>
              <a:ext cx="892" cy="2123"/>
              <a:chOff x="2325" y="1234"/>
              <a:chExt cx="892" cy="2123"/>
            </a:xfrm>
          </p:grpSpPr>
          <p:sp>
            <p:nvSpPr>
              <p:cNvPr id="80948" name="Freeform 9">
                <a:extLst>
                  <a:ext uri="{FF2B5EF4-FFF2-40B4-BE49-F238E27FC236}">
                    <a16:creationId xmlns:a16="http://schemas.microsoft.com/office/drawing/2014/main" id="{37092104-0E9D-FA45-9364-D9D57BC836DF}"/>
                  </a:ext>
                </a:extLst>
              </p:cNvPr>
              <p:cNvSpPr>
                <a:spLocks/>
              </p:cNvSpPr>
              <p:nvPr/>
            </p:nvSpPr>
            <p:spPr bwMode="auto">
              <a:xfrm>
                <a:off x="2325" y="1234"/>
                <a:ext cx="892" cy="2123"/>
              </a:xfrm>
              <a:custGeom>
                <a:avLst/>
                <a:gdLst>
                  <a:gd name="T0" fmla="*/ 223 w 892"/>
                  <a:gd name="T1" fmla="*/ 168 h 2123"/>
                  <a:gd name="T2" fmla="*/ 223 w 892"/>
                  <a:gd name="T3" fmla="*/ 672 h 2123"/>
                  <a:gd name="T4" fmla="*/ 891 w 892"/>
                  <a:gd name="T5" fmla="*/ 1521 h 2123"/>
                  <a:gd name="T6" fmla="*/ 891 w 892"/>
                  <a:gd name="T7" fmla="*/ 2122 h 2123"/>
                  <a:gd name="T8" fmla="*/ 846 w 892"/>
                  <a:gd name="T9" fmla="*/ 2113 h 2123"/>
                  <a:gd name="T10" fmla="*/ 768 w 892"/>
                  <a:gd name="T11" fmla="*/ 2113 h 2123"/>
                  <a:gd name="T12" fmla="*/ 757 w 892"/>
                  <a:gd name="T13" fmla="*/ 2104 h 2123"/>
                  <a:gd name="T14" fmla="*/ 702 w 892"/>
                  <a:gd name="T15" fmla="*/ 2078 h 2123"/>
                  <a:gd name="T16" fmla="*/ 679 w 892"/>
                  <a:gd name="T17" fmla="*/ 2042 h 2123"/>
                  <a:gd name="T18" fmla="*/ 657 w 892"/>
                  <a:gd name="T19" fmla="*/ 1998 h 2123"/>
                  <a:gd name="T20" fmla="*/ 657 w 892"/>
                  <a:gd name="T21" fmla="*/ 1512 h 2123"/>
                  <a:gd name="T22" fmla="*/ 0 w 892"/>
                  <a:gd name="T23" fmla="*/ 672 h 2123"/>
                  <a:gd name="T24" fmla="*/ 0 w 892"/>
                  <a:gd name="T25" fmla="*/ 0 h 2123"/>
                  <a:gd name="T26" fmla="*/ 56 w 892"/>
                  <a:gd name="T27" fmla="*/ 27 h 2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2" h="2123">
                    <a:moveTo>
                      <a:pt x="223" y="168"/>
                    </a:moveTo>
                    <a:lnTo>
                      <a:pt x="223" y="672"/>
                    </a:lnTo>
                    <a:lnTo>
                      <a:pt x="891" y="1521"/>
                    </a:lnTo>
                    <a:lnTo>
                      <a:pt x="891" y="2122"/>
                    </a:lnTo>
                    <a:lnTo>
                      <a:pt x="846" y="2113"/>
                    </a:lnTo>
                    <a:lnTo>
                      <a:pt x="768" y="2113"/>
                    </a:lnTo>
                    <a:lnTo>
                      <a:pt x="757" y="2104"/>
                    </a:lnTo>
                    <a:lnTo>
                      <a:pt x="702" y="2078"/>
                    </a:lnTo>
                    <a:lnTo>
                      <a:pt x="679" y="2042"/>
                    </a:lnTo>
                    <a:lnTo>
                      <a:pt x="657" y="1998"/>
                    </a:lnTo>
                    <a:lnTo>
                      <a:pt x="657" y="1512"/>
                    </a:lnTo>
                    <a:lnTo>
                      <a:pt x="0" y="672"/>
                    </a:lnTo>
                    <a:lnTo>
                      <a:pt x="0" y="0"/>
                    </a:lnTo>
                    <a:lnTo>
                      <a:pt x="56" y="2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9" name="Freeform 10">
                <a:extLst>
                  <a:ext uri="{FF2B5EF4-FFF2-40B4-BE49-F238E27FC236}">
                    <a16:creationId xmlns:a16="http://schemas.microsoft.com/office/drawing/2014/main" id="{A21BCF6F-8259-CC43-A7EA-CFEF3175D18E}"/>
                  </a:ext>
                </a:extLst>
              </p:cNvPr>
              <p:cNvSpPr>
                <a:spLocks/>
              </p:cNvSpPr>
              <p:nvPr/>
            </p:nvSpPr>
            <p:spPr bwMode="auto">
              <a:xfrm>
                <a:off x="2380" y="1234"/>
                <a:ext cx="168" cy="152"/>
              </a:xfrm>
              <a:custGeom>
                <a:avLst/>
                <a:gdLst>
                  <a:gd name="T0" fmla="*/ 0 w 168"/>
                  <a:gd name="T1" fmla="*/ 0 h 152"/>
                  <a:gd name="T2" fmla="*/ 56 w 168"/>
                  <a:gd name="T3" fmla="*/ 71 h 152"/>
                  <a:gd name="T4" fmla="*/ 89 w 168"/>
                  <a:gd name="T5" fmla="*/ 80 h 152"/>
                  <a:gd name="T6" fmla="*/ 122 w 168"/>
                  <a:gd name="T7" fmla="*/ 98 h 152"/>
                  <a:gd name="T8" fmla="*/ 145 w 168"/>
                  <a:gd name="T9" fmla="*/ 124 h 152"/>
                  <a:gd name="T10" fmla="*/ 167 w 168"/>
                  <a:gd name="T11" fmla="*/ 151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 h="152">
                    <a:moveTo>
                      <a:pt x="0" y="0"/>
                    </a:moveTo>
                    <a:lnTo>
                      <a:pt x="56" y="71"/>
                    </a:lnTo>
                    <a:lnTo>
                      <a:pt x="89" y="80"/>
                    </a:lnTo>
                    <a:lnTo>
                      <a:pt x="122" y="98"/>
                    </a:lnTo>
                    <a:lnTo>
                      <a:pt x="145" y="124"/>
                    </a:lnTo>
                    <a:lnTo>
                      <a:pt x="167" y="151"/>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945" name="Group 11">
              <a:extLst>
                <a:ext uri="{FF2B5EF4-FFF2-40B4-BE49-F238E27FC236}">
                  <a16:creationId xmlns:a16="http://schemas.microsoft.com/office/drawing/2014/main" id="{BD348409-86DC-D649-8B08-D3918C0D1488}"/>
                </a:ext>
              </a:extLst>
            </p:cNvPr>
            <p:cNvGrpSpPr>
              <a:grpSpLocks/>
            </p:cNvGrpSpPr>
            <p:nvPr/>
          </p:nvGrpSpPr>
          <p:grpSpPr bwMode="auto">
            <a:xfrm>
              <a:off x="4362" y="1234"/>
              <a:ext cx="890" cy="2123"/>
              <a:chOff x="4362" y="1234"/>
              <a:chExt cx="890" cy="2123"/>
            </a:xfrm>
          </p:grpSpPr>
          <p:sp>
            <p:nvSpPr>
              <p:cNvPr id="80946" name="Freeform 12">
                <a:extLst>
                  <a:ext uri="{FF2B5EF4-FFF2-40B4-BE49-F238E27FC236}">
                    <a16:creationId xmlns:a16="http://schemas.microsoft.com/office/drawing/2014/main" id="{FBDCB07D-3CC7-9849-BCB6-3FC70FB3C8D6}"/>
                  </a:ext>
                </a:extLst>
              </p:cNvPr>
              <p:cNvSpPr>
                <a:spLocks/>
              </p:cNvSpPr>
              <p:nvPr/>
            </p:nvSpPr>
            <p:spPr bwMode="auto">
              <a:xfrm>
                <a:off x="4362" y="1234"/>
                <a:ext cx="890" cy="2123"/>
              </a:xfrm>
              <a:custGeom>
                <a:avLst/>
                <a:gdLst>
                  <a:gd name="T0" fmla="*/ 667 w 890"/>
                  <a:gd name="T1" fmla="*/ 168 h 2123"/>
                  <a:gd name="T2" fmla="*/ 667 w 890"/>
                  <a:gd name="T3" fmla="*/ 672 h 2123"/>
                  <a:gd name="T4" fmla="*/ 0 w 890"/>
                  <a:gd name="T5" fmla="*/ 1521 h 2123"/>
                  <a:gd name="T6" fmla="*/ 0 w 890"/>
                  <a:gd name="T7" fmla="*/ 2122 h 2123"/>
                  <a:gd name="T8" fmla="*/ 44 w 890"/>
                  <a:gd name="T9" fmla="*/ 2113 h 2123"/>
                  <a:gd name="T10" fmla="*/ 122 w 890"/>
                  <a:gd name="T11" fmla="*/ 2113 h 2123"/>
                  <a:gd name="T12" fmla="*/ 133 w 890"/>
                  <a:gd name="T13" fmla="*/ 2104 h 2123"/>
                  <a:gd name="T14" fmla="*/ 189 w 890"/>
                  <a:gd name="T15" fmla="*/ 2078 h 2123"/>
                  <a:gd name="T16" fmla="*/ 211 w 890"/>
                  <a:gd name="T17" fmla="*/ 2042 h 2123"/>
                  <a:gd name="T18" fmla="*/ 233 w 890"/>
                  <a:gd name="T19" fmla="*/ 1998 h 2123"/>
                  <a:gd name="T20" fmla="*/ 233 w 890"/>
                  <a:gd name="T21" fmla="*/ 1512 h 2123"/>
                  <a:gd name="T22" fmla="*/ 889 w 890"/>
                  <a:gd name="T23" fmla="*/ 672 h 2123"/>
                  <a:gd name="T24" fmla="*/ 889 w 890"/>
                  <a:gd name="T25" fmla="*/ 0 h 2123"/>
                  <a:gd name="T26" fmla="*/ 833 w 890"/>
                  <a:gd name="T27" fmla="*/ 27 h 2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0" h="2123">
                    <a:moveTo>
                      <a:pt x="667" y="168"/>
                    </a:moveTo>
                    <a:lnTo>
                      <a:pt x="667" y="672"/>
                    </a:lnTo>
                    <a:lnTo>
                      <a:pt x="0" y="1521"/>
                    </a:lnTo>
                    <a:lnTo>
                      <a:pt x="0" y="2122"/>
                    </a:lnTo>
                    <a:lnTo>
                      <a:pt x="44" y="2113"/>
                    </a:lnTo>
                    <a:lnTo>
                      <a:pt x="122" y="2113"/>
                    </a:lnTo>
                    <a:lnTo>
                      <a:pt x="133" y="2104"/>
                    </a:lnTo>
                    <a:lnTo>
                      <a:pt x="189" y="2078"/>
                    </a:lnTo>
                    <a:lnTo>
                      <a:pt x="211" y="2042"/>
                    </a:lnTo>
                    <a:lnTo>
                      <a:pt x="233" y="1998"/>
                    </a:lnTo>
                    <a:lnTo>
                      <a:pt x="233" y="1512"/>
                    </a:lnTo>
                    <a:lnTo>
                      <a:pt x="889" y="672"/>
                    </a:lnTo>
                    <a:lnTo>
                      <a:pt x="889" y="0"/>
                    </a:lnTo>
                    <a:lnTo>
                      <a:pt x="833" y="2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7" name="Freeform 13">
                <a:extLst>
                  <a:ext uri="{FF2B5EF4-FFF2-40B4-BE49-F238E27FC236}">
                    <a16:creationId xmlns:a16="http://schemas.microsoft.com/office/drawing/2014/main" id="{E80E7C13-F021-4644-AA01-033C7115F939}"/>
                  </a:ext>
                </a:extLst>
              </p:cNvPr>
              <p:cNvSpPr>
                <a:spLocks/>
              </p:cNvSpPr>
              <p:nvPr/>
            </p:nvSpPr>
            <p:spPr bwMode="auto">
              <a:xfrm>
                <a:off x="5029" y="1234"/>
                <a:ext cx="169" cy="152"/>
              </a:xfrm>
              <a:custGeom>
                <a:avLst/>
                <a:gdLst>
                  <a:gd name="T0" fmla="*/ 168 w 169"/>
                  <a:gd name="T1" fmla="*/ 0 h 152"/>
                  <a:gd name="T2" fmla="*/ 112 w 169"/>
                  <a:gd name="T3" fmla="*/ 71 h 152"/>
                  <a:gd name="T4" fmla="*/ 78 w 169"/>
                  <a:gd name="T5" fmla="*/ 80 h 152"/>
                  <a:gd name="T6" fmla="*/ 45 w 169"/>
                  <a:gd name="T7" fmla="*/ 98 h 152"/>
                  <a:gd name="T8" fmla="*/ 22 w 169"/>
                  <a:gd name="T9" fmla="*/ 124 h 152"/>
                  <a:gd name="T10" fmla="*/ 0 w 169"/>
                  <a:gd name="T11" fmla="*/ 151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9" h="152">
                    <a:moveTo>
                      <a:pt x="168" y="0"/>
                    </a:moveTo>
                    <a:lnTo>
                      <a:pt x="112" y="71"/>
                    </a:lnTo>
                    <a:lnTo>
                      <a:pt x="78" y="80"/>
                    </a:lnTo>
                    <a:lnTo>
                      <a:pt x="45" y="98"/>
                    </a:lnTo>
                    <a:lnTo>
                      <a:pt x="22" y="124"/>
                    </a:lnTo>
                    <a:lnTo>
                      <a:pt x="0" y="151"/>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0904" name="Freeform 14" descr="Dashed vertical">
            <a:extLst>
              <a:ext uri="{FF2B5EF4-FFF2-40B4-BE49-F238E27FC236}">
                <a16:creationId xmlns:a16="http://schemas.microsoft.com/office/drawing/2014/main" id="{74F1233F-0DC2-4F4C-9DB6-6A99901ADC17}"/>
              </a:ext>
            </a:extLst>
          </p:cNvPr>
          <p:cNvSpPr>
            <a:spLocks/>
          </p:cNvSpPr>
          <p:nvPr/>
        </p:nvSpPr>
        <p:spPr bwMode="auto">
          <a:xfrm>
            <a:off x="4949825" y="2540000"/>
            <a:ext cx="673100" cy="3413125"/>
          </a:xfrm>
          <a:custGeom>
            <a:avLst/>
            <a:gdLst>
              <a:gd name="T0" fmla="*/ 0 w 477"/>
              <a:gd name="T1" fmla="*/ 0 h 2150"/>
              <a:gd name="T2" fmla="*/ 2147483646 w 477"/>
              <a:gd name="T3" fmla="*/ 2147483646 h 2150"/>
              <a:gd name="T4" fmla="*/ 2147483646 w 477"/>
              <a:gd name="T5" fmla="*/ 2147483646 h 2150"/>
              <a:gd name="T6" fmla="*/ 2147483646 w 477"/>
              <a:gd name="T7" fmla="*/ 2147483646 h 2150"/>
              <a:gd name="T8" fmla="*/ 2147483646 w 477"/>
              <a:gd name="T9" fmla="*/ 2147483646 h 2150"/>
              <a:gd name="T10" fmla="*/ 2147483646 w 477"/>
              <a:gd name="T11" fmla="*/ 2147483646 h 2150"/>
              <a:gd name="T12" fmla="*/ 2147483646 w 477"/>
              <a:gd name="T13" fmla="*/ 2147483646 h 2150"/>
              <a:gd name="T14" fmla="*/ 2147483646 w 477"/>
              <a:gd name="T15" fmla="*/ 2147483646 h 2150"/>
              <a:gd name="T16" fmla="*/ 2147483646 w 477"/>
              <a:gd name="T17" fmla="*/ 2147483646 h 2150"/>
              <a:gd name="T18" fmla="*/ 2147483646 w 477"/>
              <a:gd name="T19" fmla="*/ 2147483646 h 2150"/>
              <a:gd name="T20" fmla="*/ 2147483646 w 477"/>
              <a:gd name="T21" fmla="*/ 2147483646 h 2150"/>
              <a:gd name="T22" fmla="*/ 2147483646 w 477"/>
              <a:gd name="T23" fmla="*/ 2147483646 h 2150"/>
              <a:gd name="T24" fmla="*/ 2147483646 w 477"/>
              <a:gd name="T25" fmla="*/ 2147483646 h 2150"/>
              <a:gd name="T26" fmla="*/ 2147483646 w 477"/>
              <a:gd name="T27" fmla="*/ 2147483646 h 2150"/>
              <a:gd name="T28" fmla="*/ 2147483646 w 477"/>
              <a:gd name="T29" fmla="*/ 2147483646 h 2150"/>
              <a:gd name="T30" fmla="*/ 2147483646 w 477"/>
              <a:gd name="T31" fmla="*/ 2147483646 h 2150"/>
              <a:gd name="T32" fmla="*/ 2147483646 w 477"/>
              <a:gd name="T33" fmla="*/ 2147483646 h 2150"/>
              <a:gd name="T34" fmla="*/ 2147483646 w 477"/>
              <a:gd name="T35" fmla="*/ 2147483646 h 2150"/>
              <a:gd name="T36" fmla="*/ 2147483646 w 477"/>
              <a:gd name="T37" fmla="*/ 2147483646 h 2150"/>
              <a:gd name="T38" fmla="*/ 2147483646 w 477"/>
              <a:gd name="T39" fmla="*/ 2147483646 h 2150"/>
              <a:gd name="T40" fmla="*/ 2147483646 w 477"/>
              <a:gd name="T41" fmla="*/ 2147483646 h 2150"/>
              <a:gd name="T42" fmla="*/ 2147483646 w 477"/>
              <a:gd name="T43" fmla="*/ 2147483646 h 2150"/>
              <a:gd name="T44" fmla="*/ 2147483646 w 477"/>
              <a:gd name="T45" fmla="*/ 2147483646 h 2150"/>
              <a:gd name="T46" fmla="*/ 2147483646 w 477"/>
              <a:gd name="T47" fmla="*/ 2147483646 h 2150"/>
              <a:gd name="T48" fmla="*/ 2147483646 w 477"/>
              <a:gd name="T49" fmla="*/ 2147483646 h 2150"/>
              <a:gd name="T50" fmla="*/ 2147483646 w 477"/>
              <a:gd name="T51" fmla="*/ 2147483646 h 2150"/>
              <a:gd name="T52" fmla="*/ 2147483646 w 477"/>
              <a:gd name="T53" fmla="*/ 2147483646 h 2150"/>
              <a:gd name="T54" fmla="*/ 2147483646 w 477"/>
              <a:gd name="T55" fmla="*/ 2147483646 h 2150"/>
              <a:gd name="T56" fmla="*/ 2147483646 w 477"/>
              <a:gd name="T57" fmla="*/ 2147483646 h 2150"/>
              <a:gd name="T58" fmla="*/ 2147483646 w 477"/>
              <a:gd name="T59" fmla="*/ 2147483646 h 2150"/>
              <a:gd name="T60" fmla="*/ 2147483646 w 477"/>
              <a:gd name="T61" fmla="*/ 2147483646 h 2150"/>
              <a:gd name="T62" fmla="*/ 2147483646 w 477"/>
              <a:gd name="T63" fmla="*/ 2147483646 h 2150"/>
              <a:gd name="T64" fmla="*/ 2147483646 w 477"/>
              <a:gd name="T65" fmla="*/ 2147483646 h 2150"/>
              <a:gd name="T66" fmla="*/ 2147483646 w 477"/>
              <a:gd name="T67" fmla="*/ 2147483646 h 2150"/>
              <a:gd name="T68" fmla="*/ 2147483646 w 477"/>
              <a:gd name="T69" fmla="*/ 2147483646 h 2150"/>
              <a:gd name="T70" fmla="*/ 0 w 477"/>
              <a:gd name="T71" fmla="*/ 0 h 2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7" h="2150">
                <a:moveTo>
                  <a:pt x="0" y="0"/>
                </a:moveTo>
                <a:lnTo>
                  <a:pt x="39" y="78"/>
                </a:lnTo>
                <a:lnTo>
                  <a:pt x="87" y="150"/>
                </a:lnTo>
                <a:lnTo>
                  <a:pt x="128" y="203"/>
                </a:lnTo>
                <a:lnTo>
                  <a:pt x="186" y="250"/>
                </a:lnTo>
                <a:lnTo>
                  <a:pt x="220" y="279"/>
                </a:lnTo>
                <a:lnTo>
                  <a:pt x="256" y="309"/>
                </a:lnTo>
                <a:lnTo>
                  <a:pt x="279" y="335"/>
                </a:lnTo>
                <a:lnTo>
                  <a:pt x="306" y="369"/>
                </a:lnTo>
                <a:lnTo>
                  <a:pt x="329" y="422"/>
                </a:lnTo>
                <a:lnTo>
                  <a:pt x="331" y="453"/>
                </a:lnTo>
                <a:lnTo>
                  <a:pt x="340" y="515"/>
                </a:lnTo>
                <a:lnTo>
                  <a:pt x="340" y="552"/>
                </a:lnTo>
                <a:lnTo>
                  <a:pt x="340" y="579"/>
                </a:lnTo>
                <a:lnTo>
                  <a:pt x="346" y="2096"/>
                </a:lnTo>
                <a:lnTo>
                  <a:pt x="476" y="2149"/>
                </a:lnTo>
                <a:lnTo>
                  <a:pt x="465" y="1596"/>
                </a:lnTo>
                <a:lnTo>
                  <a:pt x="465" y="1291"/>
                </a:lnTo>
                <a:lnTo>
                  <a:pt x="448" y="981"/>
                </a:lnTo>
                <a:lnTo>
                  <a:pt x="441" y="884"/>
                </a:lnTo>
                <a:lnTo>
                  <a:pt x="459" y="948"/>
                </a:lnTo>
                <a:lnTo>
                  <a:pt x="465" y="833"/>
                </a:lnTo>
                <a:lnTo>
                  <a:pt x="451" y="806"/>
                </a:lnTo>
                <a:lnTo>
                  <a:pt x="442" y="789"/>
                </a:lnTo>
                <a:lnTo>
                  <a:pt x="451" y="475"/>
                </a:lnTo>
                <a:lnTo>
                  <a:pt x="451" y="416"/>
                </a:lnTo>
                <a:lnTo>
                  <a:pt x="454" y="358"/>
                </a:lnTo>
                <a:lnTo>
                  <a:pt x="445" y="252"/>
                </a:lnTo>
                <a:lnTo>
                  <a:pt x="445" y="146"/>
                </a:lnTo>
                <a:lnTo>
                  <a:pt x="454" y="108"/>
                </a:lnTo>
                <a:lnTo>
                  <a:pt x="457" y="73"/>
                </a:lnTo>
                <a:lnTo>
                  <a:pt x="457" y="31"/>
                </a:lnTo>
                <a:lnTo>
                  <a:pt x="468" y="22"/>
                </a:lnTo>
                <a:lnTo>
                  <a:pt x="471" y="16"/>
                </a:lnTo>
                <a:lnTo>
                  <a:pt x="471" y="2"/>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5" name="Freeform 15" descr="Dashed vertical">
            <a:extLst>
              <a:ext uri="{FF2B5EF4-FFF2-40B4-BE49-F238E27FC236}">
                <a16:creationId xmlns:a16="http://schemas.microsoft.com/office/drawing/2014/main" id="{211C34C6-DE26-A046-99D8-4CFB24CAC559}"/>
              </a:ext>
            </a:extLst>
          </p:cNvPr>
          <p:cNvSpPr>
            <a:spLocks/>
          </p:cNvSpPr>
          <p:nvPr/>
        </p:nvSpPr>
        <p:spPr bwMode="auto">
          <a:xfrm>
            <a:off x="5537200" y="2540000"/>
            <a:ext cx="665163" cy="3422650"/>
          </a:xfrm>
          <a:custGeom>
            <a:avLst/>
            <a:gdLst>
              <a:gd name="T0" fmla="*/ 2147483646 w 471"/>
              <a:gd name="T1" fmla="*/ 0 h 2156"/>
              <a:gd name="T2" fmla="*/ 2147483646 w 471"/>
              <a:gd name="T3" fmla="*/ 2147483646 h 2156"/>
              <a:gd name="T4" fmla="*/ 2147483646 w 471"/>
              <a:gd name="T5" fmla="*/ 2147483646 h 2156"/>
              <a:gd name="T6" fmla="*/ 2147483646 w 471"/>
              <a:gd name="T7" fmla="*/ 2147483646 h 2156"/>
              <a:gd name="T8" fmla="*/ 2147483646 w 471"/>
              <a:gd name="T9" fmla="*/ 2147483646 h 2156"/>
              <a:gd name="T10" fmla="*/ 2147483646 w 471"/>
              <a:gd name="T11" fmla="*/ 2147483646 h 2156"/>
              <a:gd name="T12" fmla="*/ 2147483646 w 471"/>
              <a:gd name="T13" fmla="*/ 2147483646 h 2156"/>
              <a:gd name="T14" fmla="*/ 2147483646 w 471"/>
              <a:gd name="T15" fmla="*/ 2147483646 h 2156"/>
              <a:gd name="T16" fmla="*/ 2147483646 w 471"/>
              <a:gd name="T17" fmla="*/ 2147483646 h 2156"/>
              <a:gd name="T18" fmla="*/ 2147483646 w 471"/>
              <a:gd name="T19" fmla="*/ 2147483646 h 2156"/>
              <a:gd name="T20" fmla="*/ 2147483646 w 471"/>
              <a:gd name="T21" fmla="*/ 2147483646 h 2156"/>
              <a:gd name="T22" fmla="*/ 2147483646 w 471"/>
              <a:gd name="T23" fmla="*/ 2147483646 h 2156"/>
              <a:gd name="T24" fmla="*/ 2147483646 w 471"/>
              <a:gd name="T25" fmla="*/ 2147483646 h 2156"/>
              <a:gd name="T26" fmla="*/ 2147483646 w 471"/>
              <a:gd name="T27" fmla="*/ 2147483646 h 2156"/>
              <a:gd name="T28" fmla="*/ 2147483646 w 471"/>
              <a:gd name="T29" fmla="*/ 2147483646 h 2156"/>
              <a:gd name="T30" fmla="*/ 2147483646 w 471"/>
              <a:gd name="T31" fmla="*/ 2147483646 h 2156"/>
              <a:gd name="T32" fmla="*/ 2147483646 w 471"/>
              <a:gd name="T33" fmla="*/ 2147483646 h 2156"/>
              <a:gd name="T34" fmla="*/ 2147483646 w 471"/>
              <a:gd name="T35" fmla="*/ 2147483646 h 2156"/>
              <a:gd name="T36" fmla="*/ 2147483646 w 471"/>
              <a:gd name="T37" fmla="*/ 2147483646 h 2156"/>
              <a:gd name="T38" fmla="*/ 2147483646 w 471"/>
              <a:gd name="T39" fmla="*/ 2147483646 h 2156"/>
              <a:gd name="T40" fmla="*/ 2147483646 w 471"/>
              <a:gd name="T41" fmla="*/ 2147483646 h 2156"/>
              <a:gd name="T42" fmla="*/ 2147483646 w 471"/>
              <a:gd name="T43" fmla="*/ 2147483646 h 2156"/>
              <a:gd name="T44" fmla="*/ 2147483646 w 471"/>
              <a:gd name="T45" fmla="*/ 2147483646 h 2156"/>
              <a:gd name="T46" fmla="*/ 2147483646 w 471"/>
              <a:gd name="T47" fmla="*/ 2147483646 h 2156"/>
              <a:gd name="T48" fmla="*/ 2147483646 w 471"/>
              <a:gd name="T49" fmla="*/ 2147483646 h 2156"/>
              <a:gd name="T50" fmla="*/ 2147483646 w 471"/>
              <a:gd name="T51" fmla="*/ 2147483646 h 2156"/>
              <a:gd name="T52" fmla="*/ 2147483646 w 471"/>
              <a:gd name="T53" fmla="*/ 2147483646 h 2156"/>
              <a:gd name="T54" fmla="*/ 2147483646 w 471"/>
              <a:gd name="T55" fmla="*/ 2147483646 h 2156"/>
              <a:gd name="T56" fmla="*/ 2147483646 w 471"/>
              <a:gd name="T57" fmla="*/ 2147483646 h 2156"/>
              <a:gd name="T58" fmla="*/ 2147483646 w 471"/>
              <a:gd name="T59" fmla="*/ 2147483646 h 2156"/>
              <a:gd name="T60" fmla="*/ 2147483646 w 471"/>
              <a:gd name="T61" fmla="*/ 2147483646 h 2156"/>
              <a:gd name="T62" fmla="*/ 2147483646 w 471"/>
              <a:gd name="T63" fmla="*/ 2147483646 h 2156"/>
              <a:gd name="T64" fmla="*/ 2147483646 w 471"/>
              <a:gd name="T65" fmla="*/ 2147483646 h 2156"/>
              <a:gd name="T66" fmla="*/ 0 w 471"/>
              <a:gd name="T67" fmla="*/ 2147483646 h 2156"/>
              <a:gd name="T68" fmla="*/ 0 w 471"/>
              <a:gd name="T69" fmla="*/ 2147483646 h 2156"/>
              <a:gd name="T70" fmla="*/ 2147483646 w 471"/>
              <a:gd name="T71" fmla="*/ 0 h 2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1" h="2156">
                <a:moveTo>
                  <a:pt x="470" y="0"/>
                </a:moveTo>
                <a:lnTo>
                  <a:pt x="431" y="78"/>
                </a:lnTo>
                <a:lnTo>
                  <a:pt x="383" y="150"/>
                </a:lnTo>
                <a:lnTo>
                  <a:pt x="342" y="203"/>
                </a:lnTo>
                <a:lnTo>
                  <a:pt x="283" y="250"/>
                </a:lnTo>
                <a:lnTo>
                  <a:pt x="251" y="279"/>
                </a:lnTo>
                <a:lnTo>
                  <a:pt x="214" y="309"/>
                </a:lnTo>
                <a:lnTo>
                  <a:pt x="192" y="336"/>
                </a:lnTo>
                <a:lnTo>
                  <a:pt x="164" y="369"/>
                </a:lnTo>
                <a:lnTo>
                  <a:pt x="142" y="422"/>
                </a:lnTo>
                <a:lnTo>
                  <a:pt x="139" y="453"/>
                </a:lnTo>
                <a:lnTo>
                  <a:pt x="131" y="515"/>
                </a:lnTo>
                <a:lnTo>
                  <a:pt x="131" y="552"/>
                </a:lnTo>
                <a:lnTo>
                  <a:pt x="131" y="579"/>
                </a:lnTo>
                <a:lnTo>
                  <a:pt x="131" y="2137"/>
                </a:lnTo>
                <a:lnTo>
                  <a:pt x="74" y="2155"/>
                </a:lnTo>
                <a:lnTo>
                  <a:pt x="9" y="2138"/>
                </a:lnTo>
                <a:lnTo>
                  <a:pt x="11" y="1352"/>
                </a:lnTo>
                <a:lnTo>
                  <a:pt x="39" y="1171"/>
                </a:lnTo>
                <a:lnTo>
                  <a:pt x="41" y="1251"/>
                </a:lnTo>
                <a:lnTo>
                  <a:pt x="50" y="1174"/>
                </a:lnTo>
                <a:lnTo>
                  <a:pt x="16" y="2043"/>
                </a:lnTo>
                <a:lnTo>
                  <a:pt x="30" y="1165"/>
                </a:lnTo>
                <a:lnTo>
                  <a:pt x="6" y="1222"/>
                </a:lnTo>
                <a:lnTo>
                  <a:pt x="20" y="475"/>
                </a:lnTo>
                <a:lnTo>
                  <a:pt x="20" y="415"/>
                </a:lnTo>
                <a:lnTo>
                  <a:pt x="17" y="358"/>
                </a:lnTo>
                <a:lnTo>
                  <a:pt x="25" y="252"/>
                </a:lnTo>
                <a:lnTo>
                  <a:pt x="25" y="146"/>
                </a:lnTo>
                <a:lnTo>
                  <a:pt x="17" y="108"/>
                </a:lnTo>
                <a:lnTo>
                  <a:pt x="14" y="73"/>
                </a:lnTo>
                <a:lnTo>
                  <a:pt x="14" y="31"/>
                </a:lnTo>
                <a:lnTo>
                  <a:pt x="3" y="22"/>
                </a:lnTo>
                <a:lnTo>
                  <a:pt x="0" y="16"/>
                </a:lnTo>
                <a:lnTo>
                  <a:pt x="0" y="2"/>
                </a:lnTo>
                <a:lnTo>
                  <a:pt x="47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0906" name="Group 16">
            <a:extLst>
              <a:ext uri="{FF2B5EF4-FFF2-40B4-BE49-F238E27FC236}">
                <a16:creationId xmlns:a16="http://schemas.microsoft.com/office/drawing/2014/main" id="{0469EC14-ED9B-0F41-9DF5-59EE1623D96F}"/>
              </a:ext>
            </a:extLst>
          </p:cNvPr>
          <p:cNvGrpSpPr>
            <a:grpSpLocks/>
          </p:cNvGrpSpPr>
          <p:nvPr/>
        </p:nvGrpSpPr>
        <p:grpSpPr bwMode="auto">
          <a:xfrm>
            <a:off x="5584825" y="2651125"/>
            <a:ext cx="212725" cy="196850"/>
            <a:chOff x="3801" y="1861"/>
            <a:chExt cx="151" cy="124"/>
          </a:xfrm>
        </p:grpSpPr>
        <p:sp>
          <p:nvSpPr>
            <p:cNvPr id="80942" name="Freeform 17" descr="Wide upward diagonal">
              <a:extLst>
                <a:ext uri="{FF2B5EF4-FFF2-40B4-BE49-F238E27FC236}">
                  <a16:creationId xmlns:a16="http://schemas.microsoft.com/office/drawing/2014/main" id="{6A232939-6E1A-B74B-8D96-0230A5376DA8}"/>
                </a:ext>
              </a:extLst>
            </p:cNvPr>
            <p:cNvSpPr>
              <a:spLocks/>
            </p:cNvSpPr>
            <p:nvPr/>
          </p:nvSpPr>
          <p:spPr bwMode="auto">
            <a:xfrm>
              <a:off x="3801" y="1861"/>
              <a:ext cx="151" cy="124"/>
            </a:xfrm>
            <a:custGeom>
              <a:avLst/>
              <a:gdLst>
                <a:gd name="T0" fmla="*/ 150 w 151"/>
                <a:gd name="T1" fmla="*/ 69 h 124"/>
                <a:gd name="T2" fmla="*/ 143 w 151"/>
                <a:gd name="T3" fmla="*/ 25 h 124"/>
                <a:gd name="T4" fmla="*/ 104 w 151"/>
                <a:gd name="T5" fmla="*/ 0 h 124"/>
                <a:gd name="T6" fmla="*/ 61 w 151"/>
                <a:gd name="T7" fmla="*/ 0 h 124"/>
                <a:gd name="T8" fmla="*/ 23 w 151"/>
                <a:gd name="T9" fmla="*/ 12 h 124"/>
                <a:gd name="T10" fmla="*/ 0 w 151"/>
                <a:gd name="T11" fmla="*/ 41 h 124"/>
                <a:gd name="T12" fmla="*/ 0 w 151"/>
                <a:gd name="T13" fmla="*/ 78 h 124"/>
                <a:gd name="T14" fmla="*/ 19 w 151"/>
                <a:gd name="T15" fmla="*/ 110 h 124"/>
                <a:gd name="T16" fmla="*/ 61 w 151"/>
                <a:gd name="T17" fmla="*/ 123 h 124"/>
                <a:gd name="T18" fmla="*/ 135 w 151"/>
                <a:gd name="T19" fmla="*/ 106 h 124"/>
                <a:gd name="T20" fmla="*/ 150 w 151"/>
                <a:gd name="T21" fmla="*/ 74 h 124"/>
                <a:gd name="T22" fmla="*/ 150 w 151"/>
                <a:gd name="T23" fmla="*/ 69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124">
                  <a:moveTo>
                    <a:pt x="150" y="69"/>
                  </a:moveTo>
                  <a:lnTo>
                    <a:pt x="143" y="25"/>
                  </a:lnTo>
                  <a:lnTo>
                    <a:pt x="104" y="0"/>
                  </a:lnTo>
                  <a:lnTo>
                    <a:pt x="61" y="0"/>
                  </a:lnTo>
                  <a:lnTo>
                    <a:pt x="23" y="12"/>
                  </a:lnTo>
                  <a:lnTo>
                    <a:pt x="0" y="41"/>
                  </a:lnTo>
                  <a:lnTo>
                    <a:pt x="0" y="78"/>
                  </a:lnTo>
                  <a:lnTo>
                    <a:pt x="19" y="110"/>
                  </a:lnTo>
                  <a:lnTo>
                    <a:pt x="61" y="123"/>
                  </a:lnTo>
                  <a:lnTo>
                    <a:pt x="135" y="106"/>
                  </a:lnTo>
                  <a:lnTo>
                    <a:pt x="150" y="74"/>
                  </a:lnTo>
                  <a:lnTo>
                    <a:pt x="150" y="6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3" name="Freeform 18">
              <a:extLst>
                <a:ext uri="{FF2B5EF4-FFF2-40B4-BE49-F238E27FC236}">
                  <a16:creationId xmlns:a16="http://schemas.microsoft.com/office/drawing/2014/main" id="{6CDB718B-7EC3-DD4F-B1DB-4DE1E613E4AC}"/>
                </a:ext>
              </a:extLst>
            </p:cNvPr>
            <p:cNvSpPr>
              <a:spLocks/>
            </p:cNvSpPr>
            <p:nvPr/>
          </p:nvSpPr>
          <p:spPr bwMode="auto">
            <a:xfrm>
              <a:off x="3820" y="1904"/>
              <a:ext cx="103" cy="67"/>
            </a:xfrm>
            <a:custGeom>
              <a:avLst/>
              <a:gdLst>
                <a:gd name="T0" fmla="*/ 42 w 103"/>
                <a:gd name="T1" fmla="*/ 66 h 67"/>
                <a:gd name="T2" fmla="*/ 57 w 103"/>
                <a:gd name="T3" fmla="*/ 62 h 67"/>
                <a:gd name="T4" fmla="*/ 72 w 103"/>
                <a:gd name="T5" fmla="*/ 50 h 67"/>
                <a:gd name="T6" fmla="*/ 102 w 103"/>
                <a:gd name="T7" fmla="*/ 50 h 67"/>
                <a:gd name="T8" fmla="*/ 102 w 103"/>
                <a:gd name="T9" fmla="*/ 33 h 67"/>
                <a:gd name="T10" fmla="*/ 102 w 103"/>
                <a:gd name="T11" fmla="*/ 33 h 67"/>
                <a:gd name="T12" fmla="*/ 102 w 103"/>
                <a:gd name="T13" fmla="*/ 17 h 67"/>
                <a:gd name="T14" fmla="*/ 102 w 103"/>
                <a:gd name="T15" fmla="*/ 0 h 67"/>
                <a:gd name="T16" fmla="*/ 72 w 103"/>
                <a:gd name="T17" fmla="*/ 0 h 67"/>
                <a:gd name="T18" fmla="*/ 42 w 103"/>
                <a:gd name="T19" fmla="*/ 17 h 67"/>
                <a:gd name="T20" fmla="*/ 72 w 103"/>
                <a:gd name="T21" fmla="*/ 22 h 67"/>
                <a:gd name="T22" fmla="*/ 102 w 103"/>
                <a:gd name="T23" fmla="*/ 33 h 67"/>
                <a:gd name="T24" fmla="*/ 102 w 103"/>
                <a:gd name="T25" fmla="*/ 33 h 67"/>
                <a:gd name="T26" fmla="*/ 72 w 103"/>
                <a:gd name="T27" fmla="*/ 50 h 67"/>
                <a:gd name="T28" fmla="*/ 42 w 103"/>
                <a:gd name="T29" fmla="*/ 50 h 67"/>
                <a:gd name="T30" fmla="*/ 11 w 103"/>
                <a:gd name="T31" fmla="*/ 50 h 67"/>
                <a:gd name="T32" fmla="*/ 11 w 103"/>
                <a:gd name="T33" fmla="*/ 50 h 67"/>
                <a:gd name="T34" fmla="*/ 0 w 103"/>
                <a:gd name="T35" fmla="*/ 58 h 67"/>
                <a:gd name="T36" fmla="*/ 8 w 103"/>
                <a:gd name="T37" fmla="*/ 64 h 67"/>
                <a:gd name="T38" fmla="*/ 42 w 103"/>
                <a:gd name="T39" fmla="*/ 66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 h="67">
                  <a:moveTo>
                    <a:pt x="42" y="66"/>
                  </a:moveTo>
                  <a:lnTo>
                    <a:pt x="57" y="62"/>
                  </a:lnTo>
                  <a:lnTo>
                    <a:pt x="72" y="50"/>
                  </a:lnTo>
                  <a:lnTo>
                    <a:pt x="102" y="50"/>
                  </a:lnTo>
                  <a:lnTo>
                    <a:pt x="102" y="33"/>
                  </a:lnTo>
                  <a:lnTo>
                    <a:pt x="102" y="17"/>
                  </a:lnTo>
                  <a:lnTo>
                    <a:pt x="102" y="0"/>
                  </a:lnTo>
                  <a:lnTo>
                    <a:pt x="72" y="0"/>
                  </a:lnTo>
                  <a:lnTo>
                    <a:pt x="42" y="17"/>
                  </a:lnTo>
                  <a:lnTo>
                    <a:pt x="72" y="22"/>
                  </a:lnTo>
                  <a:lnTo>
                    <a:pt x="102" y="33"/>
                  </a:lnTo>
                  <a:lnTo>
                    <a:pt x="72" y="50"/>
                  </a:lnTo>
                  <a:lnTo>
                    <a:pt x="42" y="50"/>
                  </a:lnTo>
                  <a:lnTo>
                    <a:pt x="11" y="50"/>
                  </a:lnTo>
                  <a:lnTo>
                    <a:pt x="0" y="58"/>
                  </a:lnTo>
                  <a:lnTo>
                    <a:pt x="8" y="64"/>
                  </a:lnTo>
                  <a:lnTo>
                    <a:pt x="42" y="6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907" name="Group 19">
            <a:extLst>
              <a:ext uri="{FF2B5EF4-FFF2-40B4-BE49-F238E27FC236}">
                <a16:creationId xmlns:a16="http://schemas.microsoft.com/office/drawing/2014/main" id="{30A323F4-C493-8B47-A05E-5D1F2C52548E}"/>
              </a:ext>
            </a:extLst>
          </p:cNvPr>
          <p:cNvGrpSpPr>
            <a:grpSpLocks/>
          </p:cNvGrpSpPr>
          <p:nvPr/>
        </p:nvGrpSpPr>
        <p:grpSpPr bwMode="auto">
          <a:xfrm>
            <a:off x="5497513" y="2936875"/>
            <a:ext cx="171450" cy="141288"/>
            <a:chOff x="3739" y="2041"/>
            <a:chExt cx="122" cy="89"/>
          </a:xfrm>
        </p:grpSpPr>
        <p:sp>
          <p:nvSpPr>
            <p:cNvPr id="80940" name="Freeform 20" descr="Wide upward diagonal">
              <a:extLst>
                <a:ext uri="{FF2B5EF4-FFF2-40B4-BE49-F238E27FC236}">
                  <a16:creationId xmlns:a16="http://schemas.microsoft.com/office/drawing/2014/main" id="{72AC941E-2839-204B-AC95-708D9ED9D48A}"/>
                </a:ext>
              </a:extLst>
            </p:cNvPr>
            <p:cNvSpPr>
              <a:spLocks/>
            </p:cNvSpPr>
            <p:nvPr/>
          </p:nvSpPr>
          <p:spPr bwMode="auto">
            <a:xfrm>
              <a:off x="3739" y="2041"/>
              <a:ext cx="122" cy="89"/>
            </a:xfrm>
            <a:custGeom>
              <a:avLst/>
              <a:gdLst>
                <a:gd name="T0" fmla="*/ 121 w 122"/>
                <a:gd name="T1" fmla="*/ 50 h 89"/>
                <a:gd name="T2" fmla="*/ 115 w 122"/>
                <a:gd name="T3" fmla="*/ 18 h 89"/>
                <a:gd name="T4" fmla="*/ 84 w 122"/>
                <a:gd name="T5" fmla="*/ 0 h 89"/>
                <a:gd name="T6" fmla="*/ 50 w 122"/>
                <a:gd name="T7" fmla="*/ 0 h 89"/>
                <a:gd name="T8" fmla="*/ 19 w 122"/>
                <a:gd name="T9" fmla="*/ 9 h 89"/>
                <a:gd name="T10" fmla="*/ 0 w 122"/>
                <a:gd name="T11" fmla="*/ 29 h 89"/>
                <a:gd name="T12" fmla="*/ 0 w 122"/>
                <a:gd name="T13" fmla="*/ 56 h 89"/>
                <a:gd name="T14" fmla="*/ 16 w 122"/>
                <a:gd name="T15" fmla="*/ 79 h 89"/>
                <a:gd name="T16" fmla="*/ 50 w 122"/>
                <a:gd name="T17" fmla="*/ 88 h 89"/>
                <a:gd name="T18" fmla="*/ 109 w 122"/>
                <a:gd name="T19" fmla="*/ 76 h 89"/>
                <a:gd name="T20" fmla="*/ 121 w 122"/>
                <a:gd name="T21" fmla="*/ 53 h 89"/>
                <a:gd name="T22" fmla="*/ 121 w 122"/>
                <a:gd name="T23" fmla="*/ 5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8" name="Oval 21">
              <a:extLst>
                <a:ext uri="{FF2B5EF4-FFF2-40B4-BE49-F238E27FC236}">
                  <a16:creationId xmlns:a16="http://schemas.microsoft.com/office/drawing/2014/main" id="{F390F49A-8BF3-4244-A423-012773290E3C}"/>
                </a:ext>
              </a:extLst>
            </p:cNvPr>
            <p:cNvSpPr>
              <a:spLocks noChangeArrowheads="1"/>
            </p:cNvSpPr>
            <p:nvPr/>
          </p:nvSpPr>
          <p:spPr bwMode="auto">
            <a:xfrm>
              <a:off x="3780" y="2067"/>
              <a:ext cx="77" cy="5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80908" name="Group 22">
            <a:extLst>
              <a:ext uri="{FF2B5EF4-FFF2-40B4-BE49-F238E27FC236}">
                <a16:creationId xmlns:a16="http://schemas.microsoft.com/office/drawing/2014/main" id="{2D45764A-DF1F-E04D-8D36-F5E843BBF43C}"/>
              </a:ext>
            </a:extLst>
          </p:cNvPr>
          <p:cNvGrpSpPr>
            <a:grpSpLocks/>
          </p:cNvGrpSpPr>
          <p:nvPr/>
        </p:nvGrpSpPr>
        <p:grpSpPr bwMode="auto">
          <a:xfrm>
            <a:off x="5837238" y="2554288"/>
            <a:ext cx="171450" cy="139700"/>
            <a:chOff x="3980" y="1800"/>
            <a:chExt cx="122" cy="88"/>
          </a:xfrm>
        </p:grpSpPr>
        <p:sp>
          <p:nvSpPr>
            <p:cNvPr id="80938" name="Freeform 23" descr="Wide upward diagonal">
              <a:extLst>
                <a:ext uri="{FF2B5EF4-FFF2-40B4-BE49-F238E27FC236}">
                  <a16:creationId xmlns:a16="http://schemas.microsoft.com/office/drawing/2014/main" id="{DABD17C1-D606-2243-833E-4EA4805B3607}"/>
                </a:ext>
              </a:extLst>
            </p:cNvPr>
            <p:cNvSpPr>
              <a:spLocks/>
            </p:cNvSpPr>
            <p:nvPr/>
          </p:nvSpPr>
          <p:spPr bwMode="auto">
            <a:xfrm>
              <a:off x="3980" y="1800"/>
              <a:ext cx="122" cy="88"/>
            </a:xfrm>
            <a:custGeom>
              <a:avLst/>
              <a:gdLst>
                <a:gd name="T0" fmla="*/ 121 w 122"/>
                <a:gd name="T1" fmla="*/ 49 h 88"/>
                <a:gd name="T2" fmla="*/ 115 w 122"/>
                <a:gd name="T3" fmla="*/ 17 h 88"/>
                <a:gd name="T4" fmla="*/ 84 w 122"/>
                <a:gd name="T5" fmla="*/ 0 h 88"/>
                <a:gd name="T6" fmla="*/ 50 w 122"/>
                <a:gd name="T7" fmla="*/ 0 h 88"/>
                <a:gd name="T8" fmla="*/ 19 w 122"/>
                <a:gd name="T9" fmla="*/ 9 h 88"/>
                <a:gd name="T10" fmla="*/ 0 w 122"/>
                <a:gd name="T11" fmla="*/ 29 h 88"/>
                <a:gd name="T12" fmla="*/ 0 w 122"/>
                <a:gd name="T13" fmla="*/ 55 h 88"/>
                <a:gd name="T14" fmla="*/ 16 w 122"/>
                <a:gd name="T15" fmla="*/ 78 h 88"/>
                <a:gd name="T16" fmla="*/ 50 w 122"/>
                <a:gd name="T17" fmla="*/ 87 h 88"/>
                <a:gd name="T18" fmla="*/ 109 w 122"/>
                <a:gd name="T19" fmla="*/ 75 h 88"/>
                <a:gd name="T20" fmla="*/ 121 w 122"/>
                <a:gd name="T21" fmla="*/ 52 h 88"/>
                <a:gd name="T22" fmla="*/ 121 w 122"/>
                <a:gd name="T23" fmla="*/ 49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8">
                  <a:moveTo>
                    <a:pt x="121" y="49"/>
                  </a:moveTo>
                  <a:lnTo>
                    <a:pt x="115" y="17"/>
                  </a:lnTo>
                  <a:lnTo>
                    <a:pt x="84" y="0"/>
                  </a:lnTo>
                  <a:lnTo>
                    <a:pt x="50" y="0"/>
                  </a:lnTo>
                  <a:lnTo>
                    <a:pt x="19" y="9"/>
                  </a:lnTo>
                  <a:lnTo>
                    <a:pt x="0" y="29"/>
                  </a:lnTo>
                  <a:lnTo>
                    <a:pt x="0" y="55"/>
                  </a:lnTo>
                  <a:lnTo>
                    <a:pt x="16" y="78"/>
                  </a:lnTo>
                  <a:lnTo>
                    <a:pt x="50" y="87"/>
                  </a:lnTo>
                  <a:lnTo>
                    <a:pt x="109" y="75"/>
                  </a:lnTo>
                  <a:lnTo>
                    <a:pt x="121" y="52"/>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6" name="Oval 24">
              <a:extLst>
                <a:ext uri="{FF2B5EF4-FFF2-40B4-BE49-F238E27FC236}">
                  <a16:creationId xmlns:a16="http://schemas.microsoft.com/office/drawing/2014/main" id="{46C3249F-30DA-DC43-9594-7271D49D286D}"/>
                </a:ext>
              </a:extLst>
            </p:cNvPr>
            <p:cNvSpPr>
              <a:spLocks noChangeArrowheads="1"/>
            </p:cNvSpPr>
            <p:nvPr/>
          </p:nvSpPr>
          <p:spPr bwMode="auto">
            <a:xfrm>
              <a:off x="4022" y="1826"/>
              <a:ext cx="76" cy="5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80909" name="Group 25">
            <a:extLst>
              <a:ext uri="{FF2B5EF4-FFF2-40B4-BE49-F238E27FC236}">
                <a16:creationId xmlns:a16="http://schemas.microsoft.com/office/drawing/2014/main" id="{3FF28D7E-81BB-E840-845C-51EB7780DDF8}"/>
              </a:ext>
            </a:extLst>
          </p:cNvPr>
          <p:cNvGrpSpPr>
            <a:grpSpLocks/>
          </p:cNvGrpSpPr>
          <p:nvPr/>
        </p:nvGrpSpPr>
        <p:grpSpPr bwMode="auto">
          <a:xfrm>
            <a:off x="5270500" y="2562225"/>
            <a:ext cx="173038" cy="139700"/>
            <a:chOff x="3579" y="1805"/>
            <a:chExt cx="122" cy="88"/>
          </a:xfrm>
        </p:grpSpPr>
        <p:sp>
          <p:nvSpPr>
            <p:cNvPr id="80936" name="Freeform 26" descr="Wide upward diagonal">
              <a:extLst>
                <a:ext uri="{FF2B5EF4-FFF2-40B4-BE49-F238E27FC236}">
                  <a16:creationId xmlns:a16="http://schemas.microsoft.com/office/drawing/2014/main" id="{A9416398-FDD4-8946-A7DA-7DB6B271330A}"/>
                </a:ext>
              </a:extLst>
            </p:cNvPr>
            <p:cNvSpPr>
              <a:spLocks/>
            </p:cNvSpPr>
            <p:nvPr/>
          </p:nvSpPr>
          <p:spPr bwMode="auto">
            <a:xfrm>
              <a:off x="3579" y="1805"/>
              <a:ext cx="122" cy="88"/>
            </a:xfrm>
            <a:custGeom>
              <a:avLst/>
              <a:gdLst>
                <a:gd name="T0" fmla="*/ 121 w 122"/>
                <a:gd name="T1" fmla="*/ 49 h 88"/>
                <a:gd name="T2" fmla="*/ 115 w 122"/>
                <a:gd name="T3" fmla="*/ 17 h 88"/>
                <a:gd name="T4" fmla="*/ 84 w 122"/>
                <a:gd name="T5" fmla="*/ 0 h 88"/>
                <a:gd name="T6" fmla="*/ 50 w 122"/>
                <a:gd name="T7" fmla="*/ 0 h 88"/>
                <a:gd name="T8" fmla="*/ 19 w 122"/>
                <a:gd name="T9" fmla="*/ 9 h 88"/>
                <a:gd name="T10" fmla="*/ 0 w 122"/>
                <a:gd name="T11" fmla="*/ 29 h 88"/>
                <a:gd name="T12" fmla="*/ 0 w 122"/>
                <a:gd name="T13" fmla="*/ 55 h 88"/>
                <a:gd name="T14" fmla="*/ 16 w 122"/>
                <a:gd name="T15" fmla="*/ 78 h 88"/>
                <a:gd name="T16" fmla="*/ 50 w 122"/>
                <a:gd name="T17" fmla="*/ 87 h 88"/>
                <a:gd name="T18" fmla="*/ 109 w 122"/>
                <a:gd name="T19" fmla="*/ 75 h 88"/>
                <a:gd name="T20" fmla="*/ 121 w 122"/>
                <a:gd name="T21" fmla="*/ 52 h 88"/>
                <a:gd name="T22" fmla="*/ 121 w 122"/>
                <a:gd name="T23" fmla="*/ 49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8">
                  <a:moveTo>
                    <a:pt x="121" y="49"/>
                  </a:moveTo>
                  <a:lnTo>
                    <a:pt x="115" y="17"/>
                  </a:lnTo>
                  <a:lnTo>
                    <a:pt x="84" y="0"/>
                  </a:lnTo>
                  <a:lnTo>
                    <a:pt x="50" y="0"/>
                  </a:lnTo>
                  <a:lnTo>
                    <a:pt x="19" y="9"/>
                  </a:lnTo>
                  <a:lnTo>
                    <a:pt x="0" y="29"/>
                  </a:lnTo>
                  <a:lnTo>
                    <a:pt x="0" y="55"/>
                  </a:lnTo>
                  <a:lnTo>
                    <a:pt x="16" y="78"/>
                  </a:lnTo>
                  <a:lnTo>
                    <a:pt x="50" y="87"/>
                  </a:lnTo>
                  <a:lnTo>
                    <a:pt x="109" y="75"/>
                  </a:lnTo>
                  <a:lnTo>
                    <a:pt x="121" y="52"/>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4" name="Oval 27">
              <a:extLst>
                <a:ext uri="{FF2B5EF4-FFF2-40B4-BE49-F238E27FC236}">
                  <a16:creationId xmlns:a16="http://schemas.microsoft.com/office/drawing/2014/main" id="{4955F010-CA05-3042-87A1-D01D4EB2017A}"/>
                </a:ext>
              </a:extLst>
            </p:cNvPr>
            <p:cNvSpPr>
              <a:spLocks noChangeArrowheads="1"/>
            </p:cNvSpPr>
            <p:nvPr/>
          </p:nvSpPr>
          <p:spPr bwMode="auto">
            <a:xfrm>
              <a:off x="3622" y="1832"/>
              <a:ext cx="75" cy="56"/>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80910" name="Freeform 28" descr="Wide upward diagonal">
            <a:extLst>
              <a:ext uri="{FF2B5EF4-FFF2-40B4-BE49-F238E27FC236}">
                <a16:creationId xmlns:a16="http://schemas.microsoft.com/office/drawing/2014/main" id="{E80D6936-8D0A-4748-87D8-40429AA79CFE}"/>
              </a:ext>
            </a:extLst>
          </p:cNvPr>
          <p:cNvSpPr>
            <a:spLocks/>
          </p:cNvSpPr>
          <p:nvPr/>
        </p:nvSpPr>
        <p:spPr bwMode="auto">
          <a:xfrm>
            <a:off x="5483225" y="4954588"/>
            <a:ext cx="192088" cy="217487"/>
          </a:xfrm>
          <a:custGeom>
            <a:avLst/>
            <a:gdLst>
              <a:gd name="T0" fmla="*/ 2147483646 w 136"/>
              <a:gd name="T1" fmla="*/ 2147483646 h 137"/>
              <a:gd name="T2" fmla="*/ 2147483646 w 136"/>
              <a:gd name="T3" fmla="*/ 2147483646 h 137"/>
              <a:gd name="T4" fmla="*/ 2147483646 w 136"/>
              <a:gd name="T5" fmla="*/ 0 h 137"/>
              <a:gd name="T6" fmla="*/ 2147483646 w 136"/>
              <a:gd name="T7" fmla="*/ 0 h 137"/>
              <a:gd name="T8" fmla="*/ 2147483646 w 136"/>
              <a:gd name="T9" fmla="*/ 2147483646 h 137"/>
              <a:gd name="T10" fmla="*/ 0 w 136"/>
              <a:gd name="T11" fmla="*/ 2147483646 h 137"/>
              <a:gd name="T12" fmla="*/ 0 w 136"/>
              <a:gd name="T13" fmla="*/ 2147483646 h 137"/>
              <a:gd name="T14" fmla="*/ 2147483646 w 136"/>
              <a:gd name="T15" fmla="*/ 2147483646 h 137"/>
              <a:gd name="T16" fmla="*/ 2147483646 w 136"/>
              <a:gd name="T17" fmla="*/ 2147483646 h 137"/>
              <a:gd name="T18" fmla="*/ 2147483646 w 136"/>
              <a:gd name="T19" fmla="*/ 2147483646 h 137"/>
              <a:gd name="T20" fmla="*/ 2147483646 w 136"/>
              <a:gd name="T21" fmla="*/ 2147483646 h 137"/>
              <a:gd name="T22" fmla="*/ 2147483646 w 136"/>
              <a:gd name="T23" fmla="*/ 2147483646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6" h="137">
                <a:moveTo>
                  <a:pt x="135" y="77"/>
                </a:moveTo>
                <a:lnTo>
                  <a:pt x="128" y="27"/>
                </a:lnTo>
                <a:lnTo>
                  <a:pt x="93" y="0"/>
                </a:lnTo>
                <a:lnTo>
                  <a:pt x="55" y="0"/>
                </a:lnTo>
                <a:lnTo>
                  <a:pt x="21" y="14"/>
                </a:lnTo>
                <a:lnTo>
                  <a:pt x="0" y="45"/>
                </a:lnTo>
                <a:lnTo>
                  <a:pt x="0" y="86"/>
                </a:lnTo>
                <a:lnTo>
                  <a:pt x="17" y="122"/>
                </a:lnTo>
                <a:lnTo>
                  <a:pt x="55" y="136"/>
                </a:lnTo>
                <a:lnTo>
                  <a:pt x="121" y="117"/>
                </a:lnTo>
                <a:lnTo>
                  <a:pt x="135" y="82"/>
                </a:lnTo>
                <a:lnTo>
                  <a:pt x="135" y="7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1" name="Freeform 29">
            <a:extLst>
              <a:ext uri="{FF2B5EF4-FFF2-40B4-BE49-F238E27FC236}">
                <a16:creationId xmlns:a16="http://schemas.microsoft.com/office/drawing/2014/main" id="{355D6484-EE36-0441-A493-86761B469935}"/>
              </a:ext>
            </a:extLst>
          </p:cNvPr>
          <p:cNvSpPr>
            <a:spLocks/>
          </p:cNvSpPr>
          <p:nvPr/>
        </p:nvSpPr>
        <p:spPr bwMode="auto">
          <a:xfrm>
            <a:off x="5565775" y="4960938"/>
            <a:ext cx="73025" cy="201612"/>
          </a:xfrm>
          <a:custGeom>
            <a:avLst/>
            <a:gdLst>
              <a:gd name="T0" fmla="*/ 2147483646 w 52"/>
              <a:gd name="T1" fmla="*/ 0 h 127"/>
              <a:gd name="T2" fmla="*/ 2147483646 w 52"/>
              <a:gd name="T3" fmla="*/ 2147483646 h 127"/>
              <a:gd name="T4" fmla="*/ 2147483646 w 52"/>
              <a:gd name="T5" fmla="*/ 2147483646 h 127"/>
              <a:gd name="T6" fmla="*/ 2147483646 w 52"/>
              <a:gd name="T7" fmla="*/ 2147483646 h 127"/>
              <a:gd name="T8" fmla="*/ 2147483646 w 52"/>
              <a:gd name="T9" fmla="*/ 2147483646 h 127"/>
              <a:gd name="T10" fmla="*/ 2147483646 w 52"/>
              <a:gd name="T11" fmla="*/ 2147483646 h 127"/>
              <a:gd name="T12" fmla="*/ 0 w 52"/>
              <a:gd name="T13" fmla="*/ 2147483646 h 127"/>
              <a:gd name="T14" fmla="*/ 0 w 52"/>
              <a:gd name="T15" fmla="*/ 2147483646 h 127"/>
              <a:gd name="T16" fmla="*/ 0 w 52"/>
              <a:gd name="T17" fmla="*/ 2147483646 h 127"/>
              <a:gd name="T18" fmla="*/ 2147483646 w 52"/>
              <a:gd name="T19" fmla="*/ 2147483646 h 127"/>
              <a:gd name="T20" fmla="*/ 0 w 52"/>
              <a:gd name="T21" fmla="*/ 2147483646 h 127"/>
              <a:gd name="T22" fmla="*/ 0 w 52"/>
              <a:gd name="T23" fmla="*/ 0 h 127"/>
              <a:gd name="T24" fmla="*/ 0 w 52"/>
              <a:gd name="T25" fmla="*/ 0 h 127"/>
              <a:gd name="T26" fmla="*/ 2147483646 w 52"/>
              <a:gd name="T27" fmla="*/ 0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127">
                <a:moveTo>
                  <a:pt x="26" y="0"/>
                </a:moveTo>
                <a:lnTo>
                  <a:pt x="51" y="32"/>
                </a:lnTo>
                <a:lnTo>
                  <a:pt x="51" y="63"/>
                </a:lnTo>
                <a:lnTo>
                  <a:pt x="51" y="95"/>
                </a:lnTo>
                <a:lnTo>
                  <a:pt x="26" y="126"/>
                </a:lnTo>
                <a:lnTo>
                  <a:pt x="0" y="126"/>
                </a:lnTo>
                <a:lnTo>
                  <a:pt x="0" y="95"/>
                </a:lnTo>
                <a:lnTo>
                  <a:pt x="26" y="63"/>
                </a:lnTo>
                <a:lnTo>
                  <a:pt x="0" y="63"/>
                </a:lnTo>
                <a:lnTo>
                  <a:pt x="0" y="0"/>
                </a:lnTo>
                <a:lnTo>
                  <a:pt x="26"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2" name="Freeform 30" descr="Wide upward diagonal">
            <a:extLst>
              <a:ext uri="{FF2B5EF4-FFF2-40B4-BE49-F238E27FC236}">
                <a16:creationId xmlns:a16="http://schemas.microsoft.com/office/drawing/2014/main" id="{F7A19443-A0CC-4540-9177-1E700CDC30BD}"/>
              </a:ext>
            </a:extLst>
          </p:cNvPr>
          <p:cNvSpPr>
            <a:spLocks/>
          </p:cNvSpPr>
          <p:nvPr/>
        </p:nvSpPr>
        <p:spPr bwMode="auto">
          <a:xfrm>
            <a:off x="5492750" y="5337175"/>
            <a:ext cx="173038" cy="138113"/>
          </a:xfrm>
          <a:custGeom>
            <a:avLst/>
            <a:gdLst>
              <a:gd name="T0" fmla="*/ 2147483646 w 122"/>
              <a:gd name="T1" fmla="*/ 2147483646 h 87"/>
              <a:gd name="T2" fmla="*/ 2147483646 w 122"/>
              <a:gd name="T3" fmla="*/ 2147483646 h 87"/>
              <a:gd name="T4" fmla="*/ 2147483646 w 122"/>
              <a:gd name="T5" fmla="*/ 0 h 87"/>
              <a:gd name="T6" fmla="*/ 2147483646 w 122"/>
              <a:gd name="T7" fmla="*/ 0 h 87"/>
              <a:gd name="T8" fmla="*/ 2147483646 w 122"/>
              <a:gd name="T9" fmla="*/ 2147483646 h 87"/>
              <a:gd name="T10" fmla="*/ 0 w 122"/>
              <a:gd name="T11" fmla="*/ 2147483646 h 87"/>
              <a:gd name="T12" fmla="*/ 0 w 122"/>
              <a:gd name="T13" fmla="*/ 2147483646 h 87"/>
              <a:gd name="T14" fmla="*/ 2147483646 w 122"/>
              <a:gd name="T15" fmla="*/ 2147483646 h 87"/>
              <a:gd name="T16" fmla="*/ 2147483646 w 122"/>
              <a:gd name="T17" fmla="*/ 2147483646 h 87"/>
              <a:gd name="T18" fmla="*/ 2147483646 w 122"/>
              <a:gd name="T19" fmla="*/ 2147483646 h 87"/>
              <a:gd name="T20" fmla="*/ 2147483646 w 122"/>
              <a:gd name="T21" fmla="*/ 2147483646 h 87"/>
              <a:gd name="T22" fmla="*/ 2147483646 w 122"/>
              <a:gd name="T23" fmla="*/ 2147483646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7">
                <a:moveTo>
                  <a:pt x="121" y="49"/>
                </a:moveTo>
                <a:lnTo>
                  <a:pt x="115" y="17"/>
                </a:lnTo>
                <a:lnTo>
                  <a:pt x="84" y="0"/>
                </a:lnTo>
                <a:lnTo>
                  <a:pt x="50" y="0"/>
                </a:lnTo>
                <a:lnTo>
                  <a:pt x="19" y="8"/>
                </a:lnTo>
                <a:lnTo>
                  <a:pt x="0" y="29"/>
                </a:lnTo>
                <a:lnTo>
                  <a:pt x="0" y="54"/>
                </a:lnTo>
                <a:lnTo>
                  <a:pt x="16" y="78"/>
                </a:lnTo>
                <a:lnTo>
                  <a:pt x="50" y="86"/>
                </a:lnTo>
                <a:lnTo>
                  <a:pt x="109" y="75"/>
                </a:lnTo>
                <a:lnTo>
                  <a:pt x="121" y="51"/>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0" name="Oval 31">
            <a:extLst>
              <a:ext uri="{FF2B5EF4-FFF2-40B4-BE49-F238E27FC236}">
                <a16:creationId xmlns:a16="http://schemas.microsoft.com/office/drawing/2014/main" id="{E10DE408-D2B0-EC47-9A04-B96A04B4BC81}"/>
              </a:ext>
            </a:extLst>
          </p:cNvPr>
          <p:cNvSpPr>
            <a:spLocks noChangeArrowheads="1"/>
          </p:cNvSpPr>
          <p:nvPr/>
        </p:nvSpPr>
        <p:spPr bwMode="auto">
          <a:xfrm>
            <a:off x="5551488" y="5376863"/>
            <a:ext cx="107950" cy="9048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914" name="Freeform 32" descr="Wide upward diagonal">
            <a:extLst>
              <a:ext uri="{FF2B5EF4-FFF2-40B4-BE49-F238E27FC236}">
                <a16:creationId xmlns:a16="http://schemas.microsoft.com/office/drawing/2014/main" id="{4F00A083-D4D8-304D-8B47-73F200FCE1C4}"/>
              </a:ext>
            </a:extLst>
          </p:cNvPr>
          <p:cNvSpPr>
            <a:spLocks/>
          </p:cNvSpPr>
          <p:nvPr/>
        </p:nvSpPr>
        <p:spPr bwMode="auto">
          <a:xfrm>
            <a:off x="5478463" y="5624513"/>
            <a:ext cx="171450" cy="141287"/>
          </a:xfrm>
          <a:custGeom>
            <a:avLst/>
            <a:gdLst>
              <a:gd name="T0" fmla="*/ 2147483646 w 122"/>
              <a:gd name="T1" fmla="*/ 2147483646 h 89"/>
              <a:gd name="T2" fmla="*/ 2147483646 w 122"/>
              <a:gd name="T3" fmla="*/ 2147483646 h 89"/>
              <a:gd name="T4" fmla="*/ 2147483646 w 122"/>
              <a:gd name="T5" fmla="*/ 0 h 89"/>
              <a:gd name="T6" fmla="*/ 2147483646 w 122"/>
              <a:gd name="T7" fmla="*/ 0 h 89"/>
              <a:gd name="T8" fmla="*/ 2147483646 w 122"/>
              <a:gd name="T9" fmla="*/ 2147483646 h 89"/>
              <a:gd name="T10" fmla="*/ 0 w 122"/>
              <a:gd name="T11" fmla="*/ 2147483646 h 89"/>
              <a:gd name="T12" fmla="*/ 0 w 122"/>
              <a:gd name="T13" fmla="*/ 2147483646 h 89"/>
              <a:gd name="T14" fmla="*/ 2147483646 w 122"/>
              <a:gd name="T15" fmla="*/ 2147483646 h 89"/>
              <a:gd name="T16" fmla="*/ 2147483646 w 122"/>
              <a:gd name="T17" fmla="*/ 2147483646 h 89"/>
              <a:gd name="T18" fmla="*/ 2147483646 w 122"/>
              <a:gd name="T19" fmla="*/ 2147483646 h 89"/>
              <a:gd name="T20" fmla="*/ 2147483646 w 122"/>
              <a:gd name="T21" fmla="*/ 2147483646 h 89"/>
              <a:gd name="T22" fmla="*/ 2147483646 w 122"/>
              <a:gd name="T23" fmla="*/ 2147483646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2" name="Oval 33">
            <a:extLst>
              <a:ext uri="{FF2B5EF4-FFF2-40B4-BE49-F238E27FC236}">
                <a16:creationId xmlns:a16="http://schemas.microsoft.com/office/drawing/2014/main" id="{5B7B1567-2FAD-B743-BD6A-1DBD16852E20}"/>
              </a:ext>
            </a:extLst>
          </p:cNvPr>
          <p:cNvSpPr>
            <a:spLocks noChangeArrowheads="1"/>
          </p:cNvSpPr>
          <p:nvPr/>
        </p:nvSpPr>
        <p:spPr bwMode="auto">
          <a:xfrm>
            <a:off x="5535613" y="5665788"/>
            <a:ext cx="107950" cy="9207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916" name="Freeform 34">
            <a:extLst>
              <a:ext uri="{FF2B5EF4-FFF2-40B4-BE49-F238E27FC236}">
                <a16:creationId xmlns:a16="http://schemas.microsoft.com/office/drawing/2014/main" id="{C20F69B8-18E9-2B4F-BAA4-3637592C0C3C}"/>
              </a:ext>
            </a:extLst>
          </p:cNvPr>
          <p:cNvSpPr>
            <a:spLocks/>
          </p:cNvSpPr>
          <p:nvPr/>
        </p:nvSpPr>
        <p:spPr bwMode="auto">
          <a:xfrm>
            <a:off x="3052763" y="4625975"/>
            <a:ext cx="2632075" cy="1230313"/>
          </a:xfrm>
          <a:custGeom>
            <a:avLst/>
            <a:gdLst>
              <a:gd name="T0" fmla="*/ 0 w 1865"/>
              <a:gd name="T1" fmla="*/ 2147483646 h 775"/>
              <a:gd name="T2" fmla="*/ 2147483646 w 1865"/>
              <a:gd name="T3" fmla="*/ 0 h 775"/>
              <a:gd name="T4" fmla="*/ 2147483646 w 1865"/>
              <a:gd name="T5" fmla="*/ 2147483646 h 775"/>
              <a:gd name="T6" fmla="*/ 2147483646 w 1865"/>
              <a:gd name="T7" fmla="*/ 2147483646 h 775"/>
              <a:gd name="T8" fmla="*/ 2147483646 w 1865"/>
              <a:gd name="T9" fmla="*/ 2147483646 h 775"/>
              <a:gd name="T10" fmla="*/ 2147483646 w 1865"/>
              <a:gd name="T11" fmla="*/ 2147483646 h 775"/>
              <a:gd name="T12" fmla="*/ 2147483646 w 1865"/>
              <a:gd name="T13" fmla="*/ 2147483646 h 775"/>
              <a:gd name="T14" fmla="*/ 2147483646 w 1865"/>
              <a:gd name="T15" fmla="*/ 2147483646 h 775"/>
              <a:gd name="T16" fmla="*/ 2147483646 w 1865"/>
              <a:gd name="T17" fmla="*/ 2147483646 h 775"/>
              <a:gd name="T18" fmla="*/ 2147483646 w 1865"/>
              <a:gd name="T19" fmla="*/ 2147483646 h 775"/>
              <a:gd name="T20" fmla="*/ 2147483646 w 1865"/>
              <a:gd name="T21" fmla="*/ 2147483646 h 775"/>
              <a:gd name="T22" fmla="*/ 2147483646 w 1865"/>
              <a:gd name="T23" fmla="*/ 2147483646 h 775"/>
              <a:gd name="T24" fmla="*/ 2147483646 w 1865"/>
              <a:gd name="T25" fmla="*/ 2147483646 h 775"/>
              <a:gd name="T26" fmla="*/ 0 w 1865"/>
              <a:gd name="T27" fmla="*/ 2147483646 h 7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65" h="775">
                <a:moveTo>
                  <a:pt x="0" y="692"/>
                </a:moveTo>
                <a:lnTo>
                  <a:pt x="1728" y="0"/>
                </a:lnTo>
                <a:lnTo>
                  <a:pt x="1740" y="38"/>
                </a:lnTo>
                <a:lnTo>
                  <a:pt x="1805" y="55"/>
                </a:lnTo>
                <a:lnTo>
                  <a:pt x="1846" y="44"/>
                </a:lnTo>
                <a:lnTo>
                  <a:pt x="1864" y="44"/>
                </a:lnTo>
                <a:lnTo>
                  <a:pt x="838" y="681"/>
                </a:lnTo>
                <a:lnTo>
                  <a:pt x="708" y="725"/>
                </a:lnTo>
                <a:lnTo>
                  <a:pt x="714" y="637"/>
                </a:lnTo>
                <a:lnTo>
                  <a:pt x="490" y="774"/>
                </a:lnTo>
                <a:lnTo>
                  <a:pt x="549" y="637"/>
                </a:lnTo>
                <a:lnTo>
                  <a:pt x="407" y="670"/>
                </a:lnTo>
                <a:lnTo>
                  <a:pt x="425" y="648"/>
                </a:lnTo>
                <a:lnTo>
                  <a:pt x="0" y="692"/>
                </a:lnTo>
              </a:path>
            </a:pathLst>
          </a:custGeom>
          <a:solidFill>
            <a:srgbClr val="00A9E0"/>
          </a:solidFill>
          <a:ln>
            <a:noFill/>
          </a:ln>
          <a:effectLst/>
          <a:extLst>
            <a:ext uri="{91240B29-F687-4F45-9708-019B960494DF}">
              <a14:hiddenLine xmlns:a14="http://schemas.microsoft.com/office/drawing/2010/main" w="762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7" name="Freeform 35" descr="Wide upward diagonal">
            <a:extLst>
              <a:ext uri="{FF2B5EF4-FFF2-40B4-BE49-F238E27FC236}">
                <a16:creationId xmlns:a16="http://schemas.microsoft.com/office/drawing/2014/main" id="{0D2FBAB6-F206-7B4F-91BF-155F7ED8439A}"/>
              </a:ext>
            </a:extLst>
          </p:cNvPr>
          <p:cNvSpPr>
            <a:spLocks/>
          </p:cNvSpPr>
          <p:nvPr/>
        </p:nvSpPr>
        <p:spPr bwMode="auto">
          <a:xfrm>
            <a:off x="5487988" y="4037013"/>
            <a:ext cx="214312" cy="196850"/>
          </a:xfrm>
          <a:custGeom>
            <a:avLst/>
            <a:gdLst>
              <a:gd name="T0" fmla="*/ 2147483646 w 152"/>
              <a:gd name="T1" fmla="*/ 2147483646 h 124"/>
              <a:gd name="T2" fmla="*/ 2147483646 w 152"/>
              <a:gd name="T3" fmla="*/ 2147483646 h 124"/>
              <a:gd name="T4" fmla="*/ 2147483646 w 152"/>
              <a:gd name="T5" fmla="*/ 0 h 124"/>
              <a:gd name="T6" fmla="*/ 2147483646 w 152"/>
              <a:gd name="T7" fmla="*/ 0 h 124"/>
              <a:gd name="T8" fmla="*/ 2147483646 w 152"/>
              <a:gd name="T9" fmla="*/ 2147483646 h 124"/>
              <a:gd name="T10" fmla="*/ 0 w 152"/>
              <a:gd name="T11" fmla="*/ 2147483646 h 124"/>
              <a:gd name="T12" fmla="*/ 0 w 152"/>
              <a:gd name="T13" fmla="*/ 2147483646 h 124"/>
              <a:gd name="T14" fmla="*/ 2147483646 w 152"/>
              <a:gd name="T15" fmla="*/ 2147483646 h 124"/>
              <a:gd name="T16" fmla="*/ 2147483646 w 152"/>
              <a:gd name="T17" fmla="*/ 2147483646 h 124"/>
              <a:gd name="T18" fmla="*/ 2147483646 w 152"/>
              <a:gd name="T19" fmla="*/ 2147483646 h 124"/>
              <a:gd name="T20" fmla="*/ 2147483646 w 152"/>
              <a:gd name="T21" fmla="*/ 2147483646 h 124"/>
              <a:gd name="T22" fmla="*/ 2147483646 w 152"/>
              <a:gd name="T23" fmla="*/ 2147483646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 h="124">
                <a:moveTo>
                  <a:pt x="151" y="69"/>
                </a:moveTo>
                <a:lnTo>
                  <a:pt x="144" y="25"/>
                </a:lnTo>
                <a:lnTo>
                  <a:pt x="104" y="0"/>
                </a:lnTo>
                <a:lnTo>
                  <a:pt x="62" y="0"/>
                </a:lnTo>
                <a:lnTo>
                  <a:pt x="23" y="12"/>
                </a:lnTo>
                <a:lnTo>
                  <a:pt x="0" y="41"/>
                </a:lnTo>
                <a:lnTo>
                  <a:pt x="0" y="78"/>
                </a:lnTo>
                <a:lnTo>
                  <a:pt x="19" y="110"/>
                </a:lnTo>
                <a:lnTo>
                  <a:pt x="62" y="123"/>
                </a:lnTo>
                <a:lnTo>
                  <a:pt x="135" y="106"/>
                </a:lnTo>
                <a:lnTo>
                  <a:pt x="151" y="74"/>
                </a:lnTo>
                <a:lnTo>
                  <a:pt x="151" y="6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Freeform 36">
            <a:extLst>
              <a:ext uri="{FF2B5EF4-FFF2-40B4-BE49-F238E27FC236}">
                <a16:creationId xmlns:a16="http://schemas.microsoft.com/office/drawing/2014/main" id="{34A1D4A2-61DE-E24A-A18B-CE11F27DF381}"/>
              </a:ext>
            </a:extLst>
          </p:cNvPr>
          <p:cNvSpPr>
            <a:spLocks/>
          </p:cNvSpPr>
          <p:nvPr/>
        </p:nvSpPr>
        <p:spPr bwMode="auto">
          <a:xfrm>
            <a:off x="5516563" y="4103688"/>
            <a:ext cx="142875" cy="107950"/>
          </a:xfrm>
          <a:custGeom>
            <a:avLst/>
            <a:gdLst>
              <a:gd name="T0" fmla="*/ 2147483646 w 102"/>
              <a:gd name="T1" fmla="*/ 2147483646 h 68"/>
              <a:gd name="T2" fmla="*/ 2147483646 w 102"/>
              <a:gd name="T3" fmla="*/ 2147483646 h 68"/>
              <a:gd name="T4" fmla="*/ 2147483646 w 102"/>
              <a:gd name="T5" fmla="*/ 2147483646 h 68"/>
              <a:gd name="T6" fmla="*/ 2147483646 w 102"/>
              <a:gd name="T7" fmla="*/ 2147483646 h 68"/>
              <a:gd name="T8" fmla="*/ 2147483646 w 102"/>
              <a:gd name="T9" fmla="*/ 2147483646 h 68"/>
              <a:gd name="T10" fmla="*/ 2147483646 w 102"/>
              <a:gd name="T11" fmla="*/ 2147483646 h 68"/>
              <a:gd name="T12" fmla="*/ 2147483646 w 102"/>
              <a:gd name="T13" fmla="*/ 2147483646 h 68"/>
              <a:gd name="T14" fmla="*/ 2147483646 w 102"/>
              <a:gd name="T15" fmla="*/ 0 h 68"/>
              <a:gd name="T16" fmla="*/ 2147483646 w 102"/>
              <a:gd name="T17" fmla="*/ 0 h 68"/>
              <a:gd name="T18" fmla="*/ 2147483646 w 102"/>
              <a:gd name="T19" fmla="*/ 2147483646 h 68"/>
              <a:gd name="T20" fmla="*/ 2147483646 w 102"/>
              <a:gd name="T21" fmla="*/ 2147483646 h 68"/>
              <a:gd name="T22" fmla="*/ 2147483646 w 102"/>
              <a:gd name="T23" fmla="*/ 2147483646 h 68"/>
              <a:gd name="T24" fmla="*/ 2147483646 w 102"/>
              <a:gd name="T25" fmla="*/ 2147483646 h 68"/>
              <a:gd name="T26" fmla="*/ 2147483646 w 102"/>
              <a:gd name="T27" fmla="*/ 2147483646 h 68"/>
              <a:gd name="T28" fmla="*/ 2147483646 w 102"/>
              <a:gd name="T29" fmla="*/ 2147483646 h 68"/>
              <a:gd name="T30" fmla="*/ 2147483646 w 102"/>
              <a:gd name="T31" fmla="*/ 2147483646 h 68"/>
              <a:gd name="T32" fmla="*/ 2147483646 w 102"/>
              <a:gd name="T33" fmla="*/ 2147483646 h 68"/>
              <a:gd name="T34" fmla="*/ 0 w 102"/>
              <a:gd name="T35" fmla="*/ 2147483646 h 68"/>
              <a:gd name="T36" fmla="*/ 2147483646 w 102"/>
              <a:gd name="T37" fmla="*/ 2147483646 h 68"/>
              <a:gd name="T38" fmla="*/ 2147483646 w 102"/>
              <a:gd name="T39" fmla="*/ 2147483646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2" h="68">
                <a:moveTo>
                  <a:pt x="41" y="67"/>
                </a:moveTo>
                <a:lnTo>
                  <a:pt x="56" y="63"/>
                </a:lnTo>
                <a:lnTo>
                  <a:pt x="71" y="50"/>
                </a:lnTo>
                <a:lnTo>
                  <a:pt x="101" y="50"/>
                </a:lnTo>
                <a:lnTo>
                  <a:pt x="101" y="34"/>
                </a:lnTo>
                <a:lnTo>
                  <a:pt x="101" y="17"/>
                </a:lnTo>
                <a:lnTo>
                  <a:pt x="101" y="0"/>
                </a:lnTo>
                <a:lnTo>
                  <a:pt x="71" y="0"/>
                </a:lnTo>
                <a:lnTo>
                  <a:pt x="41" y="17"/>
                </a:lnTo>
                <a:lnTo>
                  <a:pt x="71" y="22"/>
                </a:lnTo>
                <a:lnTo>
                  <a:pt x="101" y="34"/>
                </a:lnTo>
                <a:lnTo>
                  <a:pt x="71" y="50"/>
                </a:lnTo>
                <a:lnTo>
                  <a:pt x="41" y="50"/>
                </a:lnTo>
                <a:lnTo>
                  <a:pt x="11" y="50"/>
                </a:lnTo>
                <a:lnTo>
                  <a:pt x="0" y="59"/>
                </a:lnTo>
                <a:lnTo>
                  <a:pt x="7" y="65"/>
                </a:lnTo>
                <a:lnTo>
                  <a:pt x="41" y="67"/>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9" name="Freeform 37" descr="Wide upward diagonal">
            <a:extLst>
              <a:ext uri="{FF2B5EF4-FFF2-40B4-BE49-F238E27FC236}">
                <a16:creationId xmlns:a16="http://schemas.microsoft.com/office/drawing/2014/main" id="{7C5F220B-9386-7249-A05E-FEB6131131FB}"/>
              </a:ext>
            </a:extLst>
          </p:cNvPr>
          <p:cNvSpPr>
            <a:spLocks/>
          </p:cNvSpPr>
          <p:nvPr/>
        </p:nvSpPr>
        <p:spPr bwMode="auto">
          <a:xfrm>
            <a:off x="5500688" y="3609975"/>
            <a:ext cx="171450" cy="138113"/>
          </a:xfrm>
          <a:custGeom>
            <a:avLst/>
            <a:gdLst>
              <a:gd name="T0" fmla="*/ 2147483646 w 122"/>
              <a:gd name="T1" fmla="*/ 2147483646 h 87"/>
              <a:gd name="T2" fmla="*/ 2147483646 w 122"/>
              <a:gd name="T3" fmla="*/ 2147483646 h 87"/>
              <a:gd name="T4" fmla="*/ 2147483646 w 122"/>
              <a:gd name="T5" fmla="*/ 0 h 87"/>
              <a:gd name="T6" fmla="*/ 2147483646 w 122"/>
              <a:gd name="T7" fmla="*/ 0 h 87"/>
              <a:gd name="T8" fmla="*/ 2147483646 w 122"/>
              <a:gd name="T9" fmla="*/ 2147483646 h 87"/>
              <a:gd name="T10" fmla="*/ 0 w 122"/>
              <a:gd name="T11" fmla="*/ 2147483646 h 87"/>
              <a:gd name="T12" fmla="*/ 0 w 122"/>
              <a:gd name="T13" fmla="*/ 2147483646 h 87"/>
              <a:gd name="T14" fmla="*/ 2147483646 w 122"/>
              <a:gd name="T15" fmla="*/ 2147483646 h 87"/>
              <a:gd name="T16" fmla="*/ 2147483646 w 122"/>
              <a:gd name="T17" fmla="*/ 2147483646 h 87"/>
              <a:gd name="T18" fmla="*/ 2147483646 w 122"/>
              <a:gd name="T19" fmla="*/ 2147483646 h 87"/>
              <a:gd name="T20" fmla="*/ 2147483646 w 122"/>
              <a:gd name="T21" fmla="*/ 2147483646 h 87"/>
              <a:gd name="T22" fmla="*/ 2147483646 w 122"/>
              <a:gd name="T23" fmla="*/ 2147483646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7">
                <a:moveTo>
                  <a:pt x="121" y="49"/>
                </a:moveTo>
                <a:lnTo>
                  <a:pt x="115" y="17"/>
                </a:lnTo>
                <a:lnTo>
                  <a:pt x="84" y="0"/>
                </a:lnTo>
                <a:lnTo>
                  <a:pt x="50" y="0"/>
                </a:lnTo>
                <a:lnTo>
                  <a:pt x="19" y="8"/>
                </a:lnTo>
                <a:lnTo>
                  <a:pt x="0" y="29"/>
                </a:lnTo>
                <a:lnTo>
                  <a:pt x="0" y="54"/>
                </a:lnTo>
                <a:lnTo>
                  <a:pt x="16" y="78"/>
                </a:lnTo>
                <a:lnTo>
                  <a:pt x="50" y="86"/>
                </a:lnTo>
                <a:lnTo>
                  <a:pt x="109" y="75"/>
                </a:lnTo>
                <a:lnTo>
                  <a:pt x="121" y="51"/>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7" name="Oval 38">
            <a:extLst>
              <a:ext uri="{FF2B5EF4-FFF2-40B4-BE49-F238E27FC236}">
                <a16:creationId xmlns:a16="http://schemas.microsoft.com/office/drawing/2014/main" id="{9B933098-0A97-1F42-867B-C0C7610510EC}"/>
              </a:ext>
            </a:extLst>
          </p:cNvPr>
          <p:cNvSpPr>
            <a:spLocks noChangeArrowheads="1"/>
          </p:cNvSpPr>
          <p:nvPr/>
        </p:nvSpPr>
        <p:spPr bwMode="auto">
          <a:xfrm>
            <a:off x="5557838" y="3649663"/>
            <a:ext cx="107950" cy="9048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921" name="Freeform 39">
            <a:extLst>
              <a:ext uri="{FF2B5EF4-FFF2-40B4-BE49-F238E27FC236}">
                <a16:creationId xmlns:a16="http://schemas.microsoft.com/office/drawing/2014/main" id="{CF9EEFFC-2540-F64E-9BAC-B818EBF3B72C}"/>
              </a:ext>
            </a:extLst>
          </p:cNvPr>
          <p:cNvSpPr>
            <a:spLocks/>
          </p:cNvSpPr>
          <p:nvPr/>
        </p:nvSpPr>
        <p:spPr bwMode="auto">
          <a:xfrm>
            <a:off x="5481638" y="4452938"/>
            <a:ext cx="171450" cy="141287"/>
          </a:xfrm>
          <a:custGeom>
            <a:avLst/>
            <a:gdLst>
              <a:gd name="T0" fmla="*/ 2147483646 w 122"/>
              <a:gd name="T1" fmla="*/ 2147483646 h 89"/>
              <a:gd name="T2" fmla="*/ 2147483646 w 122"/>
              <a:gd name="T3" fmla="*/ 2147483646 h 89"/>
              <a:gd name="T4" fmla="*/ 2147483646 w 122"/>
              <a:gd name="T5" fmla="*/ 0 h 89"/>
              <a:gd name="T6" fmla="*/ 2147483646 w 122"/>
              <a:gd name="T7" fmla="*/ 0 h 89"/>
              <a:gd name="T8" fmla="*/ 2147483646 w 122"/>
              <a:gd name="T9" fmla="*/ 2147483646 h 89"/>
              <a:gd name="T10" fmla="*/ 0 w 122"/>
              <a:gd name="T11" fmla="*/ 2147483646 h 89"/>
              <a:gd name="T12" fmla="*/ 0 w 122"/>
              <a:gd name="T13" fmla="*/ 2147483646 h 89"/>
              <a:gd name="T14" fmla="*/ 2147483646 w 122"/>
              <a:gd name="T15" fmla="*/ 2147483646 h 89"/>
              <a:gd name="T16" fmla="*/ 2147483646 w 122"/>
              <a:gd name="T17" fmla="*/ 2147483646 h 89"/>
              <a:gd name="T18" fmla="*/ 2147483646 w 122"/>
              <a:gd name="T19" fmla="*/ 2147483646 h 89"/>
              <a:gd name="T20" fmla="*/ 2147483646 w 122"/>
              <a:gd name="T21" fmla="*/ 2147483646 h 89"/>
              <a:gd name="T22" fmla="*/ 2147483646 w 122"/>
              <a:gd name="T23" fmla="*/ 2147483646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9" name="Oval 40">
            <a:extLst>
              <a:ext uri="{FF2B5EF4-FFF2-40B4-BE49-F238E27FC236}">
                <a16:creationId xmlns:a16="http://schemas.microsoft.com/office/drawing/2014/main" id="{87C20B05-1972-A140-9035-F34673EBADDA}"/>
              </a:ext>
            </a:extLst>
          </p:cNvPr>
          <p:cNvSpPr>
            <a:spLocks noChangeArrowheads="1"/>
          </p:cNvSpPr>
          <p:nvPr/>
        </p:nvSpPr>
        <p:spPr bwMode="auto">
          <a:xfrm>
            <a:off x="5538788" y="4494213"/>
            <a:ext cx="107950" cy="92075"/>
          </a:xfrm>
          <a:prstGeom prst="ellipse">
            <a:avLst/>
          </a:prstGeom>
          <a:solidFill>
            <a:schemeClr val="tx2"/>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923" name="Freeform 41">
            <a:extLst>
              <a:ext uri="{FF2B5EF4-FFF2-40B4-BE49-F238E27FC236}">
                <a16:creationId xmlns:a16="http://schemas.microsoft.com/office/drawing/2014/main" id="{F186DD99-4B67-3C47-BB7B-F2480617ED31}"/>
              </a:ext>
            </a:extLst>
          </p:cNvPr>
          <p:cNvSpPr>
            <a:spLocks/>
          </p:cNvSpPr>
          <p:nvPr/>
        </p:nvSpPr>
        <p:spPr bwMode="auto">
          <a:xfrm>
            <a:off x="4506913" y="1238250"/>
            <a:ext cx="2047875" cy="1317625"/>
          </a:xfrm>
          <a:custGeom>
            <a:avLst/>
            <a:gdLst>
              <a:gd name="T0" fmla="*/ 0 w 1451"/>
              <a:gd name="T1" fmla="*/ 0 h 830"/>
              <a:gd name="T2" fmla="*/ 2147483646 w 1451"/>
              <a:gd name="T3" fmla="*/ 2147483646 h 830"/>
              <a:gd name="T4" fmla="*/ 2147483646 w 1451"/>
              <a:gd name="T5" fmla="*/ 2147483646 h 830"/>
              <a:gd name="T6" fmla="*/ 2147483646 w 1451"/>
              <a:gd name="T7" fmla="*/ 2147483646 h 830"/>
              <a:gd name="T8" fmla="*/ 2147483646 w 1451"/>
              <a:gd name="T9" fmla="*/ 2147483646 h 830"/>
              <a:gd name="T10" fmla="*/ 2147483646 w 1451"/>
              <a:gd name="T11" fmla="*/ 2147483646 h 830"/>
              <a:gd name="T12" fmla="*/ 2147483646 w 1451"/>
              <a:gd name="T13" fmla="*/ 2147483646 h 830"/>
              <a:gd name="T14" fmla="*/ 2147483646 w 1451"/>
              <a:gd name="T15" fmla="*/ 2147483646 h 830"/>
              <a:gd name="T16" fmla="*/ 2147483646 w 1451"/>
              <a:gd name="T17" fmla="*/ 2147483646 h 830"/>
              <a:gd name="T18" fmla="*/ 2147483646 w 1451"/>
              <a:gd name="T19" fmla="*/ 2147483646 h 830"/>
              <a:gd name="T20" fmla="*/ 0 w 1451"/>
              <a:gd name="T21" fmla="*/ 0 h 8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51" h="830">
                <a:moveTo>
                  <a:pt x="0" y="0"/>
                </a:moveTo>
                <a:lnTo>
                  <a:pt x="9" y="596"/>
                </a:lnTo>
                <a:lnTo>
                  <a:pt x="265" y="829"/>
                </a:lnTo>
                <a:lnTo>
                  <a:pt x="1233" y="827"/>
                </a:lnTo>
                <a:lnTo>
                  <a:pt x="1450" y="579"/>
                </a:lnTo>
                <a:lnTo>
                  <a:pt x="1440" y="56"/>
                </a:lnTo>
                <a:lnTo>
                  <a:pt x="1132" y="221"/>
                </a:lnTo>
                <a:lnTo>
                  <a:pt x="862" y="431"/>
                </a:lnTo>
                <a:lnTo>
                  <a:pt x="591" y="264"/>
                </a:lnTo>
                <a:lnTo>
                  <a:pt x="202" y="203"/>
                </a:lnTo>
                <a:lnTo>
                  <a:pt x="0" y="0"/>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1" name="Rectangle 42">
            <a:extLst>
              <a:ext uri="{FF2B5EF4-FFF2-40B4-BE49-F238E27FC236}">
                <a16:creationId xmlns:a16="http://schemas.microsoft.com/office/drawing/2014/main" id="{29BB4458-FB3A-9640-9C99-7ADACF8D2229}"/>
              </a:ext>
            </a:extLst>
          </p:cNvPr>
          <p:cNvSpPr>
            <a:spLocks noChangeArrowheads="1"/>
          </p:cNvSpPr>
          <p:nvPr/>
        </p:nvSpPr>
        <p:spPr bwMode="auto">
          <a:xfrm>
            <a:off x="5083175" y="990600"/>
            <a:ext cx="13112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t>Injector </a:t>
            </a:r>
          </a:p>
          <a:p>
            <a:pPr>
              <a:defRPr/>
            </a:pPr>
            <a:r>
              <a:rPr lang="en-US" altLang="en-US" sz="2300" b="1"/>
              <a:t>    Tip</a:t>
            </a:r>
          </a:p>
        </p:txBody>
      </p:sp>
      <p:sp>
        <p:nvSpPr>
          <p:cNvPr id="33822" name="Line 43">
            <a:extLst>
              <a:ext uri="{FF2B5EF4-FFF2-40B4-BE49-F238E27FC236}">
                <a16:creationId xmlns:a16="http://schemas.microsoft.com/office/drawing/2014/main" id="{DBEE2685-8E50-ED46-A2EE-F183B657D11C}"/>
              </a:ext>
            </a:extLst>
          </p:cNvPr>
          <p:cNvSpPr>
            <a:spLocks noChangeShapeType="1"/>
          </p:cNvSpPr>
          <p:nvPr/>
        </p:nvSpPr>
        <p:spPr bwMode="auto">
          <a:xfrm>
            <a:off x="3525838" y="4510088"/>
            <a:ext cx="1019175" cy="0"/>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3823" name="Line 44">
            <a:extLst>
              <a:ext uri="{FF2B5EF4-FFF2-40B4-BE49-F238E27FC236}">
                <a16:creationId xmlns:a16="http://schemas.microsoft.com/office/drawing/2014/main" id="{86E897F5-80C4-D740-B626-FF1CD730CD23}"/>
              </a:ext>
            </a:extLst>
          </p:cNvPr>
          <p:cNvSpPr>
            <a:spLocks noChangeShapeType="1"/>
          </p:cNvSpPr>
          <p:nvPr/>
        </p:nvSpPr>
        <p:spPr bwMode="auto">
          <a:xfrm>
            <a:off x="3506788" y="4691063"/>
            <a:ext cx="1020762" cy="0"/>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3824" name="Rectangle 45">
            <a:extLst>
              <a:ext uri="{FF2B5EF4-FFF2-40B4-BE49-F238E27FC236}">
                <a16:creationId xmlns:a16="http://schemas.microsoft.com/office/drawing/2014/main" id="{B67C0D34-5B83-FD40-806D-93F0D1C4B6DF}"/>
              </a:ext>
            </a:extLst>
          </p:cNvPr>
          <p:cNvSpPr>
            <a:spLocks noChangeArrowheads="1"/>
          </p:cNvSpPr>
          <p:nvPr/>
        </p:nvSpPr>
        <p:spPr bwMode="auto">
          <a:xfrm>
            <a:off x="1482725" y="4248150"/>
            <a:ext cx="2055813"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chemeClr val="tx2"/>
                </a:solidFill>
              </a:rPr>
              <a:t>Fluorescence</a:t>
            </a:r>
          </a:p>
        </p:txBody>
      </p:sp>
      <p:sp>
        <p:nvSpPr>
          <p:cNvPr id="33825" name="Rectangle 46">
            <a:extLst>
              <a:ext uri="{FF2B5EF4-FFF2-40B4-BE49-F238E27FC236}">
                <a16:creationId xmlns:a16="http://schemas.microsoft.com/office/drawing/2014/main" id="{158927B1-A8A8-7444-BFCF-B9D084254B34}"/>
              </a:ext>
            </a:extLst>
          </p:cNvPr>
          <p:cNvSpPr>
            <a:spLocks noChangeArrowheads="1"/>
          </p:cNvSpPr>
          <p:nvPr/>
        </p:nvSpPr>
        <p:spPr bwMode="auto">
          <a:xfrm>
            <a:off x="2070100" y="4530725"/>
            <a:ext cx="11811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chemeClr val="tx2"/>
                </a:solidFill>
              </a:rPr>
              <a:t>signals</a:t>
            </a:r>
          </a:p>
        </p:txBody>
      </p:sp>
      <p:sp>
        <p:nvSpPr>
          <p:cNvPr id="33826" name="AutoShape 47">
            <a:extLst>
              <a:ext uri="{FF2B5EF4-FFF2-40B4-BE49-F238E27FC236}">
                <a16:creationId xmlns:a16="http://schemas.microsoft.com/office/drawing/2014/main" id="{5922E716-C540-FF48-AF29-10C629CD950F}"/>
              </a:ext>
            </a:extLst>
          </p:cNvPr>
          <p:cNvSpPr>
            <a:spLocks noChangeArrowheads="1"/>
          </p:cNvSpPr>
          <p:nvPr/>
        </p:nvSpPr>
        <p:spPr bwMode="auto">
          <a:xfrm>
            <a:off x="1225550" y="5291138"/>
            <a:ext cx="2398713" cy="638175"/>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chemeClr val="tx1"/>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3827" name="Rectangle 48">
            <a:extLst>
              <a:ext uri="{FF2B5EF4-FFF2-40B4-BE49-F238E27FC236}">
                <a16:creationId xmlns:a16="http://schemas.microsoft.com/office/drawing/2014/main" id="{D4335ED6-C5FF-CC4C-AFD2-8361302DAF1F}"/>
              </a:ext>
            </a:extLst>
          </p:cNvPr>
          <p:cNvSpPr>
            <a:spLocks noChangeArrowheads="1"/>
          </p:cNvSpPr>
          <p:nvPr/>
        </p:nvSpPr>
        <p:spPr bwMode="auto">
          <a:xfrm>
            <a:off x="1306513" y="5292725"/>
            <a:ext cx="213677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rgbClr val="FFFF00"/>
                </a:solidFill>
              </a:rPr>
              <a:t>Focused laser</a:t>
            </a:r>
          </a:p>
        </p:txBody>
      </p:sp>
      <p:sp>
        <p:nvSpPr>
          <p:cNvPr id="33828" name="Rectangle 49">
            <a:extLst>
              <a:ext uri="{FF2B5EF4-FFF2-40B4-BE49-F238E27FC236}">
                <a16:creationId xmlns:a16="http://schemas.microsoft.com/office/drawing/2014/main" id="{DF6A0FDC-743E-5F40-97D3-D577911D1AA4}"/>
              </a:ext>
            </a:extLst>
          </p:cNvPr>
          <p:cNvSpPr>
            <a:spLocks noChangeArrowheads="1"/>
          </p:cNvSpPr>
          <p:nvPr/>
        </p:nvSpPr>
        <p:spPr bwMode="auto">
          <a:xfrm>
            <a:off x="2441575" y="5557838"/>
            <a:ext cx="9398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rgbClr val="FFFF00"/>
                </a:solidFill>
              </a:rPr>
              <a:t>beam</a:t>
            </a:r>
          </a:p>
        </p:txBody>
      </p:sp>
      <p:sp>
        <p:nvSpPr>
          <p:cNvPr id="80932" name="Arc 50">
            <a:extLst>
              <a:ext uri="{FF2B5EF4-FFF2-40B4-BE49-F238E27FC236}">
                <a16:creationId xmlns:a16="http://schemas.microsoft.com/office/drawing/2014/main" id="{4305AEA9-B05B-E145-8C2E-1740E85A8153}"/>
              </a:ext>
            </a:extLst>
          </p:cNvPr>
          <p:cNvSpPr>
            <a:spLocks/>
          </p:cNvSpPr>
          <p:nvPr/>
        </p:nvSpPr>
        <p:spPr bwMode="auto">
          <a:xfrm>
            <a:off x="6018213" y="2949575"/>
            <a:ext cx="506412" cy="1471613"/>
          </a:xfrm>
          <a:custGeom>
            <a:avLst/>
            <a:gdLst>
              <a:gd name="T0" fmla="*/ 0 w 21600"/>
              <a:gd name="T1" fmla="*/ 2147483646 h 21600"/>
              <a:gd name="T2" fmla="*/ 2147483646 w 21600"/>
              <a:gd name="T3" fmla="*/ 0 h 21600"/>
              <a:gd name="T4" fmla="*/ 2147483646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77"/>
                </a:moveTo>
                <a:cubicBezTo>
                  <a:pt x="12" y="9680"/>
                  <a:pt x="9643" y="33"/>
                  <a:pt x="21540" y="0"/>
                </a:cubicBezTo>
              </a:path>
              <a:path w="21600" h="21600" stroke="0" extrusionOk="0">
                <a:moveTo>
                  <a:pt x="0" y="21577"/>
                </a:moveTo>
                <a:cubicBezTo>
                  <a:pt x="12" y="9680"/>
                  <a:pt x="9643" y="33"/>
                  <a:pt x="21540" y="0"/>
                </a:cubicBezTo>
                <a:lnTo>
                  <a:pt x="21600" y="21600"/>
                </a:lnTo>
                <a:lnTo>
                  <a:pt x="0" y="21577"/>
                </a:lnTo>
                <a:close/>
              </a:path>
            </a:pathLst>
          </a:custGeom>
          <a:noFill/>
          <a:ln w="25400" cap="rnd">
            <a:solidFill>
              <a:schemeClr val="bg2"/>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3" name="Arc 51">
            <a:extLst>
              <a:ext uri="{FF2B5EF4-FFF2-40B4-BE49-F238E27FC236}">
                <a16:creationId xmlns:a16="http://schemas.microsoft.com/office/drawing/2014/main" id="{29AE5A27-10F4-F942-B774-DBAC90070A3E}"/>
              </a:ext>
            </a:extLst>
          </p:cNvPr>
          <p:cNvSpPr>
            <a:spLocks/>
          </p:cNvSpPr>
          <p:nvPr/>
        </p:nvSpPr>
        <p:spPr bwMode="auto">
          <a:xfrm>
            <a:off x="4667250" y="2930525"/>
            <a:ext cx="469900" cy="1471613"/>
          </a:xfrm>
          <a:custGeom>
            <a:avLst/>
            <a:gdLst>
              <a:gd name="T0" fmla="*/ 0 w 21665"/>
              <a:gd name="T1" fmla="*/ 0 h 21600"/>
              <a:gd name="T2" fmla="*/ 2147483646 w 21665"/>
              <a:gd name="T3" fmla="*/ 2147483646 h 21600"/>
              <a:gd name="T4" fmla="*/ 2147483646 w 2166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65" h="21600" fill="none" extrusionOk="0">
                <a:moveTo>
                  <a:pt x="0" y="0"/>
                </a:moveTo>
                <a:cubicBezTo>
                  <a:pt x="21" y="0"/>
                  <a:pt x="43" y="-1"/>
                  <a:pt x="65" y="0"/>
                </a:cubicBezTo>
                <a:cubicBezTo>
                  <a:pt x="11985" y="0"/>
                  <a:pt x="21652" y="9656"/>
                  <a:pt x="21664" y="21577"/>
                </a:cubicBezTo>
              </a:path>
              <a:path w="21665" h="21600" stroke="0" extrusionOk="0">
                <a:moveTo>
                  <a:pt x="0" y="0"/>
                </a:moveTo>
                <a:cubicBezTo>
                  <a:pt x="21" y="0"/>
                  <a:pt x="43" y="-1"/>
                  <a:pt x="65" y="0"/>
                </a:cubicBezTo>
                <a:cubicBezTo>
                  <a:pt x="11985" y="0"/>
                  <a:pt x="21652" y="9656"/>
                  <a:pt x="21664" y="21577"/>
                </a:cubicBezTo>
                <a:lnTo>
                  <a:pt x="65" y="21600"/>
                </a:lnTo>
                <a:lnTo>
                  <a:pt x="0" y="0"/>
                </a:lnTo>
                <a:close/>
              </a:path>
            </a:pathLst>
          </a:custGeom>
          <a:noFill/>
          <a:ln w="25400" cap="rnd">
            <a:solidFill>
              <a:schemeClr val="bg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31" name="AutoShape 52">
            <a:extLst>
              <a:ext uri="{FF2B5EF4-FFF2-40B4-BE49-F238E27FC236}">
                <a16:creationId xmlns:a16="http://schemas.microsoft.com/office/drawing/2014/main" id="{9A385E95-9BD0-1948-8E4A-5B315912B508}"/>
              </a:ext>
            </a:extLst>
          </p:cNvPr>
          <p:cNvSpPr>
            <a:spLocks noChangeArrowheads="1"/>
          </p:cNvSpPr>
          <p:nvPr/>
        </p:nvSpPr>
        <p:spPr bwMode="auto">
          <a:xfrm>
            <a:off x="6448425" y="2325688"/>
            <a:ext cx="685800" cy="542925"/>
          </a:xfrm>
          <a:prstGeom prst="roundRect">
            <a:avLst>
              <a:gd name="adj" fmla="val 12495"/>
            </a:avLst>
          </a:prstGeom>
          <a:solidFill>
            <a:schemeClr val="hlink"/>
          </a:solidFill>
          <a:ln>
            <a:noFill/>
          </a:ln>
          <a:effectLst/>
          <a:extLs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3832" name="Rectangle 53">
            <a:extLst>
              <a:ext uri="{FF2B5EF4-FFF2-40B4-BE49-F238E27FC236}">
                <a16:creationId xmlns:a16="http://schemas.microsoft.com/office/drawing/2014/main" id="{DE27B0B9-E789-8245-A0F1-E2C0F2F01527}"/>
              </a:ext>
            </a:extLst>
          </p:cNvPr>
          <p:cNvSpPr>
            <a:spLocks noChangeArrowheads="1"/>
          </p:cNvSpPr>
          <p:nvPr/>
        </p:nvSpPr>
        <p:spPr bwMode="auto">
          <a:xfrm>
            <a:off x="6421438" y="2308225"/>
            <a:ext cx="860425" cy="577850"/>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600" b="1">
                <a:solidFill>
                  <a:schemeClr val="tx2"/>
                </a:solidFill>
              </a:rPr>
              <a:t>Sheath</a:t>
            </a:r>
          </a:p>
          <a:p>
            <a:pPr>
              <a:defRPr/>
            </a:pPr>
            <a:r>
              <a:rPr lang="en-US" altLang="en-US" sz="1600" b="1">
                <a:solidFill>
                  <a:schemeClr val="tx2"/>
                </a:solidFill>
              </a:rPr>
              <a:t>  fluid</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76C229AB-46EB-6346-9D8E-EF759857844B}"/>
              </a:ext>
            </a:extLst>
          </p:cNvPr>
          <p:cNvSpPr>
            <a:spLocks noGrp="1" noChangeArrowheads="1"/>
          </p:cNvSpPr>
          <p:nvPr>
            <p:ph type="title"/>
          </p:nvPr>
        </p:nvSpPr>
        <p:spPr>
          <a:xfrm>
            <a:off x="-374650" y="-398463"/>
            <a:ext cx="9956800" cy="1300163"/>
          </a:xfrm>
          <a:extLst>
            <a:ext uri="{91240B29-F687-4F45-9708-019B960494DF}">
              <a14:hiddenLine xmlns:a14="http://schemas.microsoft.com/office/drawing/2010/main" w="12700">
                <a:solidFill>
                  <a:schemeClr val="tx1"/>
                </a:solidFill>
                <a:miter lim="800000"/>
                <a:headEnd/>
                <a:tailEnd/>
              </a14:hiddenLine>
            </a:ext>
          </a:extLst>
        </p:spPr>
        <p:txBody>
          <a:bodyPr lIns="88900" tIns="44450" rIns="88900" bIns="44450" anchor="b"/>
          <a:lstStyle/>
          <a:p>
            <a:pPr defTabSz="887413" eaLnBrk="1" hangingPunct="1">
              <a:defRPr/>
            </a:pPr>
            <a:r>
              <a:rPr lang="en-US" altLang="en-US" sz="3600" dirty="0"/>
              <a:t>Hydrodynamic Focusing</a:t>
            </a:r>
            <a:br>
              <a:rPr lang="en-US" altLang="en-US" sz="1800" dirty="0"/>
            </a:br>
            <a:endParaRPr lang="en-US" altLang="en-US" sz="1800" dirty="0"/>
          </a:p>
        </p:txBody>
      </p:sp>
      <p:grpSp>
        <p:nvGrpSpPr>
          <p:cNvPr id="21506" name="Group 66">
            <a:extLst>
              <a:ext uri="{FF2B5EF4-FFF2-40B4-BE49-F238E27FC236}">
                <a16:creationId xmlns:a16="http://schemas.microsoft.com/office/drawing/2014/main" id="{B5CCC406-19FC-2045-8A21-9A02990AED9E}"/>
              </a:ext>
            </a:extLst>
          </p:cNvPr>
          <p:cNvGrpSpPr>
            <a:grpSpLocks/>
          </p:cNvGrpSpPr>
          <p:nvPr/>
        </p:nvGrpSpPr>
        <p:grpSpPr bwMode="auto">
          <a:xfrm rot="10800000">
            <a:off x="449263" y="735013"/>
            <a:ext cx="7640637" cy="4343400"/>
            <a:chOff x="2005" y="1918"/>
            <a:chExt cx="3545" cy="2085"/>
          </a:xfrm>
        </p:grpSpPr>
        <p:sp>
          <p:nvSpPr>
            <p:cNvPr id="4101" name="Rectangle 3">
              <a:extLst>
                <a:ext uri="{FF2B5EF4-FFF2-40B4-BE49-F238E27FC236}">
                  <a16:creationId xmlns:a16="http://schemas.microsoft.com/office/drawing/2014/main" id="{DDFA564D-94F1-924C-ADFB-D0114CFA251E}"/>
                </a:ext>
              </a:extLst>
            </p:cNvPr>
            <p:cNvSpPr>
              <a:spLocks noChangeArrowheads="1"/>
            </p:cNvSpPr>
            <p:nvPr/>
          </p:nvSpPr>
          <p:spPr bwMode="auto">
            <a:xfrm>
              <a:off x="5087" y="3860"/>
              <a:ext cx="131" cy="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02" name="Rectangle 4">
              <a:extLst>
                <a:ext uri="{FF2B5EF4-FFF2-40B4-BE49-F238E27FC236}">
                  <a16:creationId xmlns:a16="http://schemas.microsoft.com/office/drawing/2014/main" id="{A88BCB53-01A4-0B4F-810D-46619226129E}"/>
                </a:ext>
              </a:extLst>
            </p:cNvPr>
            <p:cNvSpPr>
              <a:spLocks noChangeArrowheads="1"/>
            </p:cNvSpPr>
            <p:nvPr/>
          </p:nvSpPr>
          <p:spPr bwMode="auto">
            <a:xfrm rot="10800000">
              <a:off x="4535" y="3520"/>
              <a:ext cx="1016"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t>Flow Chamber</a:t>
              </a:r>
            </a:p>
          </p:txBody>
        </p:sp>
        <p:sp>
          <p:nvSpPr>
            <p:cNvPr id="21513" name="Freeform 5">
              <a:extLst>
                <a:ext uri="{FF2B5EF4-FFF2-40B4-BE49-F238E27FC236}">
                  <a16:creationId xmlns:a16="http://schemas.microsoft.com/office/drawing/2014/main" id="{94E6CF71-9C43-D74C-8334-751E2003DCA3}"/>
                </a:ext>
              </a:extLst>
            </p:cNvPr>
            <p:cNvSpPr>
              <a:spLocks/>
            </p:cNvSpPr>
            <p:nvPr/>
          </p:nvSpPr>
          <p:spPr bwMode="auto">
            <a:xfrm rot="997729">
              <a:off x="4239" y="2608"/>
              <a:ext cx="925" cy="837"/>
            </a:xfrm>
            <a:custGeom>
              <a:avLst/>
              <a:gdLst>
                <a:gd name="T0" fmla="*/ 17 w 1008"/>
                <a:gd name="T1" fmla="*/ 1075 h 814"/>
                <a:gd name="T2" fmla="*/ 418 w 1008"/>
                <a:gd name="T3" fmla="*/ 307 h 814"/>
                <a:gd name="T4" fmla="*/ 427 w 1008"/>
                <a:gd name="T5" fmla="*/ 219 h 814"/>
                <a:gd name="T6" fmla="*/ 415 w 1008"/>
                <a:gd name="T7" fmla="*/ 177 h 814"/>
                <a:gd name="T8" fmla="*/ 423 w 1008"/>
                <a:gd name="T9" fmla="*/ 122 h 814"/>
                <a:gd name="T10" fmla="*/ 412 w 1008"/>
                <a:gd name="T11" fmla="*/ 119 h 814"/>
                <a:gd name="T12" fmla="*/ 408 w 1008"/>
                <a:gd name="T13" fmla="*/ 116 h 814"/>
                <a:gd name="T14" fmla="*/ 409 w 1008"/>
                <a:gd name="T15" fmla="*/ 72 h 814"/>
                <a:gd name="T16" fmla="*/ 414 w 1008"/>
                <a:gd name="T17" fmla="*/ 0 h 814"/>
                <a:gd name="T18" fmla="*/ 153 w 1008"/>
                <a:gd name="T19" fmla="*/ 726 h 814"/>
                <a:gd name="T20" fmla="*/ 0 w 1008"/>
                <a:gd name="T21" fmla="*/ 1045 h 814"/>
                <a:gd name="T22" fmla="*/ 17 w 1008"/>
                <a:gd name="T23" fmla="*/ 1075 h 8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8" h="814">
                  <a:moveTo>
                    <a:pt x="39" y="813"/>
                  </a:moveTo>
                  <a:lnTo>
                    <a:pt x="988" y="232"/>
                  </a:lnTo>
                  <a:lnTo>
                    <a:pt x="1007" y="165"/>
                  </a:lnTo>
                  <a:lnTo>
                    <a:pt x="979" y="134"/>
                  </a:lnTo>
                  <a:lnTo>
                    <a:pt x="996" y="92"/>
                  </a:lnTo>
                  <a:lnTo>
                    <a:pt x="974" y="89"/>
                  </a:lnTo>
                  <a:lnTo>
                    <a:pt x="965" y="87"/>
                  </a:lnTo>
                  <a:lnTo>
                    <a:pt x="968" y="53"/>
                  </a:lnTo>
                  <a:lnTo>
                    <a:pt x="976" y="0"/>
                  </a:lnTo>
                  <a:lnTo>
                    <a:pt x="361" y="550"/>
                  </a:lnTo>
                  <a:lnTo>
                    <a:pt x="0" y="791"/>
                  </a:lnTo>
                  <a:lnTo>
                    <a:pt x="39" y="813"/>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4" name="Freeform 6" descr="Large confetti">
              <a:extLst>
                <a:ext uri="{FF2B5EF4-FFF2-40B4-BE49-F238E27FC236}">
                  <a16:creationId xmlns:a16="http://schemas.microsoft.com/office/drawing/2014/main" id="{759E55DE-47BA-784A-900B-784F2BD461BB}"/>
                </a:ext>
              </a:extLst>
            </p:cNvPr>
            <p:cNvSpPr>
              <a:spLocks/>
            </p:cNvSpPr>
            <p:nvPr/>
          </p:nvSpPr>
          <p:spPr bwMode="auto">
            <a:xfrm>
              <a:off x="3575" y="2332"/>
              <a:ext cx="1129" cy="1412"/>
            </a:xfrm>
            <a:custGeom>
              <a:avLst/>
              <a:gdLst>
                <a:gd name="T0" fmla="*/ 385 w 1230"/>
                <a:gd name="T1" fmla="*/ 46 h 1375"/>
                <a:gd name="T2" fmla="*/ 445 w 1230"/>
                <a:gd name="T3" fmla="*/ 0 h 1375"/>
                <a:gd name="T4" fmla="*/ 519 w 1230"/>
                <a:gd name="T5" fmla="*/ 112 h 1375"/>
                <a:gd name="T6" fmla="*/ 521 w 1230"/>
                <a:gd name="T7" fmla="*/ 465 h 1375"/>
                <a:gd name="T8" fmla="*/ 380 w 1230"/>
                <a:gd name="T9" fmla="*/ 1048 h 1375"/>
                <a:gd name="T10" fmla="*/ 377 w 1230"/>
                <a:gd name="T11" fmla="*/ 1773 h 1375"/>
                <a:gd name="T12" fmla="*/ 319 w 1230"/>
                <a:gd name="T13" fmla="*/ 1753 h 1375"/>
                <a:gd name="T14" fmla="*/ 313 w 1230"/>
                <a:gd name="T15" fmla="*/ 1755 h 1375"/>
                <a:gd name="T16" fmla="*/ 275 w 1230"/>
                <a:gd name="T17" fmla="*/ 1792 h 1375"/>
                <a:gd name="T18" fmla="*/ 226 w 1230"/>
                <a:gd name="T19" fmla="*/ 1735 h 1375"/>
                <a:gd name="T20" fmla="*/ 224 w 1230"/>
                <a:gd name="T21" fmla="*/ 1717 h 1375"/>
                <a:gd name="T22" fmla="*/ 225 w 1230"/>
                <a:gd name="T23" fmla="*/ 1730 h 1375"/>
                <a:gd name="T24" fmla="*/ 229 w 1230"/>
                <a:gd name="T25" fmla="*/ 1738 h 1375"/>
                <a:gd name="T26" fmla="*/ 193 w 1230"/>
                <a:gd name="T27" fmla="*/ 1773 h 1375"/>
                <a:gd name="T28" fmla="*/ 149 w 1230"/>
                <a:gd name="T29" fmla="*/ 1746 h 1375"/>
                <a:gd name="T30" fmla="*/ 149 w 1230"/>
                <a:gd name="T31" fmla="*/ 1036 h 1375"/>
                <a:gd name="T32" fmla="*/ 0 w 1230"/>
                <a:gd name="T33" fmla="*/ 441 h 1375"/>
                <a:gd name="T34" fmla="*/ 8 w 1230"/>
                <a:gd name="T35" fmla="*/ 118 h 1375"/>
                <a:gd name="T36" fmla="*/ 56 w 1230"/>
                <a:gd name="T37" fmla="*/ 14 h 1375"/>
                <a:gd name="T38" fmla="*/ 93 w 1230"/>
                <a:gd name="T39" fmla="*/ 32 h 1375"/>
                <a:gd name="T40" fmla="*/ 114 w 1230"/>
                <a:gd name="T41" fmla="*/ 9 h 1375"/>
                <a:gd name="T42" fmla="*/ 151 w 1230"/>
                <a:gd name="T43" fmla="*/ 79 h 1375"/>
                <a:gd name="T44" fmla="*/ 255 w 1230"/>
                <a:gd name="T45" fmla="*/ 112 h 1375"/>
                <a:gd name="T46" fmla="*/ 385 w 1230"/>
                <a:gd name="T47" fmla="*/ 46 h 13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30" h="1375">
                  <a:moveTo>
                    <a:pt x="910" y="36"/>
                  </a:moveTo>
                  <a:lnTo>
                    <a:pt x="1046" y="0"/>
                  </a:lnTo>
                  <a:lnTo>
                    <a:pt x="1221" y="86"/>
                  </a:lnTo>
                  <a:lnTo>
                    <a:pt x="1229" y="356"/>
                  </a:lnTo>
                  <a:lnTo>
                    <a:pt x="894" y="804"/>
                  </a:lnTo>
                  <a:lnTo>
                    <a:pt x="891" y="1358"/>
                  </a:lnTo>
                  <a:lnTo>
                    <a:pt x="753" y="1345"/>
                  </a:lnTo>
                  <a:lnTo>
                    <a:pt x="736" y="1347"/>
                  </a:lnTo>
                  <a:lnTo>
                    <a:pt x="649" y="1374"/>
                  </a:lnTo>
                  <a:lnTo>
                    <a:pt x="532" y="1330"/>
                  </a:lnTo>
                  <a:lnTo>
                    <a:pt x="529" y="1318"/>
                  </a:lnTo>
                  <a:lnTo>
                    <a:pt x="531" y="1325"/>
                  </a:lnTo>
                  <a:lnTo>
                    <a:pt x="537" y="1332"/>
                  </a:lnTo>
                  <a:lnTo>
                    <a:pt x="453" y="1358"/>
                  </a:lnTo>
                  <a:lnTo>
                    <a:pt x="352" y="1339"/>
                  </a:lnTo>
                  <a:lnTo>
                    <a:pt x="349" y="795"/>
                  </a:lnTo>
                  <a:lnTo>
                    <a:pt x="0" y="338"/>
                  </a:lnTo>
                  <a:lnTo>
                    <a:pt x="18" y="90"/>
                  </a:lnTo>
                  <a:lnTo>
                    <a:pt x="131" y="14"/>
                  </a:lnTo>
                  <a:lnTo>
                    <a:pt x="220" y="22"/>
                  </a:lnTo>
                  <a:lnTo>
                    <a:pt x="267" y="9"/>
                  </a:lnTo>
                  <a:lnTo>
                    <a:pt x="355" y="59"/>
                  </a:lnTo>
                  <a:lnTo>
                    <a:pt x="601" y="86"/>
                  </a:lnTo>
                  <a:lnTo>
                    <a:pt x="910" y="36"/>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515" name="Group 7">
              <a:extLst>
                <a:ext uri="{FF2B5EF4-FFF2-40B4-BE49-F238E27FC236}">
                  <a16:creationId xmlns:a16="http://schemas.microsoft.com/office/drawing/2014/main" id="{C9A13771-ADCE-444A-8DBB-B09DC1C441AB}"/>
                </a:ext>
              </a:extLst>
            </p:cNvPr>
            <p:cNvGrpSpPr>
              <a:grpSpLocks/>
            </p:cNvGrpSpPr>
            <p:nvPr/>
          </p:nvGrpSpPr>
          <p:grpSpPr bwMode="auto">
            <a:xfrm>
              <a:off x="3506" y="2344"/>
              <a:ext cx="1263" cy="1222"/>
              <a:chOff x="3821" y="2281"/>
              <a:chExt cx="1377" cy="1189"/>
            </a:xfrm>
          </p:grpSpPr>
          <p:grpSp>
            <p:nvGrpSpPr>
              <p:cNvPr id="21568" name="Group 8">
                <a:extLst>
                  <a:ext uri="{FF2B5EF4-FFF2-40B4-BE49-F238E27FC236}">
                    <a16:creationId xmlns:a16="http://schemas.microsoft.com/office/drawing/2014/main" id="{D53C49FF-A928-7B4E-8C0F-EECD89C49148}"/>
                  </a:ext>
                </a:extLst>
              </p:cNvPr>
              <p:cNvGrpSpPr>
                <a:grpSpLocks/>
              </p:cNvGrpSpPr>
              <p:nvPr/>
            </p:nvGrpSpPr>
            <p:grpSpPr bwMode="auto">
              <a:xfrm>
                <a:off x="3821" y="2281"/>
                <a:ext cx="425" cy="1189"/>
                <a:chOff x="3821" y="2281"/>
                <a:chExt cx="425" cy="1189"/>
              </a:xfrm>
            </p:grpSpPr>
            <p:sp>
              <p:nvSpPr>
                <p:cNvPr id="21572" name="Freeform 9">
                  <a:extLst>
                    <a:ext uri="{FF2B5EF4-FFF2-40B4-BE49-F238E27FC236}">
                      <a16:creationId xmlns:a16="http://schemas.microsoft.com/office/drawing/2014/main" id="{BA2AD721-465C-504B-AB90-E0D8F0C5DD2B}"/>
                    </a:ext>
                  </a:extLst>
                </p:cNvPr>
                <p:cNvSpPr>
                  <a:spLocks/>
                </p:cNvSpPr>
                <p:nvPr/>
              </p:nvSpPr>
              <p:spPr bwMode="auto">
                <a:xfrm>
                  <a:off x="3821" y="2281"/>
                  <a:ext cx="425" cy="1189"/>
                </a:xfrm>
                <a:custGeom>
                  <a:avLst/>
                  <a:gdLst>
                    <a:gd name="T0" fmla="*/ 0 w 10135"/>
                    <a:gd name="T1" fmla="*/ 0 h 10079"/>
                    <a:gd name="T2" fmla="*/ 0 w 10135"/>
                    <a:gd name="T3" fmla="*/ 1 h 10079"/>
                    <a:gd name="T4" fmla="*/ 0 w 10135"/>
                    <a:gd name="T5" fmla="*/ 1 h 10079"/>
                    <a:gd name="T6" fmla="*/ 0 w 10135"/>
                    <a:gd name="T7" fmla="*/ 2 h 10079"/>
                    <a:gd name="T8" fmla="*/ 0 w 10135"/>
                    <a:gd name="T9" fmla="*/ 2 h 10079"/>
                    <a:gd name="T10" fmla="*/ 0 w 10135"/>
                    <a:gd name="T11" fmla="*/ 2 h 10079"/>
                    <a:gd name="T12" fmla="*/ 0 w 10135"/>
                    <a:gd name="T13" fmla="*/ 2 h 10079"/>
                    <a:gd name="T14" fmla="*/ 0 w 10135"/>
                    <a:gd name="T15" fmla="*/ 2 h 10079"/>
                    <a:gd name="T16" fmla="*/ 0 w 10135"/>
                    <a:gd name="T17" fmla="*/ 2 h 10079"/>
                    <a:gd name="T18" fmla="*/ 0 w 10135"/>
                    <a:gd name="T19" fmla="*/ 2 h 10079"/>
                    <a:gd name="T20" fmla="*/ 0 w 10135"/>
                    <a:gd name="T21" fmla="*/ 1 h 10079"/>
                    <a:gd name="T22" fmla="*/ 0 w 10135"/>
                    <a:gd name="T23" fmla="*/ 1 h 10079"/>
                    <a:gd name="T24" fmla="*/ 0 w 10135"/>
                    <a:gd name="T25" fmla="*/ 0 h 10079"/>
                    <a:gd name="T26" fmla="*/ 0 w 10135"/>
                    <a:gd name="T27" fmla="*/ 0 h 100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35" h="10079">
                      <a:moveTo>
                        <a:pt x="2506" y="729"/>
                      </a:moveTo>
                      <a:lnTo>
                        <a:pt x="2506" y="2898"/>
                      </a:lnTo>
                      <a:lnTo>
                        <a:pt x="10000" y="6559"/>
                      </a:lnTo>
                      <a:lnTo>
                        <a:pt x="10135" y="10079"/>
                      </a:lnTo>
                      <a:lnTo>
                        <a:pt x="9364" y="10000"/>
                      </a:lnTo>
                      <a:lnTo>
                        <a:pt x="8423" y="9816"/>
                      </a:lnTo>
                      <a:cubicBezTo>
                        <a:pt x="8391" y="9990"/>
                        <a:pt x="8013" y="9597"/>
                        <a:pt x="7981" y="9771"/>
                      </a:cubicBezTo>
                      <a:lnTo>
                        <a:pt x="7630" y="9676"/>
                      </a:lnTo>
                      <a:cubicBezTo>
                        <a:pt x="7559" y="9534"/>
                        <a:pt x="7340" y="9779"/>
                        <a:pt x="7318" y="9411"/>
                      </a:cubicBezTo>
                      <a:cubicBezTo>
                        <a:pt x="7288" y="9147"/>
                        <a:pt x="7405" y="8882"/>
                        <a:pt x="7375" y="8618"/>
                      </a:cubicBezTo>
                      <a:lnTo>
                        <a:pt x="7375" y="6525"/>
                      </a:lnTo>
                      <a:lnTo>
                        <a:pt x="0" y="2898"/>
                      </a:lnTo>
                      <a:lnTo>
                        <a:pt x="0" y="0"/>
                      </a:lnTo>
                      <a:lnTo>
                        <a:pt x="620" y="119"/>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73" name="Freeform 10">
                  <a:extLst>
                    <a:ext uri="{FF2B5EF4-FFF2-40B4-BE49-F238E27FC236}">
                      <a16:creationId xmlns:a16="http://schemas.microsoft.com/office/drawing/2014/main" id="{8F8F82D7-E242-8144-9DD9-53476251AB5B}"/>
                    </a:ext>
                  </a:extLst>
                </p:cNvPr>
                <p:cNvSpPr>
                  <a:spLocks/>
                </p:cNvSpPr>
                <p:nvPr/>
              </p:nvSpPr>
              <p:spPr bwMode="auto">
                <a:xfrm>
                  <a:off x="3847" y="2281"/>
                  <a:ext cx="80" cy="78"/>
                </a:xfrm>
                <a:custGeom>
                  <a:avLst/>
                  <a:gdLst>
                    <a:gd name="T0" fmla="*/ 0 w 80"/>
                    <a:gd name="T1" fmla="*/ 0 h 78"/>
                    <a:gd name="T2" fmla="*/ 26 w 80"/>
                    <a:gd name="T3" fmla="*/ 36 h 78"/>
                    <a:gd name="T4" fmla="*/ 42 w 80"/>
                    <a:gd name="T5" fmla="*/ 41 h 78"/>
                    <a:gd name="T6" fmla="*/ 58 w 80"/>
                    <a:gd name="T7" fmla="*/ 50 h 78"/>
                    <a:gd name="T8" fmla="*/ 68 w 80"/>
                    <a:gd name="T9" fmla="*/ 63 h 78"/>
                    <a:gd name="T10" fmla="*/ 79 w 80"/>
                    <a:gd name="T11" fmla="*/ 77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78">
                      <a:moveTo>
                        <a:pt x="0" y="0"/>
                      </a:moveTo>
                      <a:lnTo>
                        <a:pt x="26" y="36"/>
                      </a:lnTo>
                      <a:lnTo>
                        <a:pt x="42" y="41"/>
                      </a:lnTo>
                      <a:lnTo>
                        <a:pt x="58" y="50"/>
                      </a:lnTo>
                      <a:lnTo>
                        <a:pt x="68" y="63"/>
                      </a:lnTo>
                      <a:lnTo>
                        <a:pt x="79" y="7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69" name="Group 11">
                <a:extLst>
                  <a:ext uri="{FF2B5EF4-FFF2-40B4-BE49-F238E27FC236}">
                    <a16:creationId xmlns:a16="http://schemas.microsoft.com/office/drawing/2014/main" id="{C8ACECFE-A1A4-434B-AC37-1DCAC1AA38BF}"/>
                  </a:ext>
                </a:extLst>
              </p:cNvPr>
              <p:cNvGrpSpPr>
                <a:grpSpLocks/>
              </p:cNvGrpSpPr>
              <p:nvPr/>
            </p:nvGrpSpPr>
            <p:grpSpPr bwMode="auto">
              <a:xfrm>
                <a:off x="4778" y="2281"/>
                <a:ext cx="420" cy="1142"/>
                <a:chOff x="4778" y="2281"/>
                <a:chExt cx="420" cy="1142"/>
              </a:xfrm>
            </p:grpSpPr>
            <p:sp>
              <p:nvSpPr>
                <p:cNvPr id="21570" name="Freeform 12">
                  <a:extLst>
                    <a:ext uri="{FF2B5EF4-FFF2-40B4-BE49-F238E27FC236}">
                      <a16:creationId xmlns:a16="http://schemas.microsoft.com/office/drawing/2014/main" id="{E84261EC-3C14-4945-8286-E8C868F8A309}"/>
                    </a:ext>
                  </a:extLst>
                </p:cNvPr>
                <p:cNvSpPr>
                  <a:spLocks/>
                </p:cNvSpPr>
                <p:nvPr/>
              </p:nvSpPr>
              <p:spPr bwMode="auto">
                <a:xfrm>
                  <a:off x="4778" y="2281"/>
                  <a:ext cx="420" cy="1142"/>
                </a:xfrm>
                <a:custGeom>
                  <a:avLst/>
                  <a:gdLst>
                    <a:gd name="T0" fmla="*/ 314 w 420"/>
                    <a:gd name="T1" fmla="*/ 107 h 1081"/>
                    <a:gd name="T2" fmla="*/ 314 w 420"/>
                    <a:gd name="T3" fmla="*/ 425 h 1081"/>
                    <a:gd name="T4" fmla="*/ 0 w 420"/>
                    <a:gd name="T5" fmla="*/ 965 h 1081"/>
                    <a:gd name="T6" fmla="*/ 0 w 420"/>
                    <a:gd name="T7" fmla="*/ 1345 h 1081"/>
                    <a:gd name="T8" fmla="*/ 21 w 420"/>
                    <a:gd name="T9" fmla="*/ 1341 h 1081"/>
                    <a:gd name="T10" fmla="*/ 58 w 420"/>
                    <a:gd name="T11" fmla="*/ 1341 h 1081"/>
                    <a:gd name="T12" fmla="*/ 63 w 420"/>
                    <a:gd name="T13" fmla="*/ 1333 h 1081"/>
                    <a:gd name="T14" fmla="*/ 89 w 420"/>
                    <a:gd name="T15" fmla="*/ 1318 h 1081"/>
                    <a:gd name="T16" fmla="*/ 100 w 420"/>
                    <a:gd name="T17" fmla="*/ 1296 h 1081"/>
                    <a:gd name="T18" fmla="*/ 110 w 420"/>
                    <a:gd name="T19" fmla="*/ 1267 h 1081"/>
                    <a:gd name="T20" fmla="*/ 110 w 420"/>
                    <a:gd name="T21" fmla="*/ 958 h 1081"/>
                    <a:gd name="T22" fmla="*/ 419 w 420"/>
                    <a:gd name="T23" fmla="*/ 425 h 1081"/>
                    <a:gd name="T24" fmla="*/ 419 w 420"/>
                    <a:gd name="T25" fmla="*/ 0 h 1081"/>
                    <a:gd name="T26" fmla="*/ 393 w 420"/>
                    <a:gd name="T27" fmla="*/ 18 h 10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0" h="1081">
                      <a:moveTo>
                        <a:pt x="314" y="86"/>
                      </a:moveTo>
                      <a:lnTo>
                        <a:pt x="314" y="342"/>
                      </a:lnTo>
                      <a:lnTo>
                        <a:pt x="0" y="774"/>
                      </a:lnTo>
                      <a:lnTo>
                        <a:pt x="0" y="1080"/>
                      </a:lnTo>
                      <a:lnTo>
                        <a:pt x="21" y="1076"/>
                      </a:lnTo>
                      <a:lnTo>
                        <a:pt x="58" y="1076"/>
                      </a:lnTo>
                      <a:lnTo>
                        <a:pt x="63" y="1071"/>
                      </a:lnTo>
                      <a:lnTo>
                        <a:pt x="89" y="1058"/>
                      </a:lnTo>
                      <a:lnTo>
                        <a:pt x="100" y="1040"/>
                      </a:lnTo>
                      <a:lnTo>
                        <a:pt x="110" y="1017"/>
                      </a:lnTo>
                      <a:lnTo>
                        <a:pt x="110" y="770"/>
                      </a:lnTo>
                      <a:lnTo>
                        <a:pt x="419" y="342"/>
                      </a:lnTo>
                      <a:lnTo>
                        <a:pt x="419" y="0"/>
                      </a:lnTo>
                      <a:lnTo>
                        <a:pt x="393" y="14"/>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71" name="Freeform 13">
                  <a:extLst>
                    <a:ext uri="{FF2B5EF4-FFF2-40B4-BE49-F238E27FC236}">
                      <a16:creationId xmlns:a16="http://schemas.microsoft.com/office/drawing/2014/main" id="{A7B3C301-D2AF-5D4A-B433-31C04C86CCB6}"/>
                    </a:ext>
                  </a:extLst>
                </p:cNvPr>
                <p:cNvSpPr>
                  <a:spLocks/>
                </p:cNvSpPr>
                <p:nvPr/>
              </p:nvSpPr>
              <p:spPr bwMode="auto">
                <a:xfrm>
                  <a:off x="5092" y="2281"/>
                  <a:ext cx="81" cy="78"/>
                </a:xfrm>
                <a:custGeom>
                  <a:avLst/>
                  <a:gdLst>
                    <a:gd name="T0" fmla="*/ 80 w 81"/>
                    <a:gd name="T1" fmla="*/ 0 h 78"/>
                    <a:gd name="T2" fmla="*/ 53 w 81"/>
                    <a:gd name="T3" fmla="*/ 36 h 78"/>
                    <a:gd name="T4" fmla="*/ 37 w 81"/>
                    <a:gd name="T5" fmla="*/ 41 h 78"/>
                    <a:gd name="T6" fmla="*/ 21 w 81"/>
                    <a:gd name="T7" fmla="*/ 50 h 78"/>
                    <a:gd name="T8" fmla="*/ 11 w 81"/>
                    <a:gd name="T9" fmla="*/ 63 h 78"/>
                    <a:gd name="T10" fmla="*/ 0 w 81"/>
                    <a:gd name="T11" fmla="*/ 77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8">
                      <a:moveTo>
                        <a:pt x="80" y="0"/>
                      </a:moveTo>
                      <a:lnTo>
                        <a:pt x="53" y="36"/>
                      </a:lnTo>
                      <a:lnTo>
                        <a:pt x="37" y="41"/>
                      </a:lnTo>
                      <a:lnTo>
                        <a:pt x="21" y="50"/>
                      </a:lnTo>
                      <a:lnTo>
                        <a:pt x="11" y="63"/>
                      </a:lnTo>
                      <a:lnTo>
                        <a:pt x="0" y="7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1516" name="Freeform 14" descr="Dashed vertical">
              <a:extLst>
                <a:ext uri="{FF2B5EF4-FFF2-40B4-BE49-F238E27FC236}">
                  <a16:creationId xmlns:a16="http://schemas.microsoft.com/office/drawing/2014/main" id="{AAF992E2-B573-A540-BFD0-C84970AB7DDC}"/>
                </a:ext>
              </a:extLst>
            </p:cNvPr>
            <p:cNvSpPr>
              <a:spLocks/>
            </p:cNvSpPr>
            <p:nvPr/>
          </p:nvSpPr>
          <p:spPr bwMode="auto">
            <a:xfrm>
              <a:off x="3949" y="2634"/>
              <a:ext cx="205" cy="1127"/>
            </a:xfrm>
            <a:custGeom>
              <a:avLst/>
              <a:gdLst>
                <a:gd name="T0" fmla="*/ 0 w 224"/>
                <a:gd name="T1" fmla="*/ 0 h 1097"/>
                <a:gd name="T2" fmla="*/ 7 w 224"/>
                <a:gd name="T3" fmla="*/ 50 h 1097"/>
                <a:gd name="T4" fmla="*/ 17 w 224"/>
                <a:gd name="T5" fmla="*/ 98 h 1097"/>
                <a:gd name="T6" fmla="*/ 25 w 224"/>
                <a:gd name="T7" fmla="*/ 134 h 1097"/>
                <a:gd name="T8" fmla="*/ 36 w 224"/>
                <a:gd name="T9" fmla="*/ 166 h 1097"/>
                <a:gd name="T10" fmla="*/ 42 w 224"/>
                <a:gd name="T11" fmla="*/ 186 h 1097"/>
                <a:gd name="T12" fmla="*/ 49 w 224"/>
                <a:gd name="T13" fmla="*/ 206 h 1097"/>
                <a:gd name="T14" fmla="*/ 54 w 224"/>
                <a:gd name="T15" fmla="*/ 224 h 1097"/>
                <a:gd name="T16" fmla="*/ 59 w 224"/>
                <a:gd name="T17" fmla="*/ 246 h 1097"/>
                <a:gd name="T18" fmla="*/ 64 w 224"/>
                <a:gd name="T19" fmla="*/ 281 h 1097"/>
                <a:gd name="T20" fmla="*/ 64 w 224"/>
                <a:gd name="T21" fmla="*/ 302 h 1097"/>
                <a:gd name="T22" fmla="*/ 66 w 224"/>
                <a:gd name="T23" fmla="*/ 343 h 1097"/>
                <a:gd name="T24" fmla="*/ 66 w 224"/>
                <a:gd name="T25" fmla="*/ 370 h 1097"/>
                <a:gd name="T26" fmla="*/ 66 w 224"/>
                <a:gd name="T27" fmla="*/ 386 h 1097"/>
                <a:gd name="T28" fmla="*/ 66 w 224"/>
                <a:gd name="T29" fmla="*/ 1399 h 1097"/>
                <a:gd name="T30" fmla="*/ 92 w 224"/>
                <a:gd name="T31" fmla="*/ 1435 h 1097"/>
                <a:gd name="T32" fmla="*/ 90 w 224"/>
                <a:gd name="T33" fmla="*/ 1065 h 1097"/>
                <a:gd name="T34" fmla="*/ 90 w 224"/>
                <a:gd name="T35" fmla="*/ 861 h 1097"/>
                <a:gd name="T36" fmla="*/ 86 w 224"/>
                <a:gd name="T37" fmla="*/ 655 h 1097"/>
                <a:gd name="T38" fmla="*/ 86 w 224"/>
                <a:gd name="T39" fmla="*/ 590 h 1097"/>
                <a:gd name="T40" fmla="*/ 88 w 224"/>
                <a:gd name="T41" fmla="*/ 633 h 1097"/>
                <a:gd name="T42" fmla="*/ 90 w 224"/>
                <a:gd name="T43" fmla="*/ 557 h 1097"/>
                <a:gd name="T44" fmla="*/ 86 w 224"/>
                <a:gd name="T45" fmla="*/ 539 h 1097"/>
                <a:gd name="T46" fmla="*/ 86 w 224"/>
                <a:gd name="T47" fmla="*/ 527 h 1097"/>
                <a:gd name="T48" fmla="*/ 86 w 224"/>
                <a:gd name="T49" fmla="*/ 317 h 1097"/>
                <a:gd name="T50" fmla="*/ 86 w 224"/>
                <a:gd name="T51" fmla="*/ 277 h 1097"/>
                <a:gd name="T52" fmla="*/ 86 w 224"/>
                <a:gd name="T53" fmla="*/ 239 h 1097"/>
                <a:gd name="T54" fmla="*/ 86 w 224"/>
                <a:gd name="T55" fmla="*/ 170 h 1097"/>
                <a:gd name="T56" fmla="*/ 86 w 224"/>
                <a:gd name="T57" fmla="*/ 96 h 1097"/>
                <a:gd name="T58" fmla="*/ 86 w 224"/>
                <a:gd name="T59" fmla="*/ 75 h 1097"/>
                <a:gd name="T60" fmla="*/ 87 w 224"/>
                <a:gd name="T61" fmla="*/ 47 h 1097"/>
                <a:gd name="T62" fmla="*/ 87 w 224"/>
                <a:gd name="T63" fmla="*/ 16 h 1097"/>
                <a:gd name="T64" fmla="*/ 90 w 224"/>
                <a:gd name="T65" fmla="*/ 11 h 1097"/>
                <a:gd name="T66" fmla="*/ 92 w 224"/>
                <a:gd name="T67" fmla="*/ 8 h 1097"/>
                <a:gd name="T68" fmla="*/ 92 w 224"/>
                <a:gd name="T69" fmla="*/ 1 h 1097"/>
                <a:gd name="T70" fmla="*/ 0 w 224"/>
                <a:gd name="T71" fmla="*/ 0 h 10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4" h="1097">
                  <a:moveTo>
                    <a:pt x="0" y="0"/>
                  </a:moveTo>
                  <a:lnTo>
                    <a:pt x="18" y="40"/>
                  </a:lnTo>
                  <a:lnTo>
                    <a:pt x="41" y="76"/>
                  </a:lnTo>
                  <a:lnTo>
                    <a:pt x="60" y="103"/>
                  </a:lnTo>
                  <a:lnTo>
                    <a:pt x="87" y="127"/>
                  </a:lnTo>
                  <a:lnTo>
                    <a:pt x="103" y="142"/>
                  </a:lnTo>
                  <a:lnTo>
                    <a:pt x="120" y="158"/>
                  </a:lnTo>
                  <a:lnTo>
                    <a:pt x="131" y="171"/>
                  </a:lnTo>
                  <a:lnTo>
                    <a:pt x="144" y="188"/>
                  </a:lnTo>
                  <a:lnTo>
                    <a:pt x="154" y="215"/>
                  </a:lnTo>
                  <a:lnTo>
                    <a:pt x="155" y="231"/>
                  </a:lnTo>
                  <a:lnTo>
                    <a:pt x="159" y="262"/>
                  </a:lnTo>
                  <a:lnTo>
                    <a:pt x="159" y="282"/>
                  </a:lnTo>
                  <a:lnTo>
                    <a:pt x="159" y="295"/>
                  </a:lnTo>
                  <a:lnTo>
                    <a:pt x="162" y="1069"/>
                  </a:lnTo>
                  <a:lnTo>
                    <a:pt x="223" y="1096"/>
                  </a:lnTo>
                  <a:lnTo>
                    <a:pt x="218" y="814"/>
                  </a:lnTo>
                  <a:lnTo>
                    <a:pt x="218" y="658"/>
                  </a:lnTo>
                  <a:lnTo>
                    <a:pt x="210" y="500"/>
                  </a:lnTo>
                  <a:lnTo>
                    <a:pt x="206" y="451"/>
                  </a:lnTo>
                  <a:lnTo>
                    <a:pt x="215" y="483"/>
                  </a:lnTo>
                  <a:lnTo>
                    <a:pt x="218" y="425"/>
                  </a:lnTo>
                  <a:lnTo>
                    <a:pt x="211" y="411"/>
                  </a:lnTo>
                  <a:lnTo>
                    <a:pt x="207" y="402"/>
                  </a:lnTo>
                  <a:lnTo>
                    <a:pt x="211" y="242"/>
                  </a:lnTo>
                  <a:lnTo>
                    <a:pt x="211" y="212"/>
                  </a:lnTo>
                  <a:lnTo>
                    <a:pt x="213" y="183"/>
                  </a:lnTo>
                  <a:lnTo>
                    <a:pt x="209" y="129"/>
                  </a:lnTo>
                  <a:lnTo>
                    <a:pt x="209" y="75"/>
                  </a:lnTo>
                  <a:lnTo>
                    <a:pt x="213" y="55"/>
                  </a:lnTo>
                  <a:lnTo>
                    <a:pt x="214" y="37"/>
                  </a:lnTo>
                  <a:lnTo>
                    <a:pt x="214" y="16"/>
                  </a:lnTo>
                  <a:lnTo>
                    <a:pt x="219" y="11"/>
                  </a:lnTo>
                  <a:lnTo>
                    <a:pt x="221" y="8"/>
                  </a:lnTo>
                  <a:lnTo>
                    <a:pt x="221" y="1"/>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Freeform 15" descr="Dashed vertical">
              <a:extLst>
                <a:ext uri="{FF2B5EF4-FFF2-40B4-BE49-F238E27FC236}">
                  <a16:creationId xmlns:a16="http://schemas.microsoft.com/office/drawing/2014/main" id="{AA454809-A295-8840-A86C-F997DDEA1659}"/>
                </a:ext>
              </a:extLst>
            </p:cNvPr>
            <p:cNvSpPr>
              <a:spLocks/>
            </p:cNvSpPr>
            <p:nvPr/>
          </p:nvSpPr>
          <p:spPr bwMode="auto">
            <a:xfrm>
              <a:off x="4128" y="2634"/>
              <a:ext cx="203" cy="1129"/>
            </a:xfrm>
            <a:custGeom>
              <a:avLst/>
              <a:gdLst>
                <a:gd name="T0" fmla="*/ 91 w 222"/>
                <a:gd name="T1" fmla="*/ 0 h 1099"/>
                <a:gd name="T2" fmla="*/ 83 w 222"/>
                <a:gd name="T3" fmla="*/ 50 h 1099"/>
                <a:gd name="T4" fmla="*/ 73 w 222"/>
                <a:gd name="T5" fmla="*/ 98 h 1099"/>
                <a:gd name="T6" fmla="*/ 65 w 222"/>
                <a:gd name="T7" fmla="*/ 134 h 1099"/>
                <a:gd name="T8" fmla="*/ 54 w 222"/>
                <a:gd name="T9" fmla="*/ 166 h 1099"/>
                <a:gd name="T10" fmla="*/ 48 w 222"/>
                <a:gd name="T11" fmla="*/ 186 h 1099"/>
                <a:gd name="T12" fmla="*/ 41 w 222"/>
                <a:gd name="T13" fmla="*/ 205 h 1099"/>
                <a:gd name="T14" fmla="*/ 37 w 222"/>
                <a:gd name="T15" fmla="*/ 224 h 1099"/>
                <a:gd name="T16" fmla="*/ 31 w 222"/>
                <a:gd name="T17" fmla="*/ 246 h 1099"/>
                <a:gd name="T18" fmla="*/ 27 w 222"/>
                <a:gd name="T19" fmla="*/ 281 h 1099"/>
                <a:gd name="T20" fmla="*/ 26 w 222"/>
                <a:gd name="T21" fmla="*/ 302 h 1099"/>
                <a:gd name="T22" fmla="*/ 25 w 222"/>
                <a:gd name="T23" fmla="*/ 343 h 1099"/>
                <a:gd name="T24" fmla="*/ 25 w 222"/>
                <a:gd name="T25" fmla="*/ 369 h 1099"/>
                <a:gd name="T26" fmla="*/ 25 w 222"/>
                <a:gd name="T27" fmla="*/ 385 h 1099"/>
                <a:gd name="T28" fmla="*/ 25 w 222"/>
                <a:gd name="T29" fmla="*/ 1426 h 1099"/>
                <a:gd name="T30" fmla="*/ 15 w 222"/>
                <a:gd name="T31" fmla="*/ 1437 h 1099"/>
                <a:gd name="T32" fmla="*/ 4 w 222"/>
                <a:gd name="T33" fmla="*/ 1426 h 1099"/>
                <a:gd name="T34" fmla="*/ 5 w 222"/>
                <a:gd name="T35" fmla="*/ 902 h 1099"/>
                <a:gd name="T36" fmla="*/ 7 w 222"/>
                <a:gd name="T37" fmla="*/ 782 h 1099"/>
                <a:gd name="T38" fmla="*/ 8 w 222"/>
                <a:gd name="T39" fmla="*/ 833 h 1099"/>
                <a:gd name="T40" fmla="*/ 10 w 222"/>
                <a:gd name="T41" fmla="*/ 783 h 1099"/>
                <a:gd name="T42" fmla="*/ 5 w 222"/>
                <a:gd name="T43" fmla="*/ 1362 h 1099"/>
                <a:gd name="T44" fmla="*/ 5 w 222"/>
                <a:gd name="T45" fmla="*/ 778 h 1099"/>
                <a:gd name="T46" fmla="*/ 3 w 222"/>
                <a:gd name="T47" fmla="*/ 815 h 1099"/>
                <a:gd name="T48" fmla="*/ 5 w 222"/>
                <a:gd name="T49" fmla="*/ 317 h 1099"/>
                <a:gd name="T50" fmla="*/ 5 w 222"/>
                <a:gd name="T51" fmla="*/ 276 h 1099"/>
                <a:gd name="T52" fmla="*/ 5 w 222"/>
                <a:gd name="T53" fmla="*/ 239 h 1099"/>
                <a:gd name="T54" fmla="*/ 5 w 222"/>
                <a:gd name="T55" fmla="*/ 170 h 1099"/>
                <a:gd name="T56" fmla="*/ 5 w 222"/>
                <a:gd name="T57" fmla="*/ 96 h 1099"/>
                <a:gd name="T58" fmla="*/ 5 w 222"/>
                <a:gd name="T59" fmla="*/ 75 h 1099"/>
                <a:gd name="T60" fmla="*/ 5 w 222"/>
                <a:gd name="T61" fmla="*/ 47 h 1099"/>
                <a:gd name="T62" fmla="*/ 5 w 222"/>
                <a:gd name="T63" fmla="*/ 16 h 1099"/>
                <a:gd name="T64" fmla="*/ 1 w 222"/>
                <a:gd name="T65" fmla="*/ 11 h 1099"/>
                <a:gd name="T66" fmla="*/ 0 w 222"/>
                <a:gd name="T67" fmla="*/ 8 h 1099"/>
                <a:gd name="T68" fmla="*/ 0 w 222"/>
                <a:gd name="T69" fmla="*/ 1 h 1099"/>
                <a:gd name="T70" fmla="*/ 91 w 222"/>
                <a:gd name="T71" fmla="*/ 0 h 10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 h="1099">
                  <a:moveTo>
                    <a:pt x="221" y="0"/>
                  </a:moveTo>
                  <a:lnTo>
                    <a:pt x="203" y="40"/>
                  </a:lnTo>
                  <a:lnTo>
                    <a:pt x="180" y="76"/>
                  </a:lnTo>
                  <a:lnTo>
                    <a:pt x="161" y="103"/>
                  </a:lnTo>
                  <a:lnTo>
                    <a:pt x="133" y="127"/>
                  </a:lnTo>
                  <a:lnTo>
                    <a:pt x="118" y="142"/>
                  </a:lnTo>
                  <a:lnTo>
                    <a:pt x="101" y="157"/>
                  </a:lnTo>
                  <a:lnTo>
                    <a:pt x="90" y="171"/>
                  </a:lnTo>
                  <a:lnTo>
                    <a:pt x="77" y="188"/>
                  </a:lnTo>
                  <a:lnTo>
                    <a:pt x="67" y="215"/>
                  </a:lnTo>
                  <a:lnTo>
                    <a:pt x="65" y="231"/>
                  </a:lnTo>
                  <a:lnTo>
                    <a:pt x="61" y="262"/>
                  </a:lnTo>
                  <a:lnTo>
                    <a:pt x="61" y="281"/>
                  </a:lnTo>
                  <a:lnTo>
                    <a:pt x="61" y="295"/>
                  </a:lnTo>
                  <a:lnTo>
                    <a:pt x="61" y="1089"/>
                  </a:lnTo>
                  <a:lnTo>
                    <a:pt x="35" y="1098"/>
                  </a:lnTo>
                  <a:lnTo>
                    <a:pt x="4" y="1089"/>
                  </a:lnTo>
                  <a:lnTo>
                    <a:pt x="5" y="689"/>
                  </a:lnTo>
                  <a:lnTo>
                    <a:pt x="18" y="597"/>
                  </a:lnTo>
                  <a:lnTo>
                    <a:pt x="19" y="637"/>
                  </a:lnTo>
                  <a:lnTo>
                    <a:pt x="24" y="598"/>
                  </a:lnTo>
                  <a:lnTo>
                    <a:pt x="7" y="1041"/>
                  </a:lnTo>
                  <a:lnTo>
                    <a:pt x="14" y="593"/>
                  </a:lnTo>
                  <a:lnTo>
                    <a:pt x="3" y="623"/>
                  </a:lnTo>
                  <a:lnTo>
                    <a:pt x="9" y="242"/>
                  </a:lnTo>
                  <a:lnTo>
                    <a:pt x="9" y="211"/>
                  </a:lnTo>
                  <a:lnTo>
                    <a:pt x="8" y="183"/>
                  </a:lnTo>
                  <a:lnTo>
                    <a:pt x="12" y="129"/>
                  </a:lnTo>
                  <a:lnTo>
                    <a:pt x="12" y="75"/>
                  </a:lnTo>
                  <a:lnTo>
                    <a:pt x="8" y="55"/>
                  </a:lnTo>
                  <a:lnTo>
                    <a:pt x="6" y="37"/>
                  </a:lnTo>
                  <a:lnTo>
                    <a:pt x="6" y="16"/>
                  </a:lnTo>
                  <a:lnTo>
                    <a:pt x="1" y="11"/>
                  </a:lnTo>
                  <a:lnTo>
                    <a:pt x="0" y="8"/>
                  </a:lnTo>
                  <a:lnTo>
                    <a:pt x="0" y="1"/>
                  </a:lnTo>
                  <a:lnTo>
                    <a:pt x="221"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8" name="Freeform 16" descr="Wide upward diagonal">
              <a:extLst>
                <a:ext uri="{FF2B5EF4-FFF2-40B4-BE49-F238E27FC236}">
                  <a16:creationId xmlns:a16="http://schemas.microsoft.com/office/drawing/2014/main" id="{DFD10840-D0AD-4444-84B1-962ABB640998}"/>
                </a:ext>
              </a:extLst>
            </p:cNvPr>
            <p:cNvSpPr>
              <a:spLocks/>
            </p:cNvSpPr>
            <p:nvPr/>
          </p:nvSpPr>
          <p:spPr bwMode="auto">
            <a:xfrm>
              <a:off x="4112" y="3165"/>
              <a:ext cx="66" cy="65"/>
            </a:xfrm>
            <a:custGeom>
              <a:avLst/>
              <a:gdLst>
                <a:gd name="T0" fmla="*/ 30 w 72"/>
                <a:gd name="T1" fmla="*/ 45 h 63"/>
                <a:gd name="T2" fmla="*/ 28 w 72"/>
                <a:gd name="T3" fmla="*/ 12 h 63"/>
                <a:gd name="T4" fmla="*/ 21 w 72"/>
                <a:gd name="T5" fmla="*/ 0 h 63"/>
                <a:gd name="T6" fmla="*/ 13 w 72"/>
                <a:gd name="T7" fmla="*/ 0 h 63"/>
                <a:gd name="T8" fmla="*/ 6 w 72"/>
                <a:gd name="T9" fmla="*/ 6 h 63"/>
                <a:gd name="T10" fmla="*/ 0 w 72"/>
                <a:gd name="T11" fmla="*/ 31 h 63"/>
                <a:gd name="T12" fmla="*/ 0 w 72"/>
                <a:gd name="T13" fmla="*/ 50 h 63"/>
                <a:gd name="T14" fmla="*/ 6 w 72"/>
                <a:gd name="T15" fmla="*/ 76 h 63"/>
                <a:gd name="T16" fmla="*/ 13 w 72"/>
                <a:gd name="T17" fmla="*/ 83 h 63"/>
                <a:gd name="T18" fmla="*/ 28 w 72"/>
                <a:gd name="T19" fmla="*/ 74 h 63"/>
                <a:gd name="T20" fmla="*/ 30 w 72"/>
                <a:gd name="T21" fmla="*/ 47 h 63"/>
                <a:gd name="T22" fmla="*/ 30 w 72"/>
                <a:gd name="T23" fmla="*/ 4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3">
                  <a:moveTo>
                    <a:pt x="71" y="35"/>
                  </a:moveTo>
                  <a:lnTo>
                    <a:pt x="67" y="12"/>
                  </a:lnTo>
                  <a:lnTo>
                    <a:pt x="49" y="0"/>
                  </a:lnTo>
                  <a:lnTo>
                    <a:pt x="29" y="0"/>
                  </a:lnTo>
                  <a:lnTo>
                    <a:pt x="11" y="6"/>
                  </a:lnTo>
                  <a:lnTo>
                    <a:pt x="0" y="21"/>
                  </a:lnTo>
                  <a:lnTo>
                    <a:pt x="0" y="39"/>
                  </a:lnTo>
                  <a:lnTo>
                    <a:pt x="9" y="56"/>
                  </a:lnTo>
                  <a:lnTo>
                    <a:pt x="29" y="62"/>
                  </a:lnTo>
                  <a:lnTo>
                    <a:pt x="64" y="54"/>
                  </a:lnTo>
                  <a:lnTo>
                    <a:pt x="71" y="37"/>
                  </a:lnTo>
                  <a:lnTo>
                    <a:pt x="71"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9" name="Freeform 17">
              <a:extLst>
                <a:ext uri="{FF2B5EF4-FFF2-40B4-BE49-F238E27FC236}">
                  <a16:creationId xmlns:a16="http://schemas.microsoft.com/office/drawing/2014/main" id="{6AEBDD69-39FF-354F-9700-652D074E4C37}"/>
                </a:ext>
              </a:extLst>
            </p:cNvPr>
            <p:cNvSpPr>
              <a:spLocks/>
            </p:cNvSpPr>
            <p:nvPr/>
          </p:nvSpPr>
          <p:spPr bwMode="auto">
            <a:xfrm>
              <a:off x="4120" y="3187"/>
              <a:ext cx="45" cy="36"/>
            </a:xfrm>
            <a:custGeom>
              <a:avLst/>
              <a:gdLst>
                <a:gd name="T0" fmla="*/ 9 w 49"/>
                <a:gd name="T1" fmla="*/ 44 h 35"/>
                <a:gd name="T2" fmla="*/ 12 w 49"/>
                <a:gd name="T3" fmla="*/ 42 h 35"/>
                <a:gd name="T4" fmla="*/ 15 w 49"/>
                <a:gd name="T5" fmla="*/ 36 h 35"/>
                <a:gd name="T6" fmla="*/ 20 w 49"/>
                <a:gd name="T7" fmla="*/ 36 h 35"/>
                <a:gd name="T8" fmla="*/ 20 w 49"/>
                <a:gd name="T9" fmla="*/ 17 h 35"/>
                <a:gd name="T10" fmla="*/ 20 w 49"/>
                <a:gd name="T11" fmla="*/ 17 h 35"/>
                <a:gd name="T12" fmla="*/ 20 w 49"/>
                <a:gd name="T13" fmla="*/ 9 h 35"/>
                <a:gd name="T14" fmla="*/ 20 w 49"/>
                <a:gd name="T15" fmla="*/ 0 h 35"/>
                <a:gd name="T16" fmla="*/ 15 w 49"/>
                <a:gd name="T17" fmla="*/ 0 h 35"/>
                <a:gd name="T18" fmla="*/ 9 w 49"/>
                <a:gd name="T19" fmla="*/ 9 h 35"/>
                <a:gd name="T20" fmla="*/ 15 w 49"/>
                <a:gd name="T21" fmla="*/ 11 h 35"/>
                <a:gd name="T22" fmla="*/ 20 w 49"/>
                <a:gd name="T23" fmla="*/ 17 h 35"/>
                <a:gd name="T24" fmla="*/ 20 w 49"/>
                <a:gd name="T25" fmla="*/ 17 h 35"/>
                <a:gd name="T26" fmla="*/ 15 w 49"/>
                <a:gd name="T27" fmla="*/ 36 h 35"/>
                <a:gd name="T28" fmla="*/ 9 w 49"/>
                <a:gd name="T29" fmla="*/ 36 h 35"/>
                <a:gd name="T30" fmla="*/ 5 w 49"/>
                <a:gd name="T31" fmla="*/ 36 h 35"/>
                <a:gd name="T32" fmla="*/ 5 w 49"/>
                <a:gd name="T33" fmla="*/ 36 h 35"/>
                <a:gd name="T34" fmla="*/ 0 w 49"/>
                <a:gd name="T35" fmla="*/ 40 h 35"/>
                <a:gd name="T36" fmla="*/ 4 w 49"/>
                <a:gd name="T37" fmla="*/ 43 h 35"/>
                <a:gd name="T38" fmla="*/ 9 w 49"/>
                <a:gd name="T39" fmla="*/ 4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0" name="Freeform 18" descr="Wide upward diagonal">
              <a:extLst>
                <a:ext uri="{FF2B5EF4-FFF2-40B4-BE49-F238E27FC236}">
                  <a16:creationId xmlns:a16="http://schemas.microsoft.com/office/drawing/2014/main" id="{82258656-E315-9040-97D9-4027BAB2AB24}"/>
                </a:ext>
              </a:extLst>
            </p:cNvPr>
            <p:cNvSpPr>
              <a:spLocks/>
            </p:cNvSpPr>
            <p:nvPr/>
          </p:nvSpPr>
          <p:spPr bwMode="auto">
            <a:xfrm>
              <a:off x="4118" y="3490"/>
              <a:ext cx="59" cy="72"/>
            </a:xfrm>
            <a:custGeom>
              <a:avLst/>
              <a:gdLst>
                <a:gd name="T0" fmla="*/ 25 w 65"/>
                <a:gd name="T1" fmla="*/ 49 h 70"/>
                <a:gd name="T2" fmla="*/ 23 w 65"/>
                <a:gd name="T3" fmla="*/ 14 h 70"/>
                <a:gd name="T4" fmla="*/ 17 w 65"/>
                <a:gd name="T5" fmla="*/ 0 h 70"/>
                <a:gd name="T6" fmla="*/ 11 w 65"/>
                <a:gd name="T7" fmla="*/ 0 h 70"/>
                <a:gd name="T8" fmla="*/ 5 w 65"/>
                <a:gd name="T9" fmla="*/ 7 h 70"/>
                <a:gd name="T10" fmla="*/ 0 w 65"/>
                <a:gd name="T11" fmla="*/ 33 h 70"/>
                <a:gd name="T12" fmla="*/ 0 w 65"/>
                <a:gd name="T13" fmla="*/ 55 h 70"/>
                <a:gd name="T14" fmla="*/ 5 w 65"/>
                <a:gd name="T15" fmla="*/ 82 h 70"/>
                <a:gd name="T16" fmla="*/ 11 w 65"/>
                <a:gd name="T17" fmla="*/ 89 h 70"/>
                <a:gd name="T18" fmla="*/ 22 w 65"/>
                <a:gd name="T19" fmla="*/ 80 h 70"/>
                <a:gd name="T20" fmla="*/ 25 w 65"/>
                <a:gd name="T21" fmla="*/ 51 h 70"/>
                <a:gd name="T22" fmla="*/ 25 w 65"/>
                <a:gd name="T23" fmla="*/ 49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5" h="70">
                  <a:moveTo>
                    <a:pt x="64" y="39"/>
                  </a:moveTo>
                  <a:lnTo>
                    <a:pt x="61" y="14"/>
                  </a:lnTo>
                  <a:lnTo>
                    <a:pt x="44" y="0"/>
                  </a:lnTo>
                  <a:lnTo>
                    <a:pt x="26" y="0"/>
                  </a:lnTo>
                  <a:lnTo>
                    <a:pt x="10" y="7"/>
                  </a:lnTo>
                  <a:lnTo>
                    <a:pt x="0" y="23"/>
                  </a:lnTo>
                  <a:lnTo>
                    <a:pt x="0" y="44"/>
                  </a:lnTo>
                  <a:lnTo>
                    <a:pt x="8" y="62"/>
                  </a:lnTo>
                  <a:lnTo>
                    <a:pt x="26" y="69"/>
                  </a:lnTo>
                  <a:lnTo>
                    <a:pt x="57" y="60"/>
                  </a:lnTo>
                  <a:lnTo>
                    <a:pt x="64" y="41"/>
                  </a:lnTo>
                  <a:lnTo>
                    <a:pt x="64" y="3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1" name="Freeform 19">
              <a:extLst>
                <a:ext uri="{FF2B5EF4-FFF2-40B4-BE49-F238E27FC236}">
                  <a16:creationId xmlns:a16="http://schemas.microsoft.com/office/drawing/2014/main" id="{EF851D8F-25E1-7044-9002-03112354EA91}"/>
                </a:ext>
              </a:extLst>
            </p:cNvPr>
            <p:cNvSpPr>
              <a:spLocks/>
            </p:cNvSpPr>
            <p:nvPr/>
          </p:nvSpPr>
          <p:spPr bwMode="auto">
            <a:xfrm>
              <a:off x="4143" y="3492"/>
              <a:ext cx="22" cy="67"/>
            </a:xfrm>
            <a:custGeom>
              <a:avLst/>
              <a:gdLst>
                <a:gd name="T0" fmla="*/ 4 w 25"/>
                <a:gd name="T1" fmla="*/ 0 h 65"/>
                <a:gd name="T2" fmla="*/ 7 w 25"/>
                <a:gd name="T3" fmla="*/ 16 h 65"/>
                <a:gd name="T4" fmla="*/ 7 w 25"/>
                <a:gd name="T5" fmla="*/ 42 h 65"/>
                <a:gd name="T6" fmla="*/ 7 w 25"/>
                <a:gd name="T7" fmla="*/ 67 h 65"/>
                <a:gd name="T8" fmla="*/ 7 w 25"/>
                <a:gd name="T9" fmla="*/ 67 h 65"/>
                <a:gd name="T10" fmla="*/ 4 w 25"/>
                <a:gd name="T11" fmla="*/ 85 h 65"/>
                <a:gd name="T12" fmla="*/ 0 w 25"/>
                <a:gd name="T13" fmla="*/ 85 h 65"/>
                <a:gd name="T14" fmla="*/ 0 w 25"/>
                <a:gd name="T15" fmla="*/ 67 h 65"/>
                <a:gd name="T16" fmla="*/ 0 w 25"/>
                <a:gd name="T17" fmla="*/ 67 h 65"/>
                <a:gd name="T18" fmla="*/ 4 w 25"/>
                <a:gd name="T19" fmla="*/ 42 h 65"/>
                <a:gd name="T20" fmla="*/ 0 w 25"/>
                <a:gd name="T21" fmla="*/ 42 h 65"/>
                <a:gd name="T22" fmla="*/ 0 w 25"/>
                <a:gd name="T23" fmla="*/ 0 h 65"/>
                <a:gd name="T24" fmla="*/ 0 w 25"/>
                <a:gd name="T25" fmla="*/ 0 h 65"/>
                <a:gd name="T26" fmla="*/ 4 w 25"/>
                <a:gd name="T27" fmla="*/ 0 h 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65">
                  <a:moveTo>
                    <a:pt x="12" y="0"/>
                  </a:moveTo>
                  <a:lnTo>
                    <a:pt x="24" y="16"/>
                  </a:lnTo>
                  <a:lnTo>
                    <a:pt x="24" y="32"/>
                  </a:lnTo>
                  <a:lnTo>
                    <a:pt x="24" y="48"/>
                  </a:lnTo>
                  <a:lnTo>
                    <a:pt x="12" y="64"/>
                  </a:lnTo>
                  <a:lnTo>
                    <a:pt x="0" y="64"/>
                  </a:lnTo>
                  <a:lnTo>
                    <a:pt x="0" y="48"/>
                  </a:lnTo>
                  <a:lnTo>
                    <a:pt x="12" y="32"/>
                  </a:lnTo>
                  <a:lnTo>
                    <a:pt x="0" y="32"/>
                  </a:lnTo>
                  <a:lnTo>
                    <a:pt x="0" y="0"/>
                  </a:lnTo>
                  <a:lnTo>
                    <a:pt x="12"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2" name="Freeform 20" descr="Wide upward diagonal">
              <a:extLst>
                <a:ext uri="{FF2B5EF4-FFF2-40B4-BE49-F238E27FC236}">
                  <a16:creationId xmlns:a16="http://schemas.microsoft.com/office/drawing/2014/main" id="{87361964-0DB5-A549-AD05-1BBC78846E53}"/>
                </a:ext>
              </a:extLst>
            </p:cNvPr>
            <p:cNvSpPr>
              <a:spLocks/>
            </p:cNvSpPr>
            <p:nvPr/>
          </p:nvSpPr>
          <p:spPr bwMode="auto">
            <a:xfrm>
              <a:off x="4142" y="2671"/>
              <a:ext cx="66" cy="65"/>
            </a:xfrm>
            <a:custGeom>
              <a:avLst/>
              <a:gdLst>
                <a:gd name="T0" fmla="*/ 33 w 71"/>
                <a:gd name="T1" fmla="*/ 45 h 63"/>
                <a:gd name="T2" fmla="*/ 32 w 71"/>
                <a:gd name="T3" fmla="*/ 12 h 63"/>
                <a:gd name="T4" fmla="*/ 23 w 71"/>
                <a:gd name="T5" fmla="*/ 0 h 63"/>
                <a:gd name="T6" fmla="*/ 15 w 71"/>
                <a:gd name="T7" fmla="*/ 0 h 63"/>
                <a:gd name="T8" fmla="*/ 7 w 71"/>
                <a:gd name="T9" fmla="*/ 6 h 63"/>
                <a:gd name="T10" fmla="*/ 0 w 71"/>
                <a:gd name="T11" fmla="*/ 31 h 63"/>
                <a:gd name="T12" fmla="*/ 0 w 71"/>
                <a:gd name="T13" fmla="*/ 50 h 63"/>
                <a:gd name="T14" fmla="*/ 7 w 71"/>
                <a:gd name="T15" fmla="*/ 76 h 63"/>
                <a:gd name="T16" fmla="*/ 15 w 71"/>
                <a:gd name="T17" fmla="*/ 83 h 63"/>
                <a:gd name="T18" fmla="*/ 31 w 71"/>
                <a:gd name="T19" fmla="*/ 74 h 63"/>
                <a:gd name="T20" fmla="*/ 33 w 71"/>
                <a:gd name="T21" fmla="*/ 47 h 63"/>
                <a:gd name="T22" fmla="*/ 33 w 71"/>
                <a:gd name="T23" fmla="*/ 4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3" name="Freeform 21">
              <a:extLst>
                <a:ext uri="{FF2B5EF4-FFF2-40B4-BE49-F238E27FC236}">
                  <a16:creationId xmlns:a16="http://schemas.microsoft.com/office/drawing/2014/main" id="{7C3AD947-168F-4C48-9048-4379184ACA7C}"/>
                </a:ext>
              </a:extLst>
            </p:cNvPr>
            <p:cNvSpPr>
              <a:spLocks/>
            </p:cNvSpPr>
            <p:nvPr/>
          </p:nvSpPr>
          <p:spPr bwMode="auto">
            <a:xfrm>
              <a:off x="4150" y="2693"/>
              <a:ext cx="46" cy="36"/>
            </a:xfrm>
            <a:custGeom>
              <a:avLst/>
              <a:gdLst>
                <a:gd name="T0" fmla="*/ 10 w 49"/>
                <a:gd name="T1" fmla="*/ 44 h 35"/>
                <a:gd name="T2" fmla="*/ 15 w 49"/>
                <a:gd name="T3" fmla="*/ 42 h 35"/>
                <a:gd name="T4" fmla="*/ 19 w 49"/>
                <a:gd name="T5" fmla="*/ 36 h 35"/>
                <a:gd name="T6" fmla="*/ 25 w 49"/>
                <a:gd name="T7" fmla="*/ 36 h 35"/>
                <a:gd name="T8" fmla="*/ 25 w 49"/>
                <a:gd name="T9" fmla="*/ 17 h 35"/>
                <a:gd name="T10" fmla="*/ 25 w 49"/>
                <a:gd name="T11" fmla="*/ 17 h 35"/>
                <a:gd name="T12" fmla="*/ 25 w 49"/>
                <a:gd name="T13" fmla="*/ 9 h 35"/>
                <a:gd name="T14" fmla="*/ 25 w 49"/>
                <a:gd name="T15" fmla="*/ 0 h 35"/>
                <a:gd name="T16" fmla="*/ 19 w 49"/>
                <a:gd name="T17" fmla="*/ 0 h 35"/>
                <a:gd name="T18" fmla="*/ 10 w 49"/>
                <a:gd name="T19" fmla="*/ 9 h 35"/>
                <a:gd name="T20" fmla="*/ 19 w 49"/>
                <a:gd name="T21" fmla="*/ 11 h 35"/>
                <a:gd name="T22" fmla="*/ 25 w 49"/>
                <a:gd name="T23" fmla="*/ 17 h 35"/>
                <a:gd name="T24" fmla="*/ 25 w 49"/>
                <a:gd name="T25" fmla="*/ 17 h 35"/>
                <a:gd name="T26" fmla="*/ 19 w 49"/>
                <a:gd name="T27" fmla="*/ 36 h 35"/>
                <a:gd name="T28" fmla="*/ 10 w 49"/>
                <a:gd name="T29" fmla="*/ 36 h 35"/>
                <a:gd name="T30" fmla="*/ 5 w 49"/>
                <a:gd name="T31" fmla="*/ 36 h 35"/>
                <a:gd name="T32" fmla="*/ 5 w 49"/>
                <a:gd name="T33" fmla="*/ 36 h 35"/>
                <a:gd name="T34" fmla="*/ 0 w 49"/>
                <a:gd name="T35" fmla="*/ 40 h 35"/>
                <a:gd name="T36" fmla="*/ 4 w 49"/>
                <a:gd name="T37" fmla="*/ 43 h 35"/>
                <a:gd name="T38" fmla="*/ 10 w 49"/>
                <a:gd name="T39" fmla="*/ 4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4" name="Freeform 22" descr="Wide upward diagonal">
              <a:extLst>
                <a:ext uri="{FF2B5EF4-FFF2-40B4-BE49-F238E27FC236}">
                  <a16:creationId xmlns:a16="http://schemas.microsoft.com/office/drawing/2014/main" id="{4C2ED8B0-A6EE-794A-B9B4-6822813E841C}"/>
                </a:ext>
              </a:extLst>
            </p:cNvPr>
            <p:cNvSpPr>
              <a:spLocks/>
            </p:cNvSpPr>
            <p:nvPr/>
          </p:nvSpPr>
          <p:spPr bwMode="auto">
            <a:xfrm>
              <a:off x="4116" y="3025"/>
              <a:ext cx="53" cy="45"/>
            </a:xfrm>
            <a:custGeom>
              <a:avLst/>
              <a:gdLst>
                <a:gd name="T0" fmla="*/ 24 w 58"/>
                <a:gd name="T1" fmla="*/ 34 h 44"/>
                <a:gd name="T2" fmla="*/ 22 w 58"/>
                <a:gd name="T3" fmla="*/ 9 h 44"/>
                <a:gd name="T4" fmla="*/ 16 w 58"/>
                <a:gd name="T5" fmla="*/ 0 h 44"/>
                <a:gd name="T6" fmla="*/ 10 w 58"/>
                <a:gd name="T7" fmla="*/ 0 h 44"/>
                <a:gd name="T8" fmla="*/ 5 w 58"/>
                <a:gd name="T9" fmla="*/ 4 h 44"/>
                <a:gd name="T10" fmla="*/ 0 w 58"/>
                <a:gd name="T11" fmla="*/ 14 h 44"/>
                <a:gd name="T12" fmla="*/ 0 w 58"/>
                <a:gd name="T13" fmla="*/ 37 h 44"/>
                <a:gd name="T14" fmla="*/ 5 w 58"/>
                <a:gd name="T15" fmla="*/ 49 h 44"/>
                <a:gd name="T16" fmla="*/ 10 w 58"/>
                <a:gd name="T17" fmla="*/ 53 h 44"/>
                <a:gd name="T18" fmla="*/ 21 w 58"/>
                <a:gd name="T19" fmla="*/ 47 h 44"/>
                <a:gd name="T20" fmla="*/ 24 w 58"/>
                <a:gd name="T21" fmla="*/ 36 h 44"/>
                <a:gd name="T22" fmla="*/ 24 w 58"/>
                <a:gd name="T23" fmla="*/ 34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4">
                  <a:moveTo>
                    <a:pt x="57" y="24"/>
                  </a:moveTo>
                  <a:lnTo>
                    <a:pt x="54" y="9"/>
                  </a:lnTo>
                  <a:lnTo>
                    <a:pt x="40" y="0"/>
                  </a:lnTo>
                  <a:lnTo>
                    <a:pt x="23" y="0"/>
                  </a:lnTo>
                  <a:lnTo>
                    <a:pt x="9" y="4"/>
                  </a:lnTo>
                  <a:lnTo>
                    <a:pt x="0" y="14"/>
                  </a:lnTo>
                  <a:lnTo>
                    <a:pt x="0" y="27"/>
                  </a:lnTo>
                  <a:lnTo>
                    <a:pt x="7" y="39"/>
                  </a:lnTo>
                  <a:lnTo>
                    <a:pt x="23" y="43"/>
                  </a:lnTo>
                  <a:lnTo>
                    <a:pt x="51" y="37"/>
                  </a:lnTo>
                  <a:lnTo>
                    <a:pt x="57" y="26"/>
                  </a:lnTo>
                  <a:lnTo>
                    <a:pt x="57" y="24"/>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5" name="Oval 23">
              <a:extLst>
                <a:ext uri="{FF2B5EF4-FFF2-40B4-BE49-F238E27FC236}">
                  <a16:creationId xmlns:a16="http://schemas.microsoft.com/office/drawing/2014/main" id="{D0A02B90-59C8-9A42-9E4C-FA91B7296A3C}"/>
                </a:ext>
              </a:extLst>
            </p:cNvPr>
            <p:cNvSpPr>
              <a:spLocks noChangeArrowheads="1"/>
            </p:cNvSpPr>
            <p:nvPr/>
          </p:nvSpPr>
          <p:spPr bwMode="auto">
            <a:xfrm>
              <a:off x="4136" y="3043"/>
              <a:ext cx="29" cy="24"/>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26" name="Freeform 24" descr="Wide upward diagonal">
              <a:extLst>
                <a:ext uri="{FF2B5EF4-FFF2-40B4-BE49-F238E27FC236}">
                  <a16:creationId xmlns:a16="http://schemas.microsoft.com/office/drawing/2014/main" id="{200885D6-E1EA-0849-B8B5-A16031EF8034}"/>
                </a:ext>
              </a:extLst>
            </p:cNvPr>
            <p:cNvSpPr>
              <a:spLocks/>
            </p:cNvSpPr>
            <p:nvPr/>
          </p:nvSpPr>
          <p:spPr bwMode="auto">
            <a:xfrm>
              <a:off x="4109" y="2915"/>
              <a:ext cx="66" cy="65"/>
            </a:xfrm>
            <a:custGeom>
              <a:avLst/>
              <a:gdLst>
                <a:gd name="T0" fmla="*/ 30 w 72"/>
                <a:gd name="T1" fmla="*/ 46 h 64"/>
                <a:gd name="T2" fmla="*/ 28 w 72"/>
                <a:gd name="T3" fmla="*/ 13 h 64"/>
                <a:gd name="T4" fmla="*/ 21 w 72"/>
                <a:gd name="T5" fmla="*/ 0 h 64"/>
                <a:gd name="T6" fmla="*/ 13 w 72"/>
                <a:gd name="T7" fmla="*/ 0 h 64"/>
                <a:gd name="T8" fmla="*/ 6 w 72"/>
                <a:gd name="T9" fmla="*/ 6 h 64"/>
                <a:gd name="T10" fmla="*/ 0 w 72"/>
                <a:gd name="T11" fmla="*/ 21 h 64"/>
                <a:gd name="T12" fmla="*/ 0 w 72"/>
                <a:gd name="T13" fmla="*/ 50 h 64"/>
                <a:gd name="T14" fmla="*/ 6 w 72"/>
                <a:gd name="T15" fmla="*/ 67 h 64"/>
                <a:gd name="T16" fmla="*/ 13 w 72"/>
                <a:gd name="T17" fmla="*/ 73 h 64"/>
                <a:gd name="T18" fmla="*/ 28 w 72"/>
                <a:gd name="T19" fmla="*/ 64 h 64"/>
                <a:gd name="T20" fmla="*/ 30 w 72"/>
                <a:gd name="T21" fmla="*/ 48 h 64"/>
                <a:gd name="T22" fmla="*/ 30 w 72"/>
                <a:gd name="T23" fmla="*/ 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64">
                  <a:moveTo>
                    <a:pt x="71" y="36"/>
                  </a:moveTo>
                  <a:lnTo>
                    <a:pt x="67" y="13"/>
                  </a:lnTo>
                  <a:lnTo>
                    <a:pt x="49" y="0"/>
                  </a:lnTo>
                  <a:lnTo>
                    <a:pt x="29" y="0"/>
                  </a:lnTo>
                  <a:lnTo>
                    <a:pt x="11" y="6"/>
                  </a:lnTo>
                  <a:lnTo>
                    <a:pt x="0" y="21"/>
                  </a:lnTo>
                  <a:lnTo>
                    <a:pt x="0" y="40"/>
                  </a:lnTo>
                  <a:lnTo>
                    <a:pt x="9" y="57"/>
                  </a:lnTo>
                  <a:lnTo>
                    <a:pt x="29" y="63"/>
                  </a:lnTo>
                  <a:lnTo>
                    <a:pt x="64" y="54"/>
                  </a:lnTo>
                  <a:lnTo>
                    <a:pt x="71" y="38"/>
                  </a:lnTo>
                  <a:lnTo>
                    <a:pt x="71"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7" name="Freeform 25">
              <a:extLst>
                <a:ext uri="{FF2B5EF4-FFF2-40B4-BE49-F238E27FC236}">
                  <a16:creationId xmlns:a16="http://schemas.microsoft.com/office/drawing/2014/main" id="{0071D043-9CC8-E646-A060-95B7433E595B}"/>
                </a:ext>
              </a:extLst>
            </p:cNvPr>
            <p:cNvSpPr>
              <a:spLocks/>
            </p:cNvSpPr>
            <p:nvPr/>
          </p:nvSpPr>
          <p:spPr bwMode="auto">
            <a:xfrm>
              <a:off x="4117" y="2938"/>
              <a:ext cx="44" cy="35"/>
            </a:xfrm>
            <a:custGeom>
              <a:avLst/>
              <a:gdLst>
                <a:gd name="T0" fmla="*/ 8 w 48"/>
                <a:gd name="T1" fmla="*/ 43 h 34"/>
                <a:gd name="T2" fmla="*/ 12 w 48"/>
                <a:gd name="T3" fmla="*/ 41 h 34"/>
                <a:gd name="T4" fmla="*/ 15 w 48"/>
                <a:gd name="T5" fmla="*/ 35 h 34"/>
                <a:gd name="T6" fmla="*/ 20 w 48"/>
                <a:gd name="T7" fmla="*/ 35 h 34"/>
                <a:gd name="T8" fmla="*/ 20 w 48"/>
                <a:gd name="T9" fmla="*/ 27 h 34"/>
                <a:gd name="T10" fmla="*/ 20 w 48"/>
                <a:gd name="T11" fmla="*/ 27 h 34"/>
                <a:gd name="T12" fmla="*/ 20 w 48"/>
                <a:gd name="T13" fmla="*/ 8 h 34"/>
                <a:gd name="T14" fmla="*/ 20 w 48"/>
                <a:gd name="T15" fmla="*/ 0 h 34"/>
                <a:gd name="T16" fmla="*/ 15 w 48"/>
                <a:gd name="T17" fmla="*/ 0 h 34"/>
                <a:gd name="T18" fmla="*/ 8 w 48"/>
                <a:gd name="T19" fmla="*/ 8 h 34"/>
                <a:gd name="T20" fmla="*/ 15 w 48"/>
                <a:gd name="T21" fmla="*/ 11 h 34"/>
                <a:gd name="T22" fmla="*/ 20 w 48"/>
                <a:gd name="T23" fmla="*/ 27 h 34"/>
                <a:gd name="T24" fmla="*/ 20 w 48"/>
                <a:gd name="T25" fmla="*/ 27 h 34"/>
                <a:gd name="T26" fmla="*/ 15 w 48"/>
                <a:gd name="T27" fmla="*/ 35 h 34"/>
                <a:gd name="T28" fmla="*/ 8 w 48"/>
                <a:gd name="T29" fmla="*/ 35 h 34"/>
                <a:gd name="T30" fmla="*/ 5 w 48"/>
                <a:gd name="T31" fmla="*/ 35 h 34"/>
                <a:gd name="T32" fmla="*/ 5 w 48"/>
                <a:gd name="T33" fmla="*/ 35 h 34"/>
                <a:gd name="T34" fmla="*/ 0 w 48"/>
                <a:gd name="T35" fmla="*/ 39 h 34"/>
                <a:gd name="T36" fmla="*/ 3 w 48"/>
                <a:gd name="T37" fmla="*/ 42 h 34"/>
                <a:gd name="T38" fmla="*/ 8 w 48"/>
                <a:gd name="T39" fmla="*/ 43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34">
                  <a:moveTo>
                    <a:pt x="19" y="33"/>
                  </a:moveTo>
                  <a:lnTo>
                    <a:pt x="26" y="31"/>
                  </a:lnTo>
                  <a:lnTo>
                    <a:pt x="33" y="25"/>
                  </a:lnTo>
                  <a:lnTo>
                    <a:pt x="47" y="25"/>
                  </a:lnTo>
                  <a:lnTo>
                    <a:pt x="47" y="17"/>
                  </a:lnTo>
                  <a:lnTo>
                    <a:pt x="47" y="8"/>
                  </a:lnTo>
                  <a:lnTo>
                    <a:pt x="47" y="0"/>
                  </a:lnTo>
                  <a:lnTo>
                    <a:pt x="33" y="0"/>
                  </a:lnTo>
                  <a:lnTo>
                    <a:pt x="19" y="8"/>
                  </a:lnTo>
                  <a:lnTo>
                    <a:pt x="33" y="11"/>
                  </a:lnTo>
                  <a:lnTo>
                    <a:pt x="47" y="17"/>
                  </a:lnTo>
                  <a:lnTo>
                    <a:pt x="33" y="25"/>
                  </a:lnTo>
                  <a:lnTo>
                    <a:pt x="19" y="25"/>
                  </a:lnTo>
                  <a:lnTo>
                    <a:pt x="5" y="25"/>
                  </a:lnTo>
                  <a:lnTo>
                    <a:pt x="0" y="29"/>
                  </a:lnTo>
                  <a:lnTo>
                    <a:pt x="3" y="32"/>
                  </a:lnTo>
                  <a:lnTo>
                    <a:pt x="19" y="33"/>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8" name="Freeform 26" descr="Wide upward diagonal">
              <a:extLst>
                <a:ext uri="{FF2B5EF4-FFF2-40B4-BE49-F238E27FC236}">
                  <a16:creationId xmlns:a16="http://schemas.microsoft.com/office/drawing/2014/main" id="{C72CA309-A215-BE4F-BDD6-E5D7E1193501}"/>
                </a:ext>
              </a:extLst>
            </p:cNvPr>
            <p:cNvSpPr>
              <a:spLocks/>
            </p:cNvSpPr>
            <p:nvPr/>
          </p:nvSpPr>
          <p:spPr bwMode="auto">
            <a:xfrm>
              <a:off x="4120" y="3616"/>
              <a:ext cx="54" cy="46"/>
            </a:xfrm>
            <a:custGeom>
              <a:avLst/>
              <a:gdLst>
                <a:gd name="T0" fmla="*/ 28 w 58"/>
                <a:gd name="T1" fmla="*/ 35 h 45"/>
                <a:gd name="T2" fmla="*/ 27 w 58"/>
                <a:gd name="T3" fmla="*/ 9 h 45"/>
                <a:gd name="T4" fmla="*/ 19 w 58"/>
                <a:gd name="T5" fmla="*/ 0 h 45"/>
                <a:gd name="T6" fmla="*/ 12 w 58"/>
                <a:gd name="T7" fmla="*/ 0 h 45"/>
                <a:gd name="T8" fmla="*/ 7 w 58"/>
                <a:gd name="T9" fmla="*/ 4 h 45"/>
                <a:gd name="T10" fmla="*/ 0 w 58"/>
                <a:gd name="T11" fmla="*/ 15 h 45"/>
                <a:gd name="T12" fmla="*/ 0 w 58"/>
                <a:gd name="T13" fmla="*/ 38 h 45"/>
                <a:gd name="T14" fmla="*/ 7 w 58"/>
                <a:gd name="T15" fmla="*/ 50 h 45"/>
                <a:gd name="T16" fmla="*/ 12 w 58"/>
                <a:gd name="T17" fmla="*/ 54 h 45"/>
                <a:gd name="T18" fmla="*/ 25 w 58"/>
                <a:gd name="T19" fmla="*/ 48 h 45"/>
                <a:gd name="T20" fmla="*/ 28 w 58"/>
                <a:gd name="T21" fmla="*/ 36 h 45"/>
                <a:gd name="T22" fmla="*/ 28 w 58"/>
                <a:gd name="T23" fmla="*/ 35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9" name="Oval 27">
              <a:extLst>
                <a:ext uri="{FF2B5EF4-FFF2-40B4-BE49-F238E27FC236}">
                  <a16:creationId xmlns:a16="http://schemas.microsoft.com/office/drawing/2014/main" id="{B8F13FC4-17A1-6C48-8B87-5EFFE36EDAE0}"/>
                </a:ext>
              </a:extLst>
            </p:cNvPr>
            <p:cNvSpPr>
              <a:spLocks noChangeArrowheads="1"/>
            </p:cNvSpPr>
            <p:nvPr/>
          </p:nvSpPr>
          <p:spPr bwMode="auto">
            <a:xfrm>
              <a:off x="4142" y="3632"/>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0" name="Freeform 28" descr="Wide upward diagonal">
              <a:extLst>
                <a:ext uri="{FF2B5EF4-FFF2-40B4-BE49-F238E27FC236}">
                  <a16:creationId xmlns:a16="http://schemas.microsoft.com/office/drawing/2014/main" id="{03C5AB30-B59A-AB47-B0B9-0FB901DA1532}"/>
                </a:ext>
              </a:extLst>
            </p:cNvPr>
            <p:cNvSpPr>
              <a:spLocks/>
            </p:cNvSpPr>
            <p:nvPr/>
          </p:nvSpPr>
          <p:spPr bwMode="auto">
            <a:xfrm>
              <a:off x="4116" y="2765"/>
              <a:ext cx="53" cy="47"/>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15 h 46"/>
                <a:gd name="T12" fmla="*/ 0 w 58"/>
                <a:gd name="T13" fmla="*/ 38 h 46"/>
                <a:gd name="T14" fmla="*/ 5 w 58"/>
                <a:gd name="T15" fmla="*/ 51 h 46"/>
                <a:gd name="T16" fmla="*/ 10 w 58"/>
                <a:gd name="T17" fmla="*/ 55 h 46"/>
                <a:gd name="T18" fmla="*/ 21 w 58"/>
                <a:gd name="T19" fmla="*/ 49 h 46"/>
                <a:gd name="T20" fmla="*/ 24 w 58"/>
                <a:gd name="T21" fmla="*/ 37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1" name="Oval 29">
              <a:extLst>
                <a:ext uri="{FF2B5EF4-FFF2-40B4-BE49-F238E27FC236}">
                  <a16:creationId xmlns:a16="http://schemas.microsoft.com/office/drawing/2014/main" id="{DEFF833F-F958-D64A-831C-5F6F6AA24B26}"/>
                </a:ext>
              </a:extLst>
            </p:cNvPr>
            <p:cNvSpPr>
              <a:spLocks noChangeArrowheads="1"/>
            </p:cNvSpPr>
            <p:nvPr/>
          </p:nvSpPr>
          <p:spPr bwMode="auto">
            <a:xfrm>
              <a:off x="4135" y="2783"/>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2" name="Freeform 30" descr="Wide upward diagonal">
              <a:extLst>
                <a:ext uri="{FF2B5EF4-FFF2-40B4-BE49-F238E27FC236}">
                  <a16:creationId xmlns:a16="http://schemas.microsoft.com/office/drawing/2014/main" id="{52C6DABB-B1F1-DD41-98EC-948E175D7816}"/>
                </a:ext>
              </a:extLst>
            </p:cNvPr>
            <p:cNvSpPr>
              <a:spLocks/>
            </p:cNvSpPr>
            <p:nvPr/>
          </p:nvSpPr>
          <p:spPr bwMode="auto">
            <a:xfrm>
              <a:off x="4220" y="2639"/>
              <a:ext cx="53" cy="48"/>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25 h 46"/>
                <a:gd name="T12" fmla="*/ 0 w 58"/>
                <a:gd name="T13" fmla="*/ 41 h 46"/>
                <a:gd name="T14" fmla="*/ 5 w 58"/>
                <a:gd name="T15" fmla="*/ 62 h 46"/>
                <a:gd name="T16" fmla="*/ 10 w 58"/>
                <a:gd name="T17" fmla="*/ 68 h 46"/>
                <a:gd name="T18" fmla="*/ 21 w 58"/>
                <a:gd name="T19" fmla="*/ 59 h 46"/>
                <a:gd name="T20" fmla="*/ 24 w 58"/>
                <a:gd name="T21" fmla="*/ 39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3" name="Oval 31">
              <a:extLst>
                <a:ext uri="{FF2B5EF4-FFF2-40B4-BE49-F238E27FC236}">
                  <a16:creationId xmlns:a16="http://schemas.microsoft.com/office/drawing/2014/main" id="{835421BA-03ED-CE4D-8180-951CDEA29CF7}"/>
                </a:ext>
              </a:extLst>
            </p:cNvPr>
            <p:cNvSpPr>
              <a:spLocks noChangeArrowheads="1"/>
            </p:cNvSpPr>
            <p:nvPr/>
          </p:nvSpPr>
          <p:spPr bwMode="auto">
            <a:xfrm>
              <a:off x="4237" y="2656"/>
              <a:ext cx="28" cy="2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4" name="Freeform 32" descr="Wide upward diagonal">
              <a:extLst>
                <a:ext uri="{FF2B5EF4-FFF2-40B4-BE49-F238E27FC236}">
                  <a16:creationId xmlns:a16="http://schemas.microsoft.com/office/drawing/2014/main" id="{1852DACA-AB85-8941-97C6-1F1F9F770BA9}"/>
                </a:ext>
              </a:extLst>
            </p:cNvPr>
            <p:cNvSpPr>
              <a:spLocks/>
            </p:cNvSpPr>
            <p:nvPr/>
          </p:nvSpPr>
          <p:spPr bwMode="auto">
            <a:xfrm>
              <a:off x="4046" y="2641"/>
              <a:ext cx="53" cy="47"/>
            </a:xfrm>
            <a:custGeom>
              <a:avLst/>
              <a:gdLst>
                <a:gd name="T0" fmla="*/ 24 w 58"/>
                <a:gd name="T1" fmla="*/ 36 h 45"/>
                <a:gd name="T2" fmla="*/ 22 w 58"/>
                <a:gd name="T3" fmla="*/ 9 h 45"/>
                <a:gd name="T4" fmla="*/ 16 w 58"/>
                <a:gd name="T5" fmla="*/ 0 h 45"/>
                <a:gd name="T6" fmla="*/ 10 w 58"/>
                <a:gd name="T7" fmla="*/ 0 h 45"/>
                <a:gd name="T8" fmla="*/ 5 w 58"/>
                <a:gd name="T9" fmla="*/ 4 h 45"/>
                <a:gd name="T10" fmla="*/ 0 w 58"/>
                <a:gd name="T11" fmla="*/ 25 h 45"/>
                <a:gd name="T12" fmla="*/ 0 w 58"/>
                <a:gd name="T13" fmla="*/ 42 h 45"/>
                <a:gd name="T14" fmla="*/ 5 w 58"/>
                <a:gd name="T15" fmla="*/ 61 h 45"/>
                <a:gd name="T16" fmla="*/ 10 w 58"/>
                <a:gd name="T17" fmla="*/ 67 h 45"/>
                <a:gd name="T18" fmla="*/ 21 w 58"/>
                <a:gd name="T19" fmla="*/ 58 h 45"/>
                <a:gd name="T20" fmla="*/ 24 w 58"/>
                <a:gd name="T21" fmla="*/ 38 h 45"/>
                <a:gd name="T22" fmla="*/ 24 w 58"/>
                <a:gd name="T23" fmla="*/ 36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5">
                  <a:moveTo>
                    <a:pt x="57" y="25"/>
                  </a:moveTo>
                  <a:lnTo>
                    <a:pt x="54" y="9"/>
                  </a:lnTo>
                  <a:lnTo>
                    <a:pt x="40" y="0"/>
                  </a:lnTo>
                  <a:lnTo>
                    <a:pt x="23" y="0"/>
                  </a:lnTo>
                  <a:lnTo>
                    <a:pt x="9" y="4"/>
                  </a:lnTo>
                  <a:lnTo>
                    <a:pt x="0" y="15"/>
                  </a:lnTo>
                  <a:lnTo>
                    <a:pt x="0" y="28"/>
                  </a:lnTo>
                  <a:lnTo>
                    <a:pt x="7" y="40"/>
                  </a:lnTo>
                  <a:lnTo>
                    <a:pt x="23" y="44"/>
                  </a:lnTo>
                  <a:lnTo>
                    <a:pt x="51" y="38"/>
                  </a:lnTo>
                  <a:lnTo>
                    <a:pt x="57" y="26"/>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5" name="Oval 33">
              <a:extLst>
                <a:ext uri="{FF2B5EF4-FFF2-40B4-BE49-F238E27FC236}">
                  <a16:creationId xmlns:a16="http://schemas.microsoft.com/office/drawing/2014/main" id="{4E24B98A-56C2-E84E-B7A3-B7811755DE6B}"/>
                </a:ext>
              </a:extLst>
            </p:cNvPr>
            <p:cNvSpPr>
              <a:spLocks noChangeArrowheads="1"/>
            </p:cNvSpPr>
            <p:nvPr/>
          </p:nvSpPr>
          <p:spPr bwMode="auto">
            <a:xfrm>
              <a:off x="4067" y="2659"/>
              <a:ext cx="27" cy="2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6" name="Freeform 34" descr="Wide upward diagonal">
              <a:extLst>
                <a:ext uri="{FF2B5EF4-FFF2-40B4-BE49-F238E27FC236}">
                  <a16:creationId xmlns:a16="http://schemas.microsoft.com/office/drawing/2014/main" id="{CB94CADF-E20C-2E45-B0E7-051EB64CE7CE}"/>
                </a:ext>
              </a:extLst>
            </p:cNvPr>
            <p:cNvSpPr>
              <a:spLocks/>
            </p:cNvSpPr>
            <p:nvPr/>
          </p:nvSpPr>
          <p:spPr bwMode="auto">
            <a:xfrm>
              <a:off x="4116" y="3704"/>
              <a:ext cx="53" cy="48"/>
            </a:xfrm>
            <a:custGeom>
              <a:avLst/>
              <a:gdLst>
                <a:gd name="T0" fmla="*/ 24 w 58"/>
                <a:gd name="T1" fmla="*/ 36 h 47"/>
                <a:gd name="T2" fmla="*/ 22 w 58"/>
                <a:gd name="T3" fmla="*/ 9 h 47"/>
                <a:gd name="T4" fmla="*/ 16 w 58"/>
                <a:gd name="T5" fmla="*/ 0 h 47"/>
                <a:gd name="T6" fmla="*/ 10 w 58"/>
                <a:gd name="T7" fmla="*/ 0 h 47"/>
                <a:gd name="T8" fmla="*/ 5 w 58"/>
                <a:gd name="T9" fmla="*/ 5 h 47"/>
                <a:gd name="T10" fmla="*/ 0 w 58"/>
                <a:gd name="T11" fmla="*/ 15 h 47"/>
                <a:gd name="T12" fmla="*/ 0 w 58"/>
                <a:gd name="T13" fmla="*/ 39 h 47"/>
                <a:gd name="T14" fmla="*/ 5 w 58"/>
                <a:gd name="T15" fmla="*/ 51 h 47"/>
                <a:gd name="T16" fmla="*/ 10 w 58"/>
                <a:gd name="T17" fmla="*/ 56 h 47"/>
                <a:gd name="T18" fmla="*/ 21 w 58"/>
                <a:gd name="T19" fmla="*/ 50 h 47"/>
                <a:gd name="T20" fmla="*/ 24 w 58"/>
                <a:gd name="T21" fmla="*/ 38 h 47"/>
                <a:gd name="T22" fmla="*/ 24 w 58"/>
                <a:gd name="T23" fmla="*/ 36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7">
                  <a:moveTo>
                    <a:pt x="57" y="26"/>
                  </a:moveTo>
                  <a:lnTo>
                    <a:pt x="54" y="9"/>
                  </a:lnTo>
                  <a:lnTo>
                    <a:pt x="40" y="0"/>
                  </a:lnTo>
                  <a:lnTo>
                    <a:pt x="23" y="0"/>
                  </a:lnTo>
                  <a:lnTo>
                    <a:pt x="9" y="5"/>
                  </a:lnTo>
                  <a:lnTo>
                    <a:pt x="0" y="15"/>
                  </a:lnTo>
                  <a:lnTo>
                    <a:pt x="0" y="29"/>
                  </a:lnTo>
                  <a:lnTo>
                    <a:pt x="7" y="41"/>
                  </a:lnTo>
                  <a:lnTo>
                    <a:pt x="23" y="46"/>
                  </a:lnTo>
                  <a:lnTo>
                    <a:pt x="51" y="40"/>
                  </a:lnTo>
                  <a:lnTo>
                    <a:pt x="57" y="28"/>
                  </a:lnTo>
                  <a:lnTo>
                    <a:pt x="57" y="2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7" name="Oval 35">
              <a:extLst>
                <a:ext uri="{FF2B5EF4-FFF2-40B4-BE49-F238E27FC236}">
                  <a16:creationId xmlns:a16="http://schemas.microsoft.com/office/drawing/2014/main" id="{12F24DA1-72AB-4243-B2B3-C069E9CF7695}"/>
                </a:ext>
              </a:extLst>
            </p:cNvPr>
            <p:cNvSpPr>
              <a:spLocks noChangeArrowheads="1"/>
            </p:cNvSpPr>
            <p:nvPr/>
          </p:nvSpPr>
          <p:spPr bwMode="auto">
            <a:xfrm>
              <a:off x="4136" y="3722"/>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1538" name="Freeform 36">
              <a:extLst>
                <a:ext uri="{FF2B5EF4-FFF2-40B4-BE49-F238E27FC236}">
                  <a16:creationId xmlns:a16="http://schemas.microsoft.com/office/drawing/2014/main" id="{468ED402-0B01-CB47-B1DC-64151122A076}"/>
                </a:ext>
              </a:extLst>
            </p:cNvPr>
            <p:cNvSpPr>
              <a:spLocks/>
            </p:cNvSpPr>
            <p:nvPr/>
          </p:nvSpPr>
          <p:spPr bwMode="auto">
            <a:xfrm rot="416640">
              <a:off x="3261" y="3236"/>
              <a:ext cx="806" cy="406"/>
            </a:xfrm>
            <a:custGeom>
              <a:avLst/>
              <a:gdLst>
                <a:gd name="T0" fmla="*/ 0 w 878"/>
                <a:gd name="T1" fmla="*/ 464 h 395"/>
                <a:gd name="T2" fmla="*/ 345 w 878"/>
                <a:gd name="T3" fmla="*/ 0 h 395"/>
                <a:gd name="T4" fmla="*/ 347 w 878"/>
                <a:gd name="T5" fmla="*/ 30 h 395"/>
                <a:gd name="T6" fmla="*/ 361 w 878"/>
                <a:gd name="T7" fmla="*/ 38 h 395"/>
                <a:gd name="T8" fmla="*/ 370 w 878"/>
                <a:gd name="T9" fmla="*/ 32 h 395"/>
                <a:gd name="T10" fmla="*/ 373 w 878"/>
                <a:gd name="T11" fmla="*/ 32 h 395"/>
                <a:gd name="T12" fmla="*/ 168 w 878"/>
                <a:gd name="T13" fmla="*/ 455 h 395"/>
                <a:gd name="T14" fmla="*/ 142 w 878"/>
                <a:gd name="T15" fmla="*/ 485 h 395"/>
                <a:gd name="T16" fmla="*/ 143 w 878"/>
                <a:gd name="T17" fmla="*/ 427 h 395"/>
                <a:gd name="T18" fmla="*/ 98 w 878"/>
                <a:gd name="T19" fmla="*/ 519 h 395"/>
                <a:gd name="T20" fmla="*/ 109 w 878"/>
                <a:gd name="T21" fmla="*/ 427 h 395"/>
                <a:gd name="T22" fmla="*/ 82 w 878"/>
                <a:gd name="T23" fmla="*/ 449 h 395"/>
                <a:gd name="T24" fmla="*/ 84 w 878"/>
                <a:gd name="T25" fmla="*/ 434 h 395"/>
                <a:gd name="T26" fmla="*/ 0 w 878"/>
                <a:gd name="T27" fmla="*/ 464 h 3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78" h="395">
                  <a:moveTo>
                    <a:pt x="0" y="352"/>
                  </a:moveTo>
                  <a:lnTo>
                    <a:pt x="813" y="0"/>
                  </a:lnTo>
                  <a:lnTo>
                    <a:pt x="819" y="20"/>
                  </a:lnTo>
                  <a:lnTo>
                    <a:pt x="849" y="28"/>
                  </a:lnTo>
                  <a:lnTo>
                    <a:pt x="869" y="22"/>
                  </a:lnTo>
                  <a:lnTo>
                    <a:pt x="877" y="22"/>
                  </a:lnTo>
                  <a:lnTo>
                    <a:pt x="394" y="346"/>
                  </a:lnTo>
                  <a:lnTo>
                    <a:pt x="333" y="369"/>
                  </a:lnTo>
                  <a:lnTo>
                    <a:pt x="336" y="324"/>
                  </a:lnTo>
                  <a:lnTo>
                    <a:pt x="230" y="394"/>
                  </a:lnTo>
                  <a:lnTo>
                    <a:pt x="258" y="324"/>
                  </a:lnTo>
                  <a:lnTo>
                    <a:pt x="191" y="341"/>
                  </a:lnTo>
                  <a:lnTo>
                    <a:pt x="200" y="330"/>
                  </a:lnTo>
                  <a:lnTo>
                    <a:pt x="0" y="352"/>
                  </a:lnTo>
                </a:path>
              </a:pathLst>
            </a:custGeom>
            <a:solidFill>
              <a:srgbClr val="00A9E0"/>
            </a:solidFill>
            <a:ln>
              <a:noFill/>
            </a:ln>
            <a:effectLst/>
            <a:extLst>
              <a:ext uri="{91240B29-F687-4F45-9708-019B960494DF}">
                <a14:hiddenLine xmlns:a14="http://schemas.microsoft.com/office/drawing/2010/main" w="762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9" name="Freeform 37" descr="Wide upward diagonal">
              <a:extLst>
                <a:ext uri="{FF2B5EF4-FFF2-40B4-BE49-F238E27FC236}">
                  <a16:creationId xmlns:a16="http://schemas.microsoft.com/office/drawing/2014/main" id="{174C0792-9788-7142-AA09-D8A574EF0FFC}"/>
                </a:ext>
              </a:extLst>
            </p:cNvPr>
            <p:cNvSpPr>
              <a:spLocks/>
            </p:cNvSpPr>
            <p:nvPr/>
          </p:nvSpPr>
          <p:spPr bwMode="auto">
            <a:xfrm>
              <a:off x="4116" y="3302"/>
              <a:ext cx="53" cy="47"/>
            </a:xfrm>
            <a:custGeom>
              <a:avLst/>
              <a:gdLst>
                <a:gd name="T0" fmla="*/ 24 w 58"/>
                <a:gd name="T1" fmla="*/ 35 h 46"/>
                <a:gd name="T2" fmla="*/ 22 w 58"/>
                <a:gd name="T3" fmla="*/ 9 h 46"/>
                <a:gd name="T4" fmla="*/ 16 w 58"/>
                <a:gd name="T5" fmla="*/ 0 h 46"/>
                <a:gd name="T6" fmla="*/ 10 w 58"/>
                <a:gd name="T7" fmla="*/ 0 h 46"/>
                <a:gd name="T8" fmla="*/ 5 w 58"/>
                <a:gd name="T9" fmla="*/ 4 h 46"/>
                <a:gd name="T10" fmla="*/ 0 w 58"/>
                <a:gd name="T11" fmla="*/ 15 h 46"/>
                <a:gd name="T12" fmla="*/ 0 w 58"/>
                <a:gd name="T13" fmla="*/ 38 h 46"/>
                <a:gd name="T14" fmla="*/ 5 w 58"/>
                <a:gd name="T15" fmla="*/ 51 h 46"/>
                <a:gd name="T16" fmla="*/ 10 w 58"/>
                <a:gd name="T17" fmla="*/ 55 h 46"/>
                <a:gd name="T18" fmla="*/ 21 w 58"/>
                <a:gd name="T19" fmla="*/ 49 h 46"/>
                <a:gd name="T20" fmla="*/ 24 w 58"/>
                <a:gd name="T21" fmla="*/ 37 h 46"/>
                <a:gd name="T22" fmla="*/ 24 w 58"/>
                <a:gd name="T23" fmla="*/ 35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 h="46">
                  <a:moveTo>
                    <a:pt x="57" y="25"/>
                  </a:moveTo>
                  <a:lnTo>
                    <a:pt x="54" y="9"/>
                  </a:lnTo>
                  <a:lnTo>
                    <a:pt x="40" y="0"/>
                  </a:lnTo>
                  <a:lnTo>
                    <a:pt x="23" y="0"/>
                  </a:lnTo>
                  <a:lnTo>
                    <a:pt x="9" y="4"/>
                  </a:lnTo>
                  <a:lnTo>
                    <a:pt x="0" y="15"/>
                  </a:lnTo>
                  <a:lnTo>
                    <a:pt x="0" y="28"/>
                  </a:lnTo>
                  <a:lnTo>
                    <a:pt x="7" y="41"/>
                  </a:lnTo>
                  <a:lnTo>
                    <a:pt x="23" y="45"/>
                  </a:lnTo>
                  <a:lnTo>
                    <a:pt x="51" y="39"/>
                  </a:lnTo>
                  <a:lnTo>
                    <a:pt x="57" y="27"/>
                  </a:lnTo>
                  <a:lnTo>
                    <a:pt x="57" y="2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0" name="Oval 38">
              <a:extLst>
                <a:ext uri="{FF2B5EF4-FFF2-40B4-BE49-F238E27FC236}">
                  <a16:creationId xmlns:a16="http://schemas.microsoft.com/office/drawing/2014/main" id="{36CCADFA-65EE-A944-AB8A-46DAD8583307}"/>
                </a:ext>
              </a:extLst>
            </p:cNvPr>
            <p:cNvSpPr>
              <a:spLocks noChangeArrowheads="1"/>
            </p:cNvSpPr>
            <p:nvPr/>
          </p:nvSpPr>
          <p:spPr bwMode="auto">
            <a:xfrm>
              <a:off x="4136" y="3319"/>
              <a:ext cx="29" cy="2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31" name="Line 39">
              <a:extLst>
                <a:ext uri="{FF2B5EF4-FFF2-40B4-BE49-F238E27FC236}">
                  <a16:creationId xmlns:a16="http://schemas.microsoft.com/office/drawing/2014/main" id="{D40E58A0-DF71-6A48-81FC-93094FE52709}"/>
                </a:ext>
              </a:extLst>
            </p:cNvPr>
            <p:cNvSpPr>
              <a:spLocks noChangeShapeType="1"/>
            </p:cNvSpPr>
            <p:nvPr/>
          </p:nvSpPr>
          <p:spPr bwMode="auto">
            <a:xfrm>
              <a:off x="3398" y="3253"/>
              <a:ext cx="390" cy="8"/>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4132" name="Line 40">
              <a:extLst>
                <a:ext uri="{FF2B5EF4-FFF2-40B4-BE49-F238E27FC236}">
                  <a16:creationId xmlns:a16="http://schemas.microsoft.com/office/drawing/2014/main" id="{F0F53838-4071-294F-9E2C-7A9A081A57C1}"/>
                </a:ext>
              </a:extLst>
            </p:cNvPr>
            <p:cNvSpPr>
              <a:spLocks noChangeShapeType="1"/>
            </p:cNvSpPr>
            <p:nvPr/>
          </p:nvSpPr>
          <p:spPr bwMode="auto">
            <a:xfrm flipV="1">
              <a:off x="3332" y="3340"/>
              <a:ext cx="448" cy="38"/>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21543" name="Group 41">
              <a:extLst>
                <a:ext uri="{FF2B5EF4-FFF2-40B4-BE49-F238E27FC236}">
                  <a16:creationId xmlns:a16="http://schemas.microsoft.com/office/drawing/2014/main" id="{B73F8E7F-BD4B-964A-8DC5-CB1DA5936875}"/>
                </a:ext>
              </a:extLst>
            </p:cNvPr>
            <p:cNvGrpSpPr>
              <a:grpSpLocks/>
            </p:cNvGrpSpPr>
            <p:nvPr/>
          </p:nvGrpSpPr>
          <p:grpSpPr bwMode="auto">
            <a:xfrm>
              <a:off x="2005" y="3091"/>
              <a:ext cx="1068" cy="376"/>
              <a:chOff x="2186" y="3014"/>
              <a:chExt cx="1325" cy="420"/>
            </a:xfrm>
          </p:grpSpPr>
          <p:sp>
            <p:nvSpPr>
              <p:cNvPr id="4155" name="AutoShape 42">
                <a:extLst>
                  <a:ext uri="{FF2B5EF4-FFF2-40B4-BE49-F238E27FC236}">
                    <a16:creationId xmlns:a16="http://schemas.microsoft.com/office/drawing/2014/main" id="{AF493004-A2F9-E84D-B534-C50366876F82}"/>
                  </a:ext>
                </a:extLst>
              </p:cNvPr>
              <p:cNvSpPr>
                <a:spLocks noChangeArrowheads="1"/>
              </p:cNvSpPr>
              <p:nvPr/>
            </p:nvSpPr>
            <p:spPr bwMode="auto">
              <a:xfrm>
                <a:off x="2184" y="3015"/>
                <a:ext cx="1325" cy="409"/>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4156" name="Rectangle 43">
                <a:extLst>
                  <a:ext uri="{FF2B5EF4-FFF2-40B4-BE49-F238E27FC236}">
                    <a16:creationId xmlns:a16="http://schemas.microsoft.com/office/drawing/2014/main" id="{AB9C5F14-5488-004D-91E7-8597A8B619A8}"/>
                  </a:ext>
                </a:extLst>
              </p:cNvPr>
              <p:cNvSpPr>
                <a:spLocks noChangeArrowheads="1"/>
              </p:cNvSpPr>
              <p:nvPr/>
            </p:nvSpPr>
            <p:spPr bwMode="auto">
              <a:xfrm rot="10800000">
                <a:off x="2371" y="3249"/>
                <a:ext cx="90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Fluorescence</a:t>
                </a:r>
              </a:p>
            </p:txBody>
          </p:sp>
          <p:sp>
            <p:nvSpPr>
              <p:cNvPr id="4157" name="Rectangle 44">
                <a:extLst>
                  <a:ext uri="{FF2B5EF4-FFF2-40B4-BE49-F238E27FC236}">
                    <a16:creationId xmlns:a16="http://schemas.microsoft.com/office/drawing/2014/main" id="{3D68D3BF-169F-284D-A143-EB392492E191}"/>
                  </a:ext>
                </a:extLst>
              </p:cNvPr>
              <p:cNvSpPr>
                <a:spLocks noChangeArrowheads="1"/>
              </p:cNvSpPr>
              <p:nvPr/>
            </p:nvSpPr>
            <p:spPr bwMode="auto">
              <a:xfrm rot="10800000">
                <a:off x="2559" y="3147"/>
                <a:ext cx="533"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dirty="0">
                    <a:solidFill>
                      <a:srgbClr val="FFFF00"/>
                    </a:solidFill>
                  </a:rPr>
                  <a:t>signals</a:t>
                </a:r>
              </a:p>
            </p:txBody>
          </p:sp>
        </p:grpSp>
        <p:grpSp>
          <p:nvGrpSpPr>
            <p:cNvPr id="21544" name="Group 45">
              <a:extLst>
                <a:ext uri="{FF2B5EF4-FFF2-40B4-BE49-F238E27FC236}">
                  <a16:creationId xmlns:a16="http://schemas.microsoft.com/office/drawing/2014/main" id="{A58C8B82-B734-3D4F-BBF1-4C31F1D71E72}"/>
                </a:ext>
              </a:extLst>
            </p:cNvPr>
            <p:cNvGrpSpPr>
              <a:grpSpLocks/>
            </p:cNvGrpSpPr>
            <p:nvPr/>
          </p:nvGrpSpPr>
          <p:grpSpPr bwMode="auto">
            <a:xfrm>
              <a:off x="2358" y="3639"/>
              <a:ext cx="1117" cy="364"/>
              <a:chOff x="2585" y="3530"/>
              <a:chExt cx="1397" cy="385"/>
            </a:xfrm>
          </p:grpSpPr>
          <p:sp>
            <p:nvSpPr>
              <p:cNvPr id="4152" name="AutoShape 46">
                <a:extLst>
                  <a:ext uri="{FF2B5EF4-FFF2-40B4-BE49-F238E27FC236}">
                    <a16:creationId xmlns:a16="http://schemas.microsoft.com/office/drawing/2014/main" id="{0351DA27-8243-A649-8D1B-61DA8D3748FD}"/>
                  </a:ext>
                </a:extLst>
              </p:cNvPr>
              <p:cNvSpPr>
                <a:spLocks noChangeArrowheads="1"/>
              </p:cNvSpPr>
              <p:nvPr/>
            </p:nvSpPr>
            <p:spPr bwMode="auto">
              <a:xfrm>
                <a:off x="2588" y="3531"/>
                <a:ext cx="1397" cy="385"/>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5167" name="Rectangle 47">
                <a:extLst>
                  <a:ext uri="{FF2B5EF4-FFF2-40B4-BE49-F238E27FC236}">
                    <a16:creationId xmlns:a16="http://schemas.microsoft.com/office/drawing/2014/main" id="{D2B95F08-D28B-FF4F-9344-7B33AF90F27F}"/>
                  </a:ext>
                </a:extLst>
              </p:cNvPr>
              <p:cNvSpPr>
                <a:spLocks noChangeArrowheads="1"/>
              </p:cNvSpPr>
              <p:nvPr/>
            </p:nvSpPr>
            <p:spPr bwMode="auto">
              <a:xfrm rot="10800000">
                <a:off x="2885" y="3721"/>
                <a:ext cx="95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p>
                <a:pPr defTabSz="1276350">
                  <a:defRPr/>
                </a:pPr>
                <a:r>
                  <a:rPr lang="en-US" sz="1700" b="1" dirty="0">
                    <a:solidFill>
                      <a:srgbClr val="FFFF00"/>
                    </a:solidFill>
                  </a:rPr>
                  <a:t>Focused</a:t>
                </a:r>
                <a:r>
                  <a:rPr lang="en-US" sz="1700" b="1" dirty="0">
                    <a:solidFill>
                      <a:srgbClr val="FFFF00"/>
                    </a:solidFill>
                    <a:effectLst>
                      <a:outerShdw blurRad="38100" dist="38100" dir="2700000" algn="tl">
                        <a:srgbClr val="C0C0C0"/>
                      </a:outerShdw>
                    </a:effectLst>
                  </a:rPr>
                  <a:t> </a:t>
                </a:r>
                <a:r>
                  <a:rPr lang="en-US" sz="1700" b="1" dirty="0">
                    <a:solidFill>
                      <a:srgbClr val="FFFF00"/>
                    </a:solidFill>
                  </a:rPr>
                  <a:t>laser</a:t>
                </a:r>
              </a:p>
            </p:txBody>
          </p:sp>
          <p:sp>
            <p:nvSpPr>
              <p:cNvPr id="4154" name="Rectangle 48">
                <a:extLst>
                  <a:ext uri="{FF2B5EF4-FFF2-40B4-BE49-F238E27FC236}">
                    <a16:creationId xmlns:a16="http://schemas.microsoft.com/office/drawing/2014/main" id="{66D88E42-9671-DB4B-8FD2-A11166C9AF37}"/>
                  </a:ext>
                </a:extLst>
              </p:cNvPr>
              <p:cNvSpPr>
                <a:spLocks noChangeArrowheads="1"/>
              </p:cNvSpPr>
              <p:nvPr/>
            </p:nvSpPr>
            <p:spPr bwMode="auto">
              <a:xfrm rot="10800000">
                <a:off x="2932" y="3605"/>
                <a:ext cx="629" cy="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700" b="1">
                    <a:solidFill>
                      <a:srgbClr val="FFFF00"/>
                    </a:solidFill>
                  </a:rPr>
                  <a:t>beam</a:t>
                </a:r>
              </a:p>
            </p:txBody>
          </p:sp>
        </p:grpSp>
        <p:sp>
          <p:nvSpPr>
            <p:cNvPr id="4135" name="Rectangle 49">
              <a:extLst>
                <a:ext uri="{FF2B5EF4-FFF2-40B4-BE49-F238E27FC236}">
                  <a16:creationId xmlns:a16="http://schemas.microsoft.com/office/drawing/2014/main" id="{F7BA3C3C-32E8-A944-BECB-B9919E96B345}"/>
                </a:ext>
              </a:extLst>
            </p:cNvPr>
            <p:cNvSpPr>
              <a:spLocks noChangeArrowheads="1"/>
            </p:cNvSpPr>
            <p:nvPr/>
          </p:nvSpPr>
          <p:spPr bwMode="auto">
            <a:xfrm rot="10800000">
              <a:off x="4910" y="1919"/>
              <a:ext cx="457"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900" b="1" dirty="0">
                  <a:solidFill>
                    <a:schemeClr val="tx2"/>
                  </a:solidFill>
                </a:rPr>
                <a:t>Sheath</a:t>
              </a:r>
            </a:p>
            <a:p>
              <a:pPr>
                <a:defRPr/>
              </a:pPr>
              <a:r>
                <a:rPr lang="en-US" altLang="en-US" sz="1900" b="1" dirty="0">
                  <a:solidFill>
                    <a:schemeClr val="tx2"/>
                  </a:solidFill>
                </a:rPr>
                <a:t>  fluid</a:t>
              </a:r>
            </a:p>
          </p:txBody>
        </p:sp>
        <p:sp>
          <p:nvSpPr>
            <p:cNvPr id="21546" name="Arc 50">
              <a:extLst>
                <a:ext uri="{FF2B5EF4-FFF2-40B4-BE49-F238E27FC236}">
                  <a16:creationId xmlns:a16="http://schemas.microsoft.com/office/drawing/2014/main" id="{58014F96-BD29-8243-8476-8A4045CB8244}"/>
                </a:ext>
              </a:extLst>
            </p:cNvPr>
            <p:cNvSpPr>
              <a:spLocks/>
            </p:cNvSpPr>
            <p:nvPr/>
          </p:nvSpPr>
          <p:spPr bwMode="auto">
            <a:xfrm>
              <a:off x="4279" y="2242"/>
              <a:ext cx="693" cy="101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78"/>
                  </a:moveTo>
                  <a:cubicBezTo>
                    <a:pt x="12" y="9668"/>
                    <a:pt x="9661" y="16"/>
                    <a:pt x="21571" y="0"/>
                  </a:cubicBezTo>
                </a:path>
                <a:path w="21600" h="21600" stroke="0" extrusionOk="0">
                  <a:moveTo>
                    <a:pt x="0" y="21578"/>
                  </a:moveTo>
                  <a:cubicBezTo>
                    <a:pt x="12" y="9668"/>
                    <a:pt x="9661" y="16"/>
                    <a:pt x="21571" y="0"/>
                  </a:cubicBezTo>
                  <a:lnTo>
                    <a:pt x="21600" y="21600"/>
                  </a:lnTo>
                  <a:lnTo>
                    <a:pt x="0" y="21578"/>
                  </a:lnTo>
                  <a:close/>
                </a:path>
              </a:pathLst>
            </a:custGeom>
            <a:noFill/>
            <a:ln w="25400" cap="rnd">
              <a:solidFill>
                <a:schemeClr val="bg2"/>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47" name="Arc 51">
              <a:extLst>
                <a:ext uri="{FF2B5EF4-FFF2-40B4-BE49-F238E27FC236}">
                  <a16:creationId xmlns:a16="http://schemas.microsoft.com/office/drawing/2014/main" id="{B419DE9A-8ACF-2548-A734-C4EF242B084A}"/>
                </a:ext>
              </a:extLst>
            </p:cNvPr>
            <p:cNvSpPr>
              <a:spLocks/>
            </p:cNvSpPr>
            <p:nvPr/>
          </p:nvSpPr>
          <p:spPr bwMode="auto">
            <a:xfrm>
              <a:off x="3840" y="2784"/>
              <a:ext cx="140" cy="481"/>
            </a:xfrm>
            <a:custGeom>
              <a:avLst/>
              <a:gdLst>
                <a:gd name="T0" fmla="*/ 0 w 21743"/>
                <a:gd name="T1" fmla="*/ 0 h 21600"/>
                <a:gd name="T2" fmla="*/ 0 w 21743"/>
                <a:gd name="T3" fmla="*/ 0 h 21600"/>
                <a:gd name="T4" fmla="*/ 0 w 21743"/>
                <a:gd name="T5" fmla="*/ 0 h 21600"/>
                <a:gd name="T6" fmla="*/ 0 60000 65536"/>
                <a:gd name="T7" fmla="*/ 0 60000 65536"/>
                <a:gd name="T8" fmla="*/ 0 60000 65536"/>
              </a:gdLst>
              <a:ahLst/>
              <a:cxnLst>
                <a:cxn ang="T6">
                  <a:pos x="T0" y="T1"/>
                </a:cxn>
                <a:cxn ang="T7">
                  <a:pos x="T2" y="T3"/>
                </a:cxn>
                <a:cxn ang="T8">
                  <a:pos x="T4" y="T5"/>
                </a:cxn>
              </a:cxnLst>
              <a:rect l="0" t="0" r="r" b="b"/>
              <a:pathLst>
                <a:path w="21743" h="21600" fill="none" extrusionOk="0">
                  <a:moveTo>
                    <a:pt x="0" y="0"/>
                  </a:moveTo>
                  <a:cubicBezTo>
                    <a:pt x="47" y="0"/>
                    <a:pt x="95" y="-1"/>
                    <a:pt x="143" y="0"/>
                  </a:cubicBezTo>
                  <a:cubicBezTo>
                    <a:pt x="12072" y="0"/>
                    <a:pt x="21743" y="9670"/>
                    <a:pt x="21743" y="21600"/>
                  </a:cubicBezTo>
                </a:path>
                <a:path w="21743" h="21600" stroke="0" extrusionOk="0">
                  <a:moveTo>
                    <a:pt x="0" y="0"/>
                  </a:moveTo>
                  <a:cubicBezTo>
                    <a:pt x="47" y="0"/>
                    <a:pt x="95" y="-1"/>
                    <a:pt x="143" y="0"/>
                  </a:cubicBezTo>
                  <a:cubicBezTo>
                    <a:pt x="12072" y="0"/>
                    <a:pt x="21743" y="9670"/>
                    <a:pt x="21743" y="21600"/>
                  </a:cubicBezTo>
                  <a:lnTo>
                    <a:pt x="143" y="21600"/>
                  </a:lnTo>
                  <a:lnTo>
                    <a:pt x="0" y="0"/>
                  </a:lnTo>
                  <a:close/>
                </a:path>
              </a:pathLst>
            </a:custGeom>
            <a:noFill/>
            <a:ln w="25400" cap="rnd">
              <a:solidFill>
                <a:schemeClr val="bg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8" name="Line 52">
              <a:extLst>
                <a:ext uri="{FF2B5EF4-FFF2-40B4-BE49-F238E27FC236}">
                  <a16:creationId xmlns:a16="http://schemas.microsoft.com/office/drawing/2014/main" id="{BB61D36E-2390-7847-9B51-D5726AEC564E}"/>
                </a:ext>
              </a:extLst>
            </p:cNvPr>
            <p:cNvSpPr>
              <a:spLocks noChangeShapeType="1"/>
            </p:cNvSpPr>
            <p:nvPr/>
          </p:nvSpPr>
          <p:spPr bwMode="auto">
            <a:xfrm>
              <a:off x="4988" y="2239"/>
              <a:ext cx="19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nvGrpSpPr>
            <p:cNvPr id="21549" name="Group 53">
              <a:extLst>
                <a:ext uri="{FF2B5EF4-FFF2-40B4-BE49-F238E27FC236}">
                  <a16:creationId xmlns:a16="http://schemas.microsoft.com/office/drawing/2014/main" id="{7FB9C818-7A36-3643-AA33-77DDCBCB3811}"/>
                </a:ext>
              </a:extLst>
            </p:cNvPr>
            <p:cNvGrpSpPr>
              <a:grpSpLocks/>
            </p:cNvGrpSpPr>
            <p:nvPr/>
          </p:nvGrpSpPr>
          <p:grpSpPr bwMode="auto">
            <a:xfrm>
              <a:off x="4302" y="2431"/>
              <a:ext cx="66" cy="65"/>
              <a:chOff x="4515" y="2600"/>
              <a:chExt cx="71" cy="63"/>
            </a:xfrm>
          </p:grpSpPr>
          <p:sp>
            <p:nvSpPr>
              <p:cNvPr id="21560" name="Freeform 54" descr="Wide upward diagonal">
                <a:extLst>
                  <a:ext uri="{FF2B5EF4-FFF2-40B4-BE49-F238E27FC236}">
                    <a16:creationId xmlns:a16="http://schemas.microsoft.com/office/drawing/2014/main" id="{67290848-E0F4-A443-BD37-0161AFCE4576}"/>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61" name="Freeform 55">
                <a:extLst>
                  <a:ext uri="{FF2B5EF4-FFF2-40B4-BE49-F238E27FC236}">
                    <a16:creationId xmlns:a16="http://schemas.microsoft.com/office/drawing/2014/main" id="{DDE94A5A-01AD-F849-86D8-08FB2D70AD75}"/>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50" name="Group 56">
              <a:extLst>
                <a:ext uri="{FF2B5EF4-FFF2-40B4-BE49-F238E27FC236}">
                  <a16:creationId xmlns:a16="http://schemas.microsoft.com/office/drawing/2014/main" id="{E97480F4-743E-4541-A8B5-9D0DA97EDA35}"/>
                </a:ext>
              </a:extLst>
            </p:cNvPr>
            <p:cNvGrpSpPr>
              <a:grpSpLocks/>
            </p:cNvGrpSpPr>
            <p:nvPr/>
          </p:nvGrpSpPr>
          <p:grpSpPr bwMode="auto">
            <a:xfrm>
              <a:off x="4128" y="2448"/>
              <a:ext cx="66" cy="65"/>
              <a:chOff x="4515" y="2600"/>
              <a:chExt cx="71" cy="63"/>
            </a:xfrm>
          </p:grpSpPr>
          <p:sp>
            <p:nvSpPr>
              <p:cNvPr id="21558" name="Freeform 57" descr="Wide upward diagonal">
                <a:extLst>
                  <a:ext uri="{FF2B5EF4-FFF2-40B4-BE49-F238E27FC236}">
                    <a16:creationId xmlns:a16="http://schemas.microsoft.com/office/drawing/2014/main" id="{B7E5FEC8-97DF-1D4A-B4F5-E31342E1608D}"/>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9" name="Freeform 58">
                <a:extLst>
                  <a:ext uri="{FF2B5EF4-FFF2-40B4-BE49-F238E27FC236}">
                    <a16:creationId xmlns:a16="http://schemas.microsoft.com/office/drawing/2014/main" id="{D845B186-51EE-E44B-98FA-F4374A7CEF9B}"/>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51" name="Group 59">
              <a:extLst>
                <a:ext uri="{FF2B5EF4-FFF2-40B4-BE49-F238E27FC236}">
                  <a16:creationId xmlns:a16="http://schemas.microsoft.com/office/drawing/2014/main" id="{182F4955-0D9A-1A4D-802A-CFB43BFDBC87}"/>
                </a:ext>
              </a:extLst>
            </p:cNvPr>
            <p:cNvGrpSpPr>
              <a:grpSpLocks/>
            </p:cNvGrpSpPr>
            <p:nvPr/>
          </p:nvGrpSpPr>
          <p:grpSpPr bwMode="auto">
            <a:xfrm>
              <a:off x="3840" y="2448"/>
              <a:ext cx="66" cy="65"/>
              <a:chOff x="4515" y="2600"/>
              <a:chExt cx="71" cy="63"/>
            </a:xfrm>
          </p:grpSpPr>
          <p:sp>
            <p:nvSpPr>
              <p:cNvPr id="21556" name="Freeform 60" descr="Wide upward diagonal">
                <a:extLst>
                  <a:ext uri="{FF2B5EF4-FFF2-40B4-BE49-F238E27FC236}">
                    <a16:creationId xmlns:a16="http://schemas.microsoft.com/office/drawing/2014/main" id="{E5698F53-38A3-B943-89DE-71C8B305699C}"/>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7" name="Freeform 61">
                <a:extLst>
                  <a:ext uri="{FF2B5EF4-FFF2-40B4-BE49-F238E27FC236}">
                    <a16:creationId xmlns:a16="http://schemas.microsoft.com/office/drawing/2014/main" id="{140F1DC5-9B44-E44F-B9DD-F88F6095821D}"/>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552" name="Group 62">
              <a:extLst>
                <a:ext uri="{FF2B5EF4-FFF2-40B4-BE49-F238E27FC236}">
                  <a16:creationId xmlns:a16="http://schemas.microsoft.com/office/drawing/2014/main" id="{A4CFCA16-5008-D94C-A6FA-BB64F4C51992}"/>
                </a:ext>
              </a:extLst>
            </p:cNvPr>
            <p:cNvGrpSpPr>
              <a:grpSpLocks/>
            </p:cNvGrpSpPr>
            <p:nvPr/>
          </p:nvGrpSpPr>
          <p:grpSpPr bwMode="auto">
            <a:xfrm>
              <a:off x="3984" y="2496"/>
              <a:ext cx="66" cy="65"/>
              <a:chOff x="4515" y="2600"/>
              <a:chExt cx="71" cy="63"/>
            </a:xfrm>
          </p:grpSpPr>
          <p:sp>
            <p:nvSpPr>
              <p:cNvPr id="21554" name="Freeform 63" descr="Wide upward diagonal">
                <a:extLst>
                  <a:ext uri="{FF2B5EF4-FFF2-40B4-BE49-F238E27FC236}">
                    <a16:creationId xmlns:a16="http://schemas.microsoft.com/office/drawing/2014/main" id="{69FC03F0-6B0D-204C-B656-9B1B36CB17A2}"/>
                  </a:ext>
                </a:extLst>
              </p:cNvPr>
              <p:cNvSpPr>
                <a:spLocks/>
              </p:cNvSpPr>
              <p:nvPr/>
            </p:nvSpPr>
            <p:spPr bwMode="auto">
              <a:xfrm>
                <a:off x="4515" y="2600"/>
                <a:ext cx="71" cy="63"/>
              </a:xfrm>
              <a:custGeom>
                <a:avLst/>
                <a:gdLst>
                  <a:gd name="T0" fmla="*/ 70 w 71"/>
                  <a:gd name="T1" fmla="*/ 35 h 63"/>
                  <a:gd name="T2" fmla="*/ 67 w 71"/>
                  <a:gd name="T3" fmla="*/ 12 h 63"/>
                  <a:gd name="T4" fmla="*/ 48 w 71"/>
                  <a:gd name="T5" fmla="*/ 0 h 63"/>
                  <a:gd name="T6" fmla="*/ 29 w 71"/>
                  <a:gd name="T7" fmla="*/ 0 h 63"/>
                  <a:gd name="T8" fmla="*/ 11 w 71"/>
                  <a:gd name="T9" fmla="*/ 6 h 63"/>
                  <a:gd name="T10" fmla="*/ 0 w 71"/>
                  <a:gd name="T11" fmla="*/ 21 h 63"/>
                  <a:gd name="T12" fmla="*/ 0 w 71"/>
                  <a:gd name="T13" fmla="*/ 39 h 63"/>
                  <a:gd name="T14" fmla="*/ 9 w 71"/>
                  <a:gd name="T15" fmla="*/ 56 h 63"/>
                  <a:gd name="T16" fmla="*/ 29 w 71"/>
                  <a:gd name="T17" fmla="*/ 62 h 63"/>
                  <a:gd name="T18" fmla="*/ 63 w 71"/>
                  <a:gd name="T19" fmla="*/ 54 h 63"/>
                  <a:gd name="T20" fmla="*/ 70 w 71"/>
                  <a:gd name="T21" fmla="*/ 37 h 63"/>
                  <a:gd name="T22" fmla="*/ 70 w 71"/>
                  <a:gd name="T23" fmla="*/ 35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 h="63">
                    <a:moveTo>
                      <a:pt x="70" y="35"/>
                    </a:moveTo>
                    <a:lnTo>
                      <a:pt x="67" y="12"/>
                    </a:lnTo>
                    <a:lnTo>
                      <a:pt x="48" y="0"/>
                    </a:lnTo>
                    <a:lnTo>
                      <a:pt x="29" y="0"/>
                    </a:lnTo>
                    <a:lnTo>
                      <a:pt x="11" y="6"/>
                    </a:lnTo>
                    <a:lnTo>
                      <a:pt x="0" y="21"/>
                    </a:lnTo>
                    <a:lnTo>
                      <a:pt x="0" y="39"/>
                    </a:lnTo>
                    <a:lnTo>
                      <a:pt x="9" y="56"/>
                    </a:lnTo>
                    <a:lnTo>
                      <a:pt x="29" y="62"/>
                    </a:lnTo>
                    <a:lnTo>
                      <a:pt x="63" y="54"/>
                    </a:lnTo>
                    <a:lnTo>
                      <a:pt x="70" y="37"/>
                    </a:lnTo>
                    <a:lnTo>
                      <a:pt x="70" y="35"/>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55" name="Freeform 64">
                <a:extLst>
                  <a:ext uri="{FF2B5EF4-FFF2-40B4-BE49-F238E27FC236}">
                    <a16:creationId xmlns:a16="http://schemas.microsoft.com/office/drawing/2014/main" id="{2668D8EF-55C6-A140-A852-E56D0F2380A8}"/>
                  </a:ext>
                </a:extLst>
              </p:cNvPr>
              <p:cNvSpPr>
                <a:spLocks/>
              </p:cNvSpPr>
              <p:nvPr/>
            </p:nvSpPr>
            <p:spPr bwMode="auto">
              <a:xfrm>
                <a:off x="4524" y="2621"/>
                <a:ext cx="49" cy="35"/>
              </a:xfrm>
              <a:custGeom>
                <a:avLst/>
                <a:gdLst>
                  <a:gd name="T0" fmla="*/ 20 w 49"/>
                  <a:gd name="T1" fmla="*/ 34 h 35"/>
                  <a:gd name="T2" fmla="*/ 27 w 49"/>
                  <a:gd name="T3" fmla="*/ 32 h 35"/>
                  <a:gd name="T4" fmla="*/ 34 w 49"/>
                  <a:gd name="T5" fmla="*/ 26 h 35"/>
                  <a:gd name="T6" fmla="*/ 48 w 49"/>
                  <a:gd name="T7" fmla="*/ 26 h 35"/>
                  <a:gd name="T8" fmla="*/ 48 w 49"/>
                  <a:gd name="T9" fmla="*/ 17 h 35"/>
                  <a:gd name="T10" fmla="*/ 48 w 49"/>
                  <a:gd name="T11" fmla="*/ 17 h 35"/>
                  <a:gd name="T12" fmla="*/ 48 w 49"/>
                  <a:gd name="T13" fmla="*/ 9 h 35"/>
                  <a:gd name="T14" fmla="*/ 48 w 49"/>
                  <a:gd name="T15" fmla="*/ 0 h 35"/>
                  <a:gd name="T16" fmla="*/ 34 w 49"/>
                  <a:gd name="T17" fmla="*/ 0 h 35"/>
                  <a:gd name="T18" fmla="*/ 20 w 49"/>
                  <a:gd name="T19" fmla="*/ 9 h 35"/>
                  <a:gd name="T20" fmla="*/ 34 w 49"/>
                  <a:gd name="T21" fmla="*/ 11 h 35"/>
                  <a:gd name="T22" fmla="*/ 48 w 49"/>
                  <a:gd name="T23" fmla="*/ 17 h 35"/>
                  <a:gd name="T24" fmla="*/ 48 w 49"/>
                  <a:gd name="T25" fmla="*/ 17 h 35"/>
                  <a:gd name="T26" fmla="*/ 34 w 49"/>
                  <a:gd name="T27" fmla="*/ 26 h 35"/>
                  <a:gd name="T28" fmla="*/ 20 w 49"/>
                  <a:gd name="T29" fmla="*/ 26 h 35"/>
                  <a:gd name="T30" fmla="*/ 5 w 49"/>
                  <a:gd name="T31" fmla="*/ 26 h 35"/>
                  <a:gd name="T32" fmla="*/ 5 w 49"/>
                  <a:gd name="T33" fmla="*/ 26 h 35"/>
                  <a:gd name="T34" fmla="*/ 0 w 49"/>
                  <a:gd name="T35" fmla="*/ 30 h 35"/>
                  <a:gd name="T36" fmla="*/ 4 w 49"/>
                  <a:gd name="T37" fmla="*/ 33 h 35"/>
                  <a:gd name="T38" fmla="*/ 20 w 49"/>
                  <a:gd name="T39" fmla="*/ 34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35">
                    <a:moveTo>
                      <a:pt x="20" y="34"/>
                    </a:moveTo>
                    <a:lnTo>
                      <a:pt x="27" y="32"/>
                    </a:lnTo>
                    <a:lnTo>
                      <a:pt x="34" y="26"/>
                    </a:lnTo>
                    <a:lnTo>
                      <a:pt x="48" y="26"/>
                    </a:lnTo>
                    <a:lnTo>
                      <a:pt x="48" y="17"/>
                    </a:lnTo>
                    <a:lnTo>
                      <a:pt x="48" y="9"/>
                    </a:lnTo>
                    <a:lnTo>
                      <a:pt x="48" y="0"/>
                    </a:lnTo>
                    <a:lnTo>
                      <a:pt x="34" y="0"/>
                    </a:lnTo>
                    <a:lnTo>
                      <a:pt x="20" y="9"/>
                    </a:lnTo>
                    <a:lnTo>
                      <a:pt x="34" y="11"/>
                    </a:lnTo>
                    <a:lnTo>
                      <a:pt x="48" y="17"/>
                    </a:lnTo>
                    <a:lnTo>
                      <a:pt x="34" y="26"/>
                    </a:lnTo>
                    <a:lnTo>
                      <a:pt x="20" y="26"/>
                    </a:lnTo>
                    <a:lnTo>
                      <a:pt x="5" y="26"/>
                    </a:lnTo>
                    <a:lnTo>
                      <a:pt x="0" y="30"/>
                    </a:lnTo>
                    <a:lnTo>
                      <a:pt x="4" y="33"/>
                    </a:lnTo>
                    <a:lnTo>
                      <a:pt x="20" y="34"/>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53" name="Freeform 65">
              <a:extLst>
                <a:ext uri="{FF2B5EF4-FFF2-40B4-BE49-F238E27FC236}">
                  <a16:creationId xmlns:a16="http://schemas.microsoft.com/office/drawing/2014/main" id="{AF80D1CF-CB27-AB49-8E78-340D972E973F}"/>
                </a:ext>
              </a:extLst>
            </p:cNvPr>
            <p:cNvSpPr>
              <a:spLocks/>
            </p:cNvSpPr>
            <p:nvPr/>
          </p:nvSpPr>
          <p:spPr bwMode="auto">
            <a:xfrm>
              <a:off x="3786" y="2068"/>
              <a:ext cx="693" cy="578"/>
            </a:xfrm>
            <a:custGeom>
              <a:avLst/>
              <a:gdLst>
                <a:gd name="T0" fmla="*/ 0 w 679"/>
                <a:gd name="T1" fmla="*/ 236 h 284"/>
                <a:gd name="T2" fmla="*/ 0 w 679"/>
                <a:gd name="T3" fmla="*/ 2949 h 284"/>
                <a:gd name="T4" fmla="*/ 79 w 679"/>
                <a:gd name="T5" fmla="*/ 5613 h 284"/>
                <a:gd name="T6" fmla="*/ 370 w 679"/>
                <a:gd name="T7" fmla="*/ 5589 h 284"/>
                <a:gd name="T8" fmla="*/ 440 w 679"/>
                <a:gd name="T9" fmla="*/ 2746 h 284"/>
                <a:gd name="T10" fmla="*/ 440 w 679"/>
                <a:gd name="T11" fmla="*/ 344 h 284"/>
                <a:gd name="T12" fmla="*/ 344 w 679"/>
                <a:gd name="T13" fmla="*/ 0 h 284"/>
                <a:gd name="T14" fmla="*/ 259 w 679"/>
                <a:gd name="T15" fmla="*/ 1012 h 284"/>
                <a:gd name="T16" fmla="*/ 157 w 679"/>
                <a:gd name="T17" fmla="*/ 564 h 284"/>
                <a:gd name="T18" fmla="*/ 84 w 679"/>
                <a:gd name="T19" fmla="*/ 877 h 284"/>
                <a:gd name="T20" fmla="*/ 0 w 679"/>
                <a:gd name="T21" fmla="*/ 236 h 2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9" h="284">
                  <a:moveTo>
                    <a:pt x="0" y="14"/>
                  </a:moveTo>
                  <a:lnTo>
                    <a:pt x="0" y="148"/>
                  </a:lnTo>
                  <a:lnTo>
                    <a:pt x="120" y="283"/>
                  </a:lnTo>
                  <a:lnTo>
                    <a:pt x="576" y="282"/>
                  </a:lnTo>
                  <a:lnTo>
                    <a:pt x="678" y="138"/>
                  </a:lnTo>
                  <a:lnTo>
                    <a:pt x="678" y="20"/>
                  </a:lnTo>
                  <a:lnTo>
                    <a:pt x="530" y="0"/>
                  </a:lnTo>
                  <a:lnTo>
                    <a:pt x="401" y="53"/>
                  </a:lnTo>
                  <a:lnTo>
                    <a:pt x="243" y="27"/>
                  </a:lnTo>
                  <a:lnTo>
                    <a:pt x="128" y="45"/>
                  </a:lnTo>
                  <a:lnTo>
                    <a:pt x="0" y="14"/>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07" name="TextBox 1">
            <a:extLst>
              <a:ext uri="{FF2B5EF4-FFF2-40B4-BE49-F238E27FC236}">
                <a16:creationId xmlns:a16="http://schemas.microsoft.com/office/drawing/2014/main" id="{9FD62E53-EAE6-4341-A0A2-7D1FE6A59D7D}"/>
              </a:ext>
            </a:extLst>
          </p:cNvPr>
          <p:cNvSpPr txBox="1">
            <a:spLocks noChangeArrowheads="1"/>
          </p:cNvSpPr>
          <p:nvPr/>
        </p:nvSpPr>
        <p:spPr bwMode="auto">
          <a:xfrm>
            <a:off x="730250" y="2135188"/>
            <a:ext cx="202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u="sng"/>
              <a:t>Note</a:t>
            </a:r>
            <a:r>
              <a:rPr lang="en-US" altLang="en-US" sz="1800"/>
              <a:t>: Not to scale!!</a:t>
            </a:r>
          </a:p>
        </p:txBody>
      </p:sp>
      <p:sp>
        <p:nvSpPr>
          <p:cNvPr id="21508" name="TextBox 67">
            <a:extLst>
              <a:ext uri="{FF2B5EF4-FFF2-40B4-BE49-F238E27FC236}">
                <a16:creationId xmlns:a16="http://schemas.microsoft.com/office/drawing/2014/main" id="{8EBE5CE4-11CA-0241-8D12-C9514D951D85}"/>
              </a:ext>
            </a:extLst>
          </p:cNvPr>
          <p:cNvSpPr txBox="1">
            <a:spLocks noChangeArrowheads="1"/>
          </p:cNvSpPr>
          <p:nvPr/>
        </p:nvSpPr>
        <p:spPr bwMode="auto">
          <a:xfrm>
            <a:off x="2819400" y="4760913"/>
            <a:ext cx="1565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Cell input tube</a:t>
            </a:r>
          </a:p>
        </p:txBody>
      </p:sp>
      <p:sp>
        <p:nvSpPr>
          <p:cNvPr id="21509" name="TextBox 2">
            <a:extLst>
              <a:ext uri="{FF2B5EF4-FFF2-40B4-BE49-F238E27FC236}">
                <a16:creationId xmlns:a16="http://schemas.microsoft.com/office/drawing/2014/main" id="{1609C7B1-E863-054C-83BD-83975F734C00}"/>
              </a:ext>
            </a:extLst>
          </p:cNvPr>
          <p:cNvSpPr txBox="1">
            <a:spLocks noChangeArrowheads="1"/>
          </p:cNvSpPr>
          <p:nvPr/>
        </p:nvSpPr>
        <p:spPr bwMode="auto">
          <a:xfrm>
            <a:off x="5427663" y="3790950"/>
            <a:ext cx="364013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Most analyzers are operated with the flow chamber facing upwards </a:t>
            </a:r>
            <a:r>
              <a:rPr lang="mr-IN" altLang="en-US" sz="1800" dirty="0"/>
              <a:t>–</a:t>
            </a:r>
            <a:r>
              <a:rPr lang="en-US" altLang="en-US" sz="1800" dirty="0"/>
              <a:t> this allows bubbles to rise and leave the system instead of creating potential turbulence.</a:t>
            </a:r>
          </a:p>
        </p:txBody>
      </p:sp>
      <p:sp>
        <p:nvSpPr>
          <p:cNvPr id="4" name="Down Arrow 3">
            <a:extLst>
              <a:ext uri="{FF2B5EF4-FFF2-40B4-BE49-F238E27FC236}">
                <a16:creationId xmlns:a16="http://schemas.microsoft.com/office/drawing/2014/main" id="{454EB739-A313-9243-BDF9-195BB25F1875}"/>
              </a:ext>
            </a:extLst>
          </p:cNvPr>
          <p:cNvSpPr/>
          <p:nvPr/>
        </p:nvSpPr>
        <p:spPr>
          <a:xfrm flipV="1">
            <a:off x="4937125" y="2481263"/>
            <a:ext cx="277813" cy="2324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a:extLst>
              <a:ext uri="{FF2B5EF4-FFF2-40B4-BE49-F238E27FC236}">
                <a16:creationId xmlns:a16="http://schemas.microsoft.com/office/drawing/2014/main" id="{C5C015C5-91E1-3046-B2EA-18C14E6EA7B7}"/>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9D00F6F-5F2F-6A41-BCC7-D83E64902360}" type="datetime12">
              <a:rPr lang="en-US" altLang="en-US"/>
              <a:pPr eaLnBrk="1" hangingPunct="1">
                <a:defRPr/>
              </a:pPr>
              <a:t>5:27 PM</a:t>
            </a:fld>
            <a:endParaRPr lang="en-US" altLang="en-US"/>
          </a:p>
        </p:txBody>
      </p:sp>
      <p:sp>
        <p:nvSpPr>
          <p:cNvPr id="34819" name="Rectangle 2">
            <a:extLst>
              <a:ext uri="{FF2B5EF4-FFF2-40B4-BE49-F238E27FC236}">
                <a16:creationId xmlns:a16="http://schemas.microsoft.com/office/drawing/2014/main" id="{A7AC8396-C219-9943-A238-838A3CDE621B}"/>
              </a:ext>
            </a:extLst>
          </p:cNvPr>
          <p:cNvSpPr>
            <a:spLocks noGrp="1" noChangeArrowheads="1"/>
          </p:cNvSpPr>
          <p:nvPr>
            <p:ph type="title"/>
          </p:nvPr>
        </p:nvSpPr>
        <p:spPr>
          <a:xfrm>
            <a:off x="0" y="0"/>
            <a:ext cx="9144000" cy="8001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2800"/>
              <a:t>Hydrodynamic Systems – Increase Sample Pressure</a:t>
            </a:r>
          </a:p>
        </p:txBody>
      </p:sp>
      <p:sp>
        <p:nvSpPr>
          <p:cNvPr id="34820" name="Rectangle 3">
            <a:extLst>
              <a:ext uri="{FF2B5EF4-FFF2-40B4-BE49-F238E27FC236}">
                <a16:creationId xmlns:a16="http://schemas.microsoft.com/office/drawing/2014/main" id="{E9AD95AC-7252-034D-80FC-5654CCBC1A5A}"/>
              </a:ext>
            </a:extLst>
          </p:cNvPr>
          <p:cNvSpPr>
            <a:spLocks noChangeArrowheads="1"/>
          </p:cNvSpPr>
          <p:nvPr/>
        </p:nvSpPr>
        <p:spPr bwMode="auto">
          <a:xfrm>
            <a:off x="8464550" y="6556375"/>
            <a:ext cx="428625" cy="19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4821" name="Rectangle 4">
            <a:extLst>
              <a:ext uri="{FF2B5EF4-FFF2-40B4-BE49-F238E27FC236}">
                <a16:creationId xmlns:a16="http://schemas.microsoft.com/office/drawing/2014/main" id="{BE5D5930-6BA4-CF4D-BDA2-68541CDFB2BF}"/>
              </a:ext>
            </a:extLst>
          </p:cNvPr>
          <p:cNvSpPr>
            <a:spLocks noChangeArrowheads="1"/>
          </p:cNvSpPr>
          <p:nvPr/>
        </p:nvSpPr>
        <p:spPr bwMode="auto">
          <a:xfrm>
            <a:off x="609600" y="1420813"/>
            <a:ext cx="2574925"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3900" b="1">
                <a:solidFill>
                  <a:schemeClr val="tx2"/>
                </a:solidFill>
              </a:rPr>
              <a:t>Flow Chamber</a:t>
            </a:r>
          </a:p>
        </p:txBody>
      </p:sp>
      <p:sp>
        <p:nvSpPr>
          <p:cNvPr id="82949" name="Freeform 5">
            <a:extLst>
              <a:ext uri="{FF2B5EF4-FFF2-40B4-BE49-F238E27FC236}">
                <a16:creationId xmlns:a16="http://schemas.microsoft.com/office/drawing/2014/main" id="{03BB54CD-18C4-1549-9158-CEA73C31580C}"/>
              </a:ext>
            </a:extLst>
          </p:cNvPr>
          <p:cNvSpPr>
            <a:spLocks/>
          </p:cNvSpPr>
          <p:nvPr/>
        </p:nvSpPr>
        <p:spPr bwMode="auto">
          <a:xfrm>
            <a:off x="5815013" y="1995488"/>
            <a:ext cx="3024187" cy="2536825"/>
          </a:xfrm>
          <a:custGeom>
            <a:avLst/>
            <a:gdLst>
              <a:gd name="T0" fmla="*/ 2147483646 w 2143"/>
              <a:gd name="T1" fmla="*/ 2147483646 h 1598"/>
              <a:gd name="T2" fmla="*/ 2147483646 w 2143"/>
              <a:gd name="T3" fmla="*/ 2147483646 h 1598"/>
              <a:gd name="T4" fmla="*/ 2147483646 w 2143"/>
              <a:gd name="T5" fmla="*/ 2147483646 h 1598"/>
              <a:gd name="T6" fmla="*/ 2147483646 w 2143"/>
              <a:gd name="T7" fmla="*/ 2147483646 h 1598"/>
              <a:gd name="T8" fmla="*/ 2147483646 w 2143"/>
              <a:gd name="T9" fmla="*/ 2147483646 h 1598"/>
              <a:gd name="T10" fmla="*/ 2147483646 w 2143"/>
              <a:gd name="T11" fmla="*/ 2147483646 h 1598"/>
              <a:gd name="T12" fmla="*/ 2147483646 w 2143"/>
              <a:gd name="T13" fmla="*/ 2147483646 h 1598"/>
              <a:gd name="T14" fmla="*/ 2147483646 w 2143"/>
              <a:gd name="T15" fmla="*/ 2147483646 h 1598"/>
              <a:gd name="T16" fmla="*/ 2147483646 w 2143"/>
              <a:gd name="T17" fmla="*/ 0 h 1598"/>
              <a:gd name="T18" fmla="*/ 2147483646 w 2143"/>
              <a:gd name="T19" fmla="*/ 2147483646 h 1598"/>
              <a:gd name="T20" fmla="*/ 0 w 2143"/>
              <a:gd name="T21" fmla="*/ 2147483646 h 1598"/>
              <a:gd name="T22" fmla="*/ 2147483646 w 2143"/>
              <a:gd name="T23" fmla="*/ 2147483646 h 15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43" h="1598">
                <a:moveTo>
                  <a:pt x="83" y="1597"/>
                </a:moveTo>
                <a:lnTo>
                  <a:pt x="2101" y="456"/>
                </a:lnTo>
                <a:lnTo>
                  <a:pt x="2142" y="324"/>
                </a:lnTo>
                <a:lnTo>
                  <a:pt x="2083" y="263"/>
                </a:lnTo>
                <a:lnTo>
                  <a:pt x="2118" y="181"/>
                </a:lnTo>
                <a:lnTo>
                  <a:pt x="2071" y="176"/>
                </a:lnTo>
                <a:lnTo>
                  <a:pt x="2053" y="170"/>
                </a:lnTo>
                <a:lnTo>
                  <a:pt x="2059" y="104"/>
                </a:lnTo>
                <a:lnTo>
                  <a:pt x="2077" y="0"/>
                </a:lnTo>
                <a:lnTo>
                  <a:pt x="767" y="1081"/>
                </a:lnTo>
                <a:lnTo>
                  <a:pt x="0" y="1553"/>
                </a:lnTo>
                <a:lnTo>
                  <a:pt x="83" y="1597"/>
                </a:lnTo>
              </a:path>
            </a:pathLst>
          </a:custGeom>
          <a:solidFill>
            <a:srgbClr val="00A9E0"/>
          </a:solidFill>
          <a:ln w="76200" cap="rnd" cmpd="sng">
            <a:solidFill>
              <a:srgbClr val="00A9E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0" name="Freeform 6" descr="Zig zag">
            <a:extLst>
              <a:ext uri="{FF2B5EF4-FFF2-40B4-BE49-F238E27FC236}">
                <a16:creationId xmlns:a16="http://schemas.microsoft.com/office/drawing/2014/main" id="{0E48E240-A1E6-3E4C-A1A4-74F0B9F8FB0C}"/>
              </a:ext>
            </a:extLst>
          </p:cNvPr>
          <p:cNvSpPr>
            <a:spLocks/>
          </p:cNvSpPr>
          <p:nvPr/>
        </p:nvSpPr>
        <p:spPr bwMode="auto">
          <a:xfrm>
            <a:off x="3706813" y="1684338"/>
            <a:ext cx="3689350" cy="4281487"/>
          </a:xfrm>
          <a:custGeom>
            <a:avLst/>
            <a:gdLst>
              <a:gd name="T0" fmla="*/ 2147483646 w 2615"/>
              <a:gd name="T1" fmla="*/ 2147483646 h 2697"/>
              <a:gd name="T2" fmla="*/ 2147483646 w 2615"/>
              <a:gd name="T3" fmla="*/ 0 h 2697"/>
              <a:gd name="T4" fmla="*/ 2147483646 w 2615"/>
              <a:gd name="T5" fmla="*/ 2147483646 h 2697"/>
              <a:gd name="T6" fmla="*/ 2147483646 w 2615"/>
              <a:gd name="T7" fmla="*/ 2147483646 h 2697"/>
              <a:gd name="T8" fmla="*/ 2147483646 w 2615"/>
              <a:gd name="T9" fmla="*/ 2147483646 h 2697"/>
              <a:gd name="T10" fmla="*/ 2147483646 w 2615"/>
              <a:gd name="T11" fmla="*/ 2147483646 h 2697"/>
              <a:gd name="T12" fmla="*/ 2147483646 w 2615"/>
              <a:gd name="T13" fmla="*/ 2147483646 h 2697"/>
              <a:gd name="T14" fmla="*/ 2147483646 w 2615"/>
              <a:gd name="T15" fmla="*/ 2147483646 h 2697"/>
              <a:gd name="T16" fmla="*/ 2147483646 w 2615"/>
              <a:gd name="T17" fmla="*/ 2147483646 h 2697"/>
              <a:gd name="T18" fmla="*/ 2147483646 w 2615"/>
              <a:gd name="T19" fmla="*/ 2147483646 h 2697"/>
              <a:gd name="T20" fmla="*/ 2147483646 w 2615"/>
              <a:gd name="T21" fmla="*/ 2147483646 h 2697"/>
              <a:gd name="T22" fmla="*/ 2147483646 w 2615"/>
              <a:gd name="T23" fmla="*/ 2147483646 h 2697"/>
              <a:gd name="T24" fmla="*/ 2147483646 w 2615"/>
              <a:gd name="T25" fmla="*/ 2147483646 h 2697"/>
              <a:gd name="T26" fmla="*/ 2147483646 w 2615"/>
              <a:gd name="T27" fmla="*/ 2147483646 h 2697"/>
              <a:gd name="T28" fmla="*/ 2147483646 w 2615"/>
              <a:gd name="T29" fmla="*/ 2147483646 h 2697"/>
              <a:gd name="T30" fmla="*/ 2147483646 w 2615"/>
              <a:gd name="T31" fmla="*/ 2147483646 h 2697"/>
              <a:gd name="T32" fmla="*/ 0 w 2615"/>
              <a:gd name="T33" fmla="*/ 2147483646 h 2697"/>
              <a:gd name="T34" fmla="*/ 2147483646 w 2615"/>
              <a:gd name="T35" fmla="*/ 2147483646 h 2697"/>
              <a:gd name="T36" fmla="*/ 2147483646 w 2615"/>
              <a:gd name="T37" fmla="*/ 2147483646 h 2697"/>
              <a:gd name="T38" fmla="*/ 2147483646 w 2615"/>
              <a:gd name="T39" fmla="*/ 2147483646 h 2697"/>
              <a:gd name="T40" fmla="*/ 2147483646 w 2615"/>
              <a:gd name="T41" fmla="*/ 2147483646 h 2697"/>
              <a:gd name="T42" fmla="*/ 2147483646 w 2615"/>
              <a:gd name="T43" fmla="*/ 2147483646 h 2697"/>
              <a:gd name="T44" fmla="*/ 2147483646 w 2615"/>
              <a:gd name="T45" fmla="*/ 2147483646 h 2697"/>
              <a:gd name="T46" fmla="*/ 2147483646 w 2615"/>
              <a:gd name="T47" fmla="*/ 2147483646 h 26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15" h="2697">
                <a:moveTo>
                  <a:pt x="1936" y="70"/>
                </a:moveTo>
                <a:lnTo>
                  <a:pt x="2225" y="0"/>
                </a:lnTo>
                <a:lnTo>
                  <a:pt x="2597" y="168"/>
                </a:lnTo>
                <a:lnTo>
                  <a:pt x="2614" y="698"/>
                </a:lnTo>
                <a:lnTo>
                  <a:pt x="1902" y="1577"/>
                </a:lnTo>
                <a:lnTo>
                  <a:pt x="1894" y="2665"/>
                </a:lnTo>
                <a:lnTo>
                  <a:pt x="1601" y="2638"/>
                </a:lnTo>
                <a:lnTo>
                  <a:pt x="1565" y="2643"/>
                </a:lnTo>
                <a:lnTo>
                  <a:pt x="1381" y="2696"/>
                </a:lnTo>
                <a:lnTo>
                  <a:pt x="1133" y="2610"/>
                </a:lnTo>
                <a:lnTo>
                  <a:pt x="1125" y="2585"/>
                </a:lnTo>
                <a:lnTo>
                  <a:pt x="1130" y="2599"/>
                </a:lnTo>
                <a:lnTo>
                  <a:pt x="1141" y="2614"/>
                </a:lnTo>
                <a:lnTo>
                  <a:pt x="963" y="2664"/>
                </a:lnTo>
                <a:lnTo>
                  <a:pt x="748" y="2627"/>
                </a:lnTo>
                <a:lnTo>
                  <a:pt x="742" y="1561"/>
                </a:lnTo>
                <a:lnTo>
                  <a:pt x="0" y="663"/>
                </a:lnTo>
                <a:lnTo>
                  <a:pt x="39" y="176"/>
                </a:lnTo>
                <a:lnTo>
                  <a:pt x="278" y="27"/>
                </a:lnTo>
                <a:lnTo>
                  <a:pt x="467" y="44"/>
                </a:lnTo>
                <a:lnTo>
                  <a:pt x="567" y="17"/>
                </a:lnTo>
                <a:lnTo>
                  <a:pt x="756" y="115"/>
                </a:lnTo>
                <a:lnTo>
                  <a:pt x="1279" y="168"/>
                </a:lnTo>
                <a:lnTo>
                  <a:pt x="1936" y="7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1" name="Freeform 15" descr="Dashed vertical">
            <a:extLst>
              <a:ext uri="{FF2B5EF4-FFF2-40B4-BE49-F238E27FC236}">
                <a16:creationId xmlns:a16="http://schemas.microsoft.com/office/drawing/2014/main" id="{52BE3054-926B-D748-B73E-B30F7999042A}"/>
              </a:ext>
            </a:extLst>
          </p:cNvPr>
          <p:cNvSpPr>
            <a:spLocks/>
          </p:cNvSpPr>
          <p:nvPr/>
        </p:nvSpPr>
        <p:spPr bwMode="auto">
          <a:xfrm>
            <a:off x="5334000" y="2520950"/>
            <a:ext cx="609600" cy="3394075"/>
          </a:xfrm>
          <a:custGeom>
            <a:avLst/>
            <a:gdLst>
              <a:gd name="T0" fmla="*/ 2147483646 w 10000"/>
              <a:gd name="T1" fmla="*/ 0 h 9922"/>
              <a:gd name="T2" fmla="*/ 2147483646 w 10000"/>
              <a:gd name="T3" fmla="*/ 2147483646 h 9922"/>
              <a:gd name="T4" fmla="*/ 2147483646 w 10000"/>
              <a:gd name="T5" fmla="*/ 2147483646 h 9922"/>
              <a:gd name="T6" fmla="*/ 2147483646 w 10000"/>
              <a:gd name="T7" fmla="*/ 2147483646 h 9922"/>
              <a:gd name="T8" fmla="*/ 2147483646 w 10000"/>
              <a:gd name="T9" fmla="*/ 2147483646 h 9922"/>
              <a:gd name="T10" fmla="*/ 2147483646 w 10000"/>
              <a:gd name="T11" fmla="*/ 2147483646 h 9922"/>
              <a:gd name="T12" fmla="*/ 2147483646 w 10000"/>
              <a:gd name="T13" fmla="*/ 2147483646 h 9922"/>
              <a:gd name="T14" fmla="*/ 2147483646 w 10000"/>
              <a:gd name="T15" fmla="*/ 2147483646 h 9922"/>
              <a:gd name="T16" fmla="*/ 2147483646 w 10000"/>
              <a:gd name="T17" fmla="*/ 2147483646 h 9922"/>
              <a:gd name="T18" fmla="*/ 2147483646 w 10000"/>
              <a:gd name="T19" fmla="*/ 2147483646 h 9922"/>
              <a:gd name="T20" fmla="*/ 2147483646 w 10000"/>
              <a:gd name="T21" fmla="*/ 2147483646 h 9922"/>
              <a:gd name="T22" fmla="*/ 2147483646 w 10000"/>
              <a:gd name="T23" fmla="*/ 2147483646 h 9922"/>
              <a:gd name="T24" fmla="*/ 2147483646 w 10000"/>
              <a:gd name="T25" fmla="*/ 2147483646 h 9922"/>
              <a:gd name="T26" fmla="*/ 2147483646 w 10000"/>
              <a:gd name="T27" fmla="*/ 2147483646 h 9922"/>
              <a:gd name="T28" fmla="*/ 2147483646 w 10000"/>
              <a:gd name="T29" fmla="*/ 2147483646 h 9922"/>
              <a:gd name="T30" fmla="*/ 2147483646 w 10000"/>
              <a:gd name="T31" fmla="*/ 2147483646 h 9922"/>
              <a:gd name="T32" fmla="*/ 2147483646 w 10000"/>
              <a:gd name="T33" fmla="*/ 2147483646 h 9922"/>
              <a:gd name="T34" fmla="*/ 2147483646 w 10000"/>
              <a:gd name="T35" fmla="*/ 2147483646 h 9922"/>
              <a:gd name="T36" fmla="*/ 2147483646 w 10000"/>
              <a:gd name="T37" fmla="*/ 2147483646 h 9922"/>
              <a:gd name="T38" fmla="*/ 2147483646 w 10000"/>
              <a:gd name="T39" fmla="*/ 2147483646 h 9922"/>
              <a:gd name="T40" fmla="*/ 2147483646 w 10000"/>
              <a:gd name="T41" fmla="*/ 2147483646 h 9922"/>
              <a:gd name="T42" fmla="*/ 2147483646 w 10000"/>
              <a:gd name="T43" fmla="*/ 2147483646 h 9922"/>
              <a:gd name="T44" fmla="*/ 0 w 10000"/>
              <a:gd name="T45" fmla="*/ 2147483646 h 9922"/>
              <a:gd name="T46" fmla="*/ 0 w 10000"/>
              <a:gd name="T47" fmla="*/ 2147483646 h 9922"/>
              <a:gd name="T48" fmla="*/ 2147483646 w 10000"/>
              <a:gd name="T49" fmla="*/ 0 h 99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000" h="9922">
                <a:moveTo>
                  <a:pt x="10000" y="0"/>
                </a:moveTo>
                <a:lnTo>
                  <a:pt x="9170" y="362"/>
                </a:lnTo>
                <a:lnTo>
                  <a:pt x="8149" y="696"/>
                </a:lnTo>
                <a:lnTo>
                  <a:pt x="7276" y="942"/>
                </a:lnTo>
                <a:lnTo>
                  <a:pt x="6763" y="9905"/>
                </a:lnTo>
                <a:lnTo>
                  <a:pt x="191" y="9922"/>
                </a:lnTo>
                <a:cubicBezTo>
                  <a:pt x="205" y="8706"/>
                  <a:pt x="220" y="7490"/>
                  <a:pt x="234" y="6274"/>
                </a:cubicBezTo>
                <a:lnTo>
                  <a:pt x="830" y="5434"/>
                </a:lnTo>
                <a:cubicBezTo>
                  <a:pt x="844" y="5558"/>
                  <a:pt x="858" y="5681"/>
                  <a:pt x="872" y="5805"/>
                </a:cubicBezTo>
                <a:lnTo>
                  <a:pt x="1064" y="5448"/>
                </a:lnTo>
                <a:lnTo>
                  <a:pt x="341" y="9481"/>
                </a:lnTo>
                <a:lnTo>
                  <a:pt x="638" y="5407"/>
                </a:lnTo>
                <a:lnTo>
                  <a:pt x="127" y="5671"/>
                </a:lnTo>
                <a:cubicBezTo>
                  <a:pt x="226" y="4515"/>
                  <a:pt x="327" y="3360"/>
                  <a:pt x="426" y="2204"/>
                </a:cubicBezTo>
                <a:lnTo>
                  <a:pt x="426" y="1926"/>
                </a:lnTo>
                <a:cubicBezTo>
                  <a:pt x="405" y="1838"/>
                  <a:pt x="383" y="1749"/>
                  <a:pt x="362" y="1661"/>
                </a:cubicBezTo>
                <a:cubicBezTo>
                  <a:pt x="419" y="1497"/>
                  <a:pt x="475" y="1334"/>
                  <a:pt x="532" y="1170"/>
                </a:cubicBezTo>
                <a:lnTo>
                  <a:pt x="532" y="677"/>
                </a:lnTo>
                <a:lnTo>
                  <a:pt x="362" y="501"/>
                </a:lnTo>
                <a:cubicBezTo>
                  <a:pt x="341" y="447"/>
                  <a:pt x="319" y="393"/>
                  <a:pt x="298" y="339"/>
                </a:cubicBezTo>
                <a:lnTo>
                  <a:pt x="298" y="144"/>
                </a:lnTo>
                <a:lnTo>
                  <a:pt x="64" y="102"/>
                </a:lnTo>
                <a:lnTo>
                  <a:pt x="0" y="74"/>
                </a:lnTo>
                <a:lnTo>
                  <a:pt x="0" y="9"/>
                </a:lnTo>
                <a:lnTo>
                  <a:pt x="1000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952" name="Group 7">
            <a:extLst>
              <a:ext uri="{FF2B5EF4-FFF2-40B4-BE49-F238E27FC236}">
                <a16:creationId xmlns:a16="http://schemas.microsoft.com/office/drawing/2014/main" id="{2BBF19C6-E61B-4D41-8283-B0B4DE441853}"/>
              </a:ext>
            </a:extLst>
          </p:cNvPr>
          <p:cNvGrpSpPr>
            <a:grpSpLocks/>
          </p:cNvGrpSpPr>
          <p:nvPr/>
        </p:nvGrpSpPr>
        <p:grpSpPr bwMode="auto">
          <a:xfrm>
            <a:off x="3502025" y="1655763"/>
            <a:ext cx="4129088" cy="3370262"/>
            <a:chOff x="2325" y="1234"/>
            <a:chExt cx="2927" cy="2123"/>
          </a:xfrm>
        </p:grpSpPr>
        <p:grpSp>
          <p:nvGrpSpPr>
            <p:cNvPr id="82994" name="Group 8">
              <a:extLst>
                <a:ext uri="{FF2B5EF4-FFF2-40B4-BE49-F238E27FC236}">
                  <a16:creationId xmlns:a16="http://schemas.microsoft.com/office/drawing/2014/main" id="{4C923E76-02B0-CD44-9C9B-A6589FA4652D}"/>
                </a:ext>
              </a:extLst>
            </p:cNvPr>
            <p:cNvGrpSpPr>
              <a:grpSpLocks/>
            </p:cNvGrpSpPr>
            <p:nvPr/>
          </p:nvGrpSpPr>
          <p:grpSpPr bwMode="auto">
            <a:xfrm>
              <a:off x="2325" y="1234"/>
              <a:ext cx="892" cy="2123"/>
              <a:chOff x="2325" y="1234"/>
              <a:chExt cx="892" cy="2123"/>
            </a:xfrm>
          </p:grpSpPr>
          <p:sp>
            <p:nvSpPr>
              <p:cNvPr id="82998" name="Freeform 9">
                <a:extLst>
                  <a:ext uri="{FF2B5EF4-FFF2-40B4-BE49-F238E27FC236}">
                    <a16:creationId xmlns:a16="http://schemas.microsoft.com/office/drawing/2014/main" id="{E4446BB9-9912-2E44-84BC-D5981116291A}"/>
                  </a:ext>
                </a:extLst>
              </p:cNvPr>
              <p:cNvSpPr>
                <a:spLocks/>
              </p:cNvSpPr>
              <p:nvPr/>
            </p:nvSpPr>
            <p:spPr bwMode="auto">
              <a:xfrm>
                <a:off x="2325" y="1234"/>
                <a:ext cx="892" cy="2123"/>
              </a:xfrm>
              <a:custGeom>
                <a:avLst/>
                <a:gdLst>
                  <a:gd name="T0" fmla="*/ 223 w 892"/>
                  <a:gd name="T1" fmla="*/ 168 h 2123"/>
                  <a:gd name="T2" fmla="*/ 223 w 892"/>
                  <a:gd name="T3" fmla="*/ 672 h 2123"/>
                  <a:gd name="T4" fmla="*/ 891 w 892"/>
                  <a:gd name="T5" fmla="*/ 1521 h 2123"/>
                  <a:gd name="T6" fmla="*/ 891 w 892"/>
                  <a:gd name="T7" fmla="*/ 2122 h 2123"/>
                  <a:gd name="T8" fmla="*/ 846 w 892"/>
                  <a:gd name="T9" fmla="*/ 2113 h 2123"/>
                  <a:gd name="T10" fmla="*/ 768 w 892"/>
                  <a:gd name="T11" fmla="*/ 2113 h 2123"/>
                  <a:gd name="T12" fmla="*/ 757 w 892"/>
                  <a:gd name="T13" fmla="*/ 2104 h 2123"/>
                  <a:gd name="T14" fmla="*/ 702 w 892"/>
                  <a:gd name="T15" fmla="*/ 2078 h 2123"/>
                  <a:gd name="T16" fmla="*/ 679 w 892"/>
                  <a:gd name="T17" fmla="*/ 2042 h 2123"/>
                  <a:gd name="T18" fmla="*/ 657 w 892"/>
                  <a:gd name="T19" fmla="*/ 1998 h 2123"/>
                  <a:gd name="T20" fmla="*/ 657 w 892"/>
                  <a:gd name="T21" fmla="*/ 1512 h 2123"/>
                  <a:gd name="T22" fmla="*/ 0 w 892"/>
                  <a:gd name="T23" fmla="*/ 672 h 2123"/>
                  <a:gd name="T24" fmla="*/ 0 w 892"/>
                  <a:gd name="T25" fmla="*/ 0 h 2123"/>
                  <a:gd name="T26" fmla="*/ 56 w 892"/>
                  <a:gd name="T27" fmla="*/ 27 h 2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2" h="2123">
                    <a:moveTo>
                      <a:pt x="223" y="168"/>
                    </a:moveTo>
                    <a:lnTo>
                      <a:pt x="223" y="672"/>
                    </a:lnTo>
                    <a:lnTo>
                      <a:pt x="891" y="1521"/>
                    </a:lnTo>
                    <a:lnTo>
                      <a:pt x="891" y="2122"/>
                    </a:lnTo>
                    <a:lnTo>
                      <a:pt x="846" y="2113"/>
                    </a:lnTo>
                    <a:lnTo>
                      <a:pt x="768" y="2113"/>
                    </a:lnTo>
                    <a:lnTo>
                      <a:pt x="757" y="2104"/>
                    </a:lnTo>
                    <a:lnTo>
                      <a:pt x="702" y="2078"/>
                    </a:lnTo>
                    <a:lnTo>
                      <a:pt x="679" y="2042"/>
                    </a:lnTo>
                    <a:lnTo>
                      <a:pt x="657" y="1998"/>
                    </a:lnTo>
                    <a:lnTo>
                      <a:pt x="657" y="1512"/>
                    </a:lnTo>
                    <a:lnTo>
                      <a:pt x="0" y="672"/>
                    </a:lnTo>
                    <a:lnTo>
                      <a:pt x="0" y="0"/>
                    </a:lnTo>
                    <a:lnTo>
                      <a:pt x="56" y="27"/>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99" name="Freeform 10">
                <a:extLst>
                  <a:ext uri="{FF2B5EF4-FFF2-40B4-BE49-F238E27FC236}">
                    <a16:creationId xmlns:a16="http://schemas.microsoft.com/office/drawing/2014/main" id="{36CBDCD4-59B8-FF49-8DF2-276110502D84}"/>
                  </a:ext>
                </a:extLst>
              </p:cNvPr>
              <p:cNvSpPr>
                <a:spLocks/>
              </p:cNvSpPr>
              <p:nvPr/>
            </p:nvSpPr>
            <p:spPr bwMode="auto">
              <a:xfrm>
                <a:off x="2380" y="1234"/>
                <a:ext cx="168" cy="152"/>
              </a:xfrm>
              <a:custGeom>
                <a:avLst/>
                <a:gdLst>
                  <a:gd name="T0" fmla="*/ 0 w 168"/>
                  <a:gd name="T1" fmla="*/ 0 h 152"/>
                  <a:gd name="T2" fmla="*/ 56 w 168"/>
                  <a:gd name="T3" fmla="*/ 71 h 152"/>
                  <a:gd name="T4" fmla="*/ 89 w 168"/>
                  <a:gd name="T5" fmla="*/ 80 h 152"/>
                  <a:gd name="T6" fmla="*/ 122 w 168"/>
                  <a:gd name="T7" fmla="*/ 98 h 152"/>
                  <a:gd name="T8" fmla="*/ 145 w 168"/>
                  <a:gd name="T9" fmla="*/ 124 h 152"/>
                  <a:gd name="T10" fmla="*/ 167 w 168"/>
                  <a:gd name="T11" fmla="*/ 151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 h="152">
                    <a:moveTo>
                      <a:pt x="0" y="0"/>
                    </a:moveTo>
                    <a:lnTo>
                      <a:pt x="56" y="71"/>
                    </a:lnTo>
                    <a:lnTo>
                      <a:pt x="89" y="80"/>
                    </a:lnTo>
                    <a:lnTo>
                      <a:pt x="122" y="98"/>
                    </a:lnTo>
                    <a:lnTo>
                      <a:pt x="145" y="124"/>
                    </a:lnTo>
                    <a:lnTo>
                      <a:pt x="167" y="151"/>
                    </a:lnTo>
                  </a:path>
                </a:pathLst>
              </a:custGeom>
              <a:gradFill rotWithShape="0">
                <a:gsLst>
                  <a:gs pos="0">
                    <a:srgbClr val="C6C6C6"/>
                  </a:gs>
                  <a:gs pos="100000">
                    <a:srgbClr val="B2B2B2"/>
                  </a:gs>
                </a:gsLst>
                <a:path path="rect">
                  <a:fillToRect l="100000" t="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995" name="Group 11">
              <a:extLst>
                <a:ext uri="{FF2B5EF4-FFF2-40B4-BE49-F238E27FC236}">
                  <a16:creationId xmlns:a16="http://schemas.microsoft.com/office/drawing/2014/main" id="{9A4F5C85-D1B8-D149-B850-92AB5B1FA365}"/>
                </a:ext>
              </a:extLst>
            </p:cNvPr>
            <p:cNvGrpSpPr>
              <a:grpSpLocks/>
            </p:cNvGrpSpPr>
            <p:nvPr/>
          </p:nvGrpSpPr>
          <p:grpSpPr bwMode="auto">
            <a:xfrm>
              <a:off x="4362" y="1234"/>
              <a:ext cx="890" cy="2123"/>
              <a:chOff x="4362" y="1234"/>
              <a:chExt cx="890" cy="2123"/>
            </a:xfrm>
          </p:grpSpPr>
          <p:sp>
            <p:nvSpPr>
              <p:cNvPr id="82996" name="Freeform 12">
                <a:extLst>
                  <a:ext uri="{FF2B5EF4-FFF2-40B4-BE49-F238E27FC236}">
                    <a16:creationId xmlns:a16="http://schemas.microsoft.com/office/drawing/2014/main" id="{AAA94D89-E659-834A-8813-D14C8C96E05C}"/>
                  </a:ext>
                </a:extLst>
              </p:cNvPr>
              <p:cNvSpPr>
                <a:spLocks/>
              </p:cNvSpPr>
              <p:nvPr/>
            </p:nvSpPr>
            <p:spPr bwMode="auto">
              <a:xfrm>
                <a:off x="4362" y="1234"/>
                <a:ext cx="890" cy="2123"/>
              </a:xfrm>
              <a:custGeom>
                <a:avLst/>
                <a:gdLst>
                  <a:gd name="T0" fmla="*/ 667 w 890"/>
                  <a:gd name="T1" fmla="*/ 168 h 2123"/>
                  <a:gd name="T2" fmla="*/ 667 w 890"/>
                  <a:gd name="T3" fmla="*/ 672 h 2123"/>
                  <a:gd name="T4" fmla="*/ 0 w 890"/>
                  <a:gd name="T5" fmla="*/ 1521 h 2123"/>
                  <a:gd name="T6" fmla="*/ 0 w 890"/>
                  <a:gd name="T7" fmla="*/ 2122 h 2123"/>
                  <a:gd name="T8" fmla="*/ 44 w 890"/>
                  <a:gd name="T9" fmla="*/ 2113 h 2123"/>
                  <a:gd name="T10" fmla="*/ 122 w 890"/>
                  <a:gd name="T11" fmla="*/ 2113 h 2123"/>
                  <a:gd name="T12" fmla="*/ 133 w 890"/>
                  <a:gd name="T13" fmla="*/ 2104 h 2123"/>
                  <a:gd name="T14" fmla="*/ 189 w 890"/>
                  <a:gd name="T15" fmla="*/ 2078 h 2123"/>
                  <a:gd name="T16" fmla="*/ 211 w 890"/>
                  <a:gd name="T17" fmla="*/ 2042 h 2123"/>
                  <a:gd name="T18" fmla="*/ 233 w 890"/>
                  <a:gd name="T19" fmla="*/ 1998 h 2123"/>
                  <a:gd name="T20" fmla="*/ 233 w 890"/>
                  <a:gd name="T21" fmla="*/ 1512 h 2123"/>
                  <a:gd name="T22" fmla="*/ 889 w 890"/>
                  <a:gd name="T23" fmla="*/ 672 h 2123"/>
                  <a:gd name="T24" fmla="*/ 889 w 890"/>
                  <a:gd name="T25" fmla="*/ 0 h 2123"/>
                  <a:gd name="T26" fmla="*/ 833 w 890"/>
                  <a:gd name="T27" fmla="*/ 27 h 21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0" h="2123">
                    <a:moveTo>
                      <a:pt x="667" y="168"/>
                    </a:moveTo>
                    <a:lnTo>
                      <a:pt x="667" y="672"/>
                    </a:lnTo>
                    <a:lnTo>
                      <a:pt x="0" y="1521"/>
                    </a:lnTo>
                    <a:lnTo>
                      <a:pt x="0" y="2122"/>
                    </a:lnTo>
                    <a:lnTo>
                      <a:pt x="44" y="2113"/>
                    </a:lnTo>
                    <a:lnTo>
                      <a:pt x="122" y="2113"/>
                    </a:lnTo>
                    <a:lnTo>
                      <a:pt x="133" y="2104"/>
                    </a:lnTo>
                    <a:lnTo>
                      <a:pt x="189" y="2078"/>
                    </a:lnTo>
                    <a:lnTo>
                      <a:pt x="211" y="2042"/>
                    </a:lnTo>
                    <a:lnTo>
                      <a:pt x="233" y="1998"/>
                    </a:lnTo>
                    <a:lnTo>
                      <a:pt x="233" y="1512"/>
                    </a:lnTo>
                    <a:lnTo>
                      <a:pt x="889" y="672"/>
                    </a:lnTo>
                    <a:lnTo>
                      <a:pt x="889" y="0"/>
                    </a:lnTo>
                    <a:lnTo>
                      <a:pt x="833" y="27"/>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97" name="Freeform 13">
                <a:extLst>
                  <a:ext uri="{FF2B5EF4-FFF2-40B4-BE49-F238E27FC236}">
                    <a16:creationId xmlns:a16="http://schemas.microsoft.com/office/drawing/2014/main" id="{75978341-0D45-9D4C-AE2A-0BF9DB4F85C1}"/>
                  </a:ext>
                </a:extLst>
              </p:cNvPr>
              <p:cNvSpPr>
                <a:spLocks/>
              </p:cNvSpPr>
              <p:nvPr/>
            </p:nvSpPr>
            <p:spPr bwMode="auto">
              <a:xfrm>
                <a:off x="5029" y="1234"/>
                <a:ext cx="169" cy="152"/>
              </a:xfrm>
              <a:custGeom>
                <a:avLst/>
                <a:gdLst>
                  <a:gd name="T0" fmla="*/ 168 w 169"/>
                  <a:gd name="T1" fmla="*/ 0 h 152"/>
                  <a:gd name="T2" fmla="*/ 112 w 169"/>
                  <a:gd name="T3" fmla="*/ 71 h 152"/>
                  <a:gd name="T4" fmla="*/ 78 w 169"/>
                  <a:gd name="T5" fmla="*/ 80 h 152"/>
                  <a:gd name="T6" fmla="*/ 45 w 169"/>
                  <a:gd name="T7" fmla="*/ 98 h 152"/>
                  <a:gd name="T8" fmla="*/ 22 w 169"/>
                  <a:gd name="T9" fmla="*/ 124 h 152"/>
                  <a:gd name="T10" fmla="*/ 0 w 169"/>
                  <a:gd name="T11" fmla="*/ 151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9" h="152">
                    <a:moveTo>
                      <a:pt x="168" y="0"/>
                    </a:moveTo>
                    <a:lnTo>
                      <a:pt x="112" y="71"/>
                    </a:lnTo>
                    <a:lnTo>
                      <a:pt x="78" y="80"/>
                    </a:lnTo>
                    <a:lnTo>
                      <a:pt x="45" y="98"/>
                    </a:lnTo>
                    <a:lnTo>
                      <a:pt x="22" y="124"/>
                    </a:lnTo>
                    <a:lnTo>
                      <a:pt x="0" y="151"/>
                    </a:lnTo>
                  </a:path>
                </a:pathLst>
              </a:custGeom>
              <a:gradFill rotWithShape="0">
                <a:gsLst>
                  <a:gs pos="0">
                    <a:srgbClr val="C6C6C6"/>
                  </a:gs>
                  <a:gs pos="100000">
                    <a:srgbClr val="B2B2B2"/>
                  </a:gs>
                </a:gsLst>
                <a:path path="rect">
                  <a:fillToRect t="100000" r="10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2953" name="Freeform 14" descr="Dashed vertical">
            <a:extLst>
              <a:ext uri="{FF2B5EF4-FFF2-40B4-BE49-F238E27FC236}">
                <a16:creationId xmlns:a16="http://schemas.microsoft.com/office/drawing/2014/main" id="{A5233BE2-DE0F-2646-BE88-7CA0C9D3C743}"/>
              </a:ext>
            </a:extLst>
          </p:cNvPr>
          <p:cNvSpPr>
            <a:spLocks/>
          </p:cNvSpPr>
          <p:nvPr/>
        </p:nvSpPr>
        <p:spPr bwMode="auto">
          <a:xfrm>
            <a:off x="4892675" y="2540000"/>
            <a:ext cx="517525" cy="3413125"/>
          </a:xfrm>
          <a:custGeom>
            <a:avLst/>
            <a:gdLst>
              <a:gd name="T0" fmla="*/ 0 w 477"/>
              <a:gd name="T1" fmla="*/ 0 h 2150"/>
              <a:gd name="T2" fmla="*/ 2147483646 w 477"/>
              <a:gd name="T3" fmla="*/ 2147483646 h 2150"/>
              <a:gd name="T4" fmla="*/ 2147483646 w 477"/>
              <a:gd name="T5" fmla="*/ 2147483646 h 2150"/>
              <a:gd name="T6" fmla="*/ 2147483646 w 477"/>
              <a:gd name="T7" fmla="*/ 2147483646 h 2150"/>
              <a:gd name="T8" fmla="*/ 2147483646 w 477"/>
              <a:gd name="T9" fmla="*/ 2147483646 h 2150"/>
              <a:gd name="T10" fmla="*/ 2147483646 w 477"/>
              <a:gd name="T11" fmla="*/ 2147483646 h 2150"/>
              <a:gd name="T12" fmla="*/ 2147483646 w 477"/>
              <a:gd name="T13" fmla="*/ 2147483646 h 2150"/>
              <a:gd name="T14" fmla="*/ 2147483646 w 477"/>
              <a:gd name="T15" fmla="*/ 2147483646 h 2150"/>
              <a:gd name="T16" fmla="*/ 2147483646 w 477"/>
              <a:gd name="T17" fmla="*/ 2147483646 h 2150"/>
              <a:gd name="T18" fmla="*/ 2147483646 w 477"/>
              <a:gd name="T19" fmla="*/ 2147483646 h 2150"/>
              <a:gd name="T20" fmla="*/ 2147483646 w 477"/>
              <a:gd name="T21" fmla="*/ 2147483646 h 2150"/>
              <a:gd name="T22" fmla="*/ 2147483646 w 477"/>
              <a:gd name="T23" fmla="*/ 2147483646 h 2150"/>
              <a:gd name="T24" fmla="*/ 2147483646 w 477"/>
              <a:gd name="T25" fmla="*/ 2147483646 h 2150"/>
              <a:gd name="T26" fmla="*/ 2147483646 w 477"/>
              <a:gd name="T27" fmla="*/ 2147483646 h 2150"/>
              <a:gd name="T28" fmla="*/ 2147483646 w 477"/>
              <a:gd name="T29" fmla="*/ 2147483646 h 2150"/>
              <a:gd name="T30" fmla="*/ 2147483646 w 477"/>
              <a:gd name="T31" fmla="*/ 2147483646 h 2150"/>
              <a:gd name="T32" fmla="*/ 2147483646 w 477"/>
              <a:gd name="T33" fmla="*/ 2147483646 h 2150"/>
              <a:gd name="T34" fmla="*/ 2147483646 w 477"/>
              <a:gd name="T35" fmla="*/ 2147483646 h 2150"/>
              <a:gd name="T36" fmla="*/ 2147483646 w 477"/>
              <a:gd name="T37" fmla="*/ 2147483646 h 2150"/>
              <a:gd name="T38" fmla="*/ 2147483646 w 477"/>
              <a:gd name="T39" fmla="*/ 2147483646 h 2150"/>
              <a:gd name="T40" fmla="*/ 2147483646 w 477"/>
              <a:gd name="T41" fmla="*/ 2147483646 h 2150"/>
              <a:gd name="T42" fmla="*/ 2147483646 w 477"/>
              <a:gd name="T43" fmla="*/ 2147483646 h 2150"/>
              <a:gd name="T44" fmla="*/ 2147483646 w 477"/>
              <a:gd name="T45" fmla="*/ 2147483646 h 2150"/>
              <a:gd name="T46" fmla="*/ 2147483646 w 477"/>
              <a:gd name="T47" fmla="*/ 2147483646 h 2150"/>
              <a:gd name="T48" fmla="*/ 2147483646 w 477"/>
              <a:gd name="T49" fmla="*/ 2147483646 h 2150"/>
              <a:gd name="T50" fmla="*/ 2147483646 w 477"/>
              <a:gd name="T51" fmla="*/ 2147483646 h 2150"/>
              <a:gd name="T52" fmla="*/ 2147483646 w 477"/>
              <a:gd name="T53" fmla="*/ 2147483646 h 2150"/>
              <a:gd name="T54" fmla="*/ 2147483646 w 477"/>
              <a:gd name="T55" fmla="*/ 2147483646 h 2150"/>
              <a:gd name="T56" fmla="*/ 2147483646 w 477"/>
              <a:gd name="T57" fmla="*/ 2147483646 h 2150"/>
              <a:gd name="T58" fmla="*/ 2147483646 w 477"/>
              <a:gd name="T59" fmla="*/ 2147483646 h 2150"/>
              <a:gd name="T60" fmla="*/ 2147483646 w 477"/>
              <a:gd name="T61" fmla="*/ 2147483646 h 2150"/>
              <a:gd name="T62" fmla="*/ 2147483646 w 477"/>
              <a:gd name="T63" fmla="*/ 2147483646 h 2150"/>
              <a:gd name="T64" fmla="*/ 2147483646 w 477"/>
              <a:gd name="T65" fmla="*/ 2147483646 h 2150"/>
              <a:gd name="T66" fmla="*/ 2147483646 w 477"/>
              <a:gd name="T67" fmla="*/ 2147483646 h 2150"/>
              <a:gd name="T68" fmla="*/ 2147483646 w 477"/>
              <a:gd name="T69" fmla="*/ 2147483646 h 2150"/>
              <a:gd name="T70" fmla="*/ 0 w 477"/>
              <a:gd name="T71" fmla="*/ 0 h 2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7" h="2150">
                <a:moveTo>
                  <a:pt x="0" y="0"/>
                </a:moveTo>
                <a:lnTo>
                  <a:pt x="39" y="78"/>
                </a:lnTo>
                <a:lnTo>
                  <a:pt x="87" y="150"/>
                </a:lnTo>
                <a:lnTo>
                  <a:pt x="128" y="203"/>
                </a:lnTo>
                <a:lnTo>
                  <a:pt x="186" y="250"/>
                </a:lnTo>
                <a:lnTo>
                  <a:pt x="220" y="279"/>
                </a:lnTo>
                <a:lnTo>
                  <a:pt x="256" y="309"/>
                </a:lnTo>
                <a:lnTo>
                  <a:pt x="279" y="335"/>
                </a:lnTo>
                <a:lnTo>
                  <a:pt x="306" y="369"/>
                </a:lnTo>
                <a:lnTo>
                  <a:pt x="329" y="422"/>
                </a:lnTo>
                <a:lnTo>
                  <a:pt x="331" y="453"/>
                </a:lnTo>
                <a:lnTo>
                  <a:pt x="340" y="515"/>
                </a:lnTo>
                <a:lnTo>
                  <a:pt x="340" y="552"/>
                </a:lnTo>
                <a:lnTo>
                  <a:pt x="340" y="579"/>
                </a:lnTo>
                <a:lnTo>
                  <a:pt x="346" y="2096"/>
                </a:lnTo>
                <a:lnTo>
                  <a:pt x="476" y="2149"/>
                </a:lnTo>
                <a:lnTo>
                  <a:pt x="465" y="1596"/>
                </a:lnTo>
                <a:lnTo>
                  <a:pt x="465" y="1291"/>
                </a:lnTo>
                <a:lnTo>
                  <a:pt x="448" y="981"/>
                </a:lnTo>
                <a:lnTo>
                  <a:pt x="441" y="884"/>
                </a:lnTo>
                <a:lnTo>
                  <a:pt x="459" y="948"/>
                </a:lnTo>
                <a:lnTo>
                  <a:pt x="465" y="833"/>
                </a:lnTo>
                <a:lnTo>
                  <a:pt x="451" y="806"/>
                </a:lnTo>
                <a:lnTo>
                  <a:pt x="442" y="789"/>
                </a:lnTo>
                <a:lnTo>
                  <a:pt x="451" y="475"/>
                </a:lnTo>
                <a:lnTo>
                  <a:pt x="451" y="416"/>
                </a:lnTo>
                <a:lnTo>
                  <a:pt x="454" y="358"/>
                </a:lnTo>
                <a:lnTo>
                  <a:pt x="445" y="252"/>
                </a:lnTo>
                <a:lnTo>
                  <a:pt x="445" y="146"/>
                </a:lnTo>
                <a:lnTo>
                  <a:pt x="454" y="108"/>
                </a:lnTo>
                <a:lnTo>
                  <a:pt x="457" y="73"/>
                </a:lnTo>
                <a:lnTo>
                  <a:pt x="457" y="31"/>
                </a:lnTo>
                <a:lnTo>
                  <a:pt x="468" y="22"/>
                </a:lnTo>
                <a:lnTo>
                  <a:pt x="471" y="16"/>
                </a:lnTo>
                <a:lnTo>
                  <a:pt x="471" y="2"/>
                </a:lnTo>
                <a:lnTo>
                  <a:pt x="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4" name="Freeform 15" descr="Dashed vertical">
            <a:extLst>
              <a:ext uri="{FF2B5EF4-FFF2-40B4-BE49-F238E27FC236}">
                <a16:creationId xmlns:a16="http://schemas.microsoft.com/office/drawing/2014/main" id="{2A89351C-A689-A14E-BD02-E52AB2B417B2}"/>
              </a:ext>
            </a:extLst>
          </p:cNvPr>
          <p:cNvSpPr>
            <a:spLocks/>
          </p:cNvSpPr>
          <p:nvPr/>
        </p:nvSpPr>
        <p:spPr bwMode="auto">
          <a:xfrm>
            <a:off x="5715000" y="2540000"/>
            <a:ext cx="430213" cy="3422650"/>
          </a:xfrm>
          <a:custGeom>
            <a:avLst/>
            <a:gdLst>
              <a:gd name="T0" fmla="*/ 2147483646 w 471"/>
              <a:gd name="T1" fmla="*/ 0 h 2156"/>
              <a:gd name="T2" fmla="*/ 2147483646 w 471"/>
              <a:gd name="T3" fmla="*/ 2147483646 h 2156"/>
              <a:gd name="T4" fmla="*/ 2147483646 w 471"/>
              <a:gd name="T5" fmla="*/ 2147483646 h 2156"/>
              <a:gd name="T6" fmla="*/ 2147483646 w 471"/>
              <a:gd name="T7" fmla="*/ 2147483646 h 2156"/>
              <a:gd name="T8" fmla="*/ 2147483646 w 471"/>
              <a:gd name="T9" fmla="*/ 2147483646 h 2156"/>
              <a:gd name="T10" fmla="*/ 2147483646 w 471"/>
              <a:gd name="T11" fmla="*/ 2147483646 h 2156"/>
              <a:gd name="T12" fmla="*/ 2147483646 w 471"/>
              <a:gd name="T13" fmla="*/ 2147483646 h 2156"/>
              <a:gd name="T14" fmla="*/ 2147483646 w 471"/>
              <a:gd name="T15" fmla="*/ 2147483646 h 2156"/>
              <a:gd name="T16" fmla="*/ 2147483646 w 471"/>
              <a:gd name="T17" fmla="*/ 2147483646 h 2156"/>
              <a:gd name="T18" fmla="*/ 2147483646 w 471"/>
              <a:gd name="T19" fmla="*/ 2147483646 h 2156"/>
              <a:gd name="T20" fmla="*/ 2147483646 w 471"/>
              <a:gd name="T21" fmla="*/ 2147483646 h 2156"/>
              <a:gd name="T22" fmla="*/ 2147483646 w 471"/>
              <a:gd name="T23" fmla="*/ 2147483646 h 2156"/>
              <a:gd name="T24" fmla="*/ 2147483646 w 471"/>
              <a:gd name="T25" fmla="*/ 2147483646 h 2156"/>
              <a:gd name="T26" fmla="*/ 2147483646 w 471"/>
              <a:gd name="T27" fmla="*/ 2147483646 h 2156"/>
              <a:gd name="T28" fmla="*/ 2147483646 w 471"/>
              <a:gd name="T29" fmla="*/ 2147483646 h 2156"/>
              <a:gd name="T30" fmla="*/ 2147483646 w 471"/>
              <a:gd name="T31" fmla="*/ 2147483646 h 2156"/>
              <a:gd name="T32" fmla="*/ 2147483646 w 471"/>
              <a:gd name="T33" fmla="*/ 2147483646 h 2156"/>
              <a:gd name="T34" fmla="*/ 2147483646 w 471"/>
              <a:gd name="T35" fmla="*/ 2147483646 h 2156"/>
              <a:gd name="T36" fmla="*/ 2147483646 w 471"/>
              <a:gd name="T37" fmla="*/ 2147483646 h 2156"/>
              <a:gd name="T38" fmla="*/ 2147483646 w 471"/>
              <a:gd name="T39" fmla="*/ 2147483646 h 2156"/>
              <a:gd name="T40" fmla="*/ 2147483646 w 471"/>
              <a:gd name="T41" fmla="*/ 2147483646 h 2156"/>
              <a:gd name="T42" fmla="*/ 2147483646 w 471"/>
              <a:gd name="T43" fmla="*/ 2147483646 h 2156"/>
              <a:gd name="T44" fmla="*/ 2147483646 w 471"/>
              <a:gd name="T45" fmla="*/ 2147483646 h 2156"/>
              <a:gd name="T46" fmla="*/ 2147483646 w 471"/>
              <a:gd name="T47" fmla="*/ 2147483646 h 2156"/>
              <a:gd name="T48" fmla="*/ 2147483646 w 471"/>
              <a:gd name="T49" fmla="*/ 2147483646 h 2156"/>
              <a:gd name="T50" fmla="*/ 2147483646 w 471"/>
              <a:gd name="T51" fmla="*/ 2147483646 h 2156"/>
              <a:gd name="T52" fmla="*/ 2147483646 w 471"/>
              <a:gd name="T53" fmla="*/ 2147483646 h 2156"/>
              <a:gd name="T54" fmla="*/ 2147483646 w 471"/>
              <a:gd name="T55" fmla="*/ 2147483646 h 2156"/>
              <a:gd name="T56" fmla="*/ 2147483646 w 471"/>
              <a:gd name="T57" fmla="*/ 2147483646 h 2156"/>
              <a:gd name="T58" fmla="*/ 2147483646 w 471"/>
              <a:gd name="T59" fmla="*/ 2147483646 h 2156"/>
              <a:gd name="T60" fmla="*/ 2147483646 w 471"/>
              <a:gd name="T61" fmla="*/ 2147483646 h 2156"/>
              <a:gd name="T62" fmla="*/ 2147483646 w 471"/>
              <a:gd name="T63" fmla="*/ 2147483646 h 2156"/>
              <a:gd name="T64" fmla="*/ 2147483646 w 471"/>
              <a:gd name="T65" fmla="*/ 2147483646 h 2156"/>
              <a:gd name="T66" fmla="*/ 0 w 471"/>
              <a:gd name="T67" fmla="*/ 2147483646 h 2156"/>
              <a:gd name="T68" fmla="*/ 0 w 471"/>
              <a:gd name="T69" fmla="*/ 2147483646 h 2156"/>
              <a:gd name="T70" fmla="*/ 2147483646 w 471"/>
              <a:gd name="T71" fmla="*/ 0 h 2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71" h="2156">
                <a:moveTo>
                  <a:pt x="470" y="0"/>
                </a:moveTo>
                <a:lnTo>
                  <a:pt x="431" y="78"/>
                </a:lnTo>
                <a:lnTo>
                  <a:pt x="383" y="150"/>
                </a:lnTo>
                <a:lnTo>
                  <a:pt x="342" y="203"/>
                </a:lnTo>
                <a:lnTo>
                  <a:pt x="283" y="250"/>
                </a:lnTo>
                <a:lnTo>
                  <a:pt x="251" y="279"/>
                </a:lnTo>
                <a:lnTo>
                  <a:pt x="214" y="309"/>
                </a:lnTo>
                <a:lnTo>
                  <a:pt x="192" y="336"/>
                </a:lnTo>
                <a:lnTo>
                  <a:pt x="164" y="369"/>
                </a:lnTo>
                <a:lnTo>
                  <a:pt x="142" y="422"/>
                </a:lnTo>
                <a:lnTo>
                  <a:pt x="139" y="453"/>
                </a:lnTo>
                <a:lnTo>
                  <a:pt x="131" y="515"/>
                </a:lnTo>
                <a:lnTo>
                  <a:pt x="131" y="552"/>
                </a:lnTo>
                <a:lnTo>
                  <a:pt x="131" y="579"/>
                </a:lnTo>
                <a:lnTo>
                  <a:pt x="131" y="2137"/>
                </a:lnTo>
                <a:lnTo>
                  <a:pt x="74" y="2155"/>
                </a:lnTo>
                <a:lnTo>
                  <a:pt x="9" y="2138"/>
                </a:lnTo>
                <a:lnTo>
                  <a:pt x="11" y="1352"/>
                </a:lnTo>
                <a:lnTo>
                  <a:pt x="39" y="1171"/>
                </a:lnTo>
                <a:lnTo>
                  <a:pt x="41" y="1251"/>
                </a:lnTo>
                <a:lnTo>
                  <a:pt x="50" y="1174"/>
                </a:lnTo>
                <a:lnTo>
                  <a:pt x="16" y="2043"/>
                </a:lnTo>
                <a:lnTo>
                  <a:pt x="30" y="1165"/>
                </a:lnTo>
                <a:lnTo>
                  <a:pt x="6" y="1222"/>
                </a:lnTo>
                <a:lnTo>
                  <a:pt x="20" y="475"/>
                </a:lnTo>
                <a:lnTo>
                  <a:pt x="20" y="415"/>
                </a:lnTo>
                <a:lnTo>
                  <a:pt x="17" y="358"/>
                </a:lnTo>
                <a:lnTo>
                  <a:pt x="25" y="252"/>
                </a:lnTo>
                <a:lnTo>
                  <a:pt x="25" y="146"/>
                </a:lnTo>
                <a:lnTo>
                  <a:pt x="17" y="108"/>
                </a:lnTo>
                <a:lnTo>
                  <a:pt x="14" y="73"/>
                </a:lnTo>
                <a:lnTo>
                  <a:pt x="14" y="31"/>
                </a:lnTo>
                <a:lnTo>
                  <a:pt x="3" y="22"/>
                </a:lnTo>
                <a:lnTo>
                  <a:pt x="0" y="16"/>
                </a:lnTo>
                <a:lnTo>
                  <a:pt x="0" y="2"/>
                </a:lnTo>
                <a:lnTo>
                  <a:pt x="470" y="0"/>
                </a:lnTo>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508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955" name="Group 16">
            <a:extLst>
              <a:ext uri="{FF2B5EF4-FFF2-40B4-BE49-F238E27FC236}">
                <a16:creationId xmlns:a16="http://schemas.microsoft.com/office/drawing/2014/main" id="{20FD520F-D14A-2746-BAC4-9F811BB4CD24}"/>
              </a:ext>
            </a:extLst>
          </p:cNvPr>
          <p:cNvGrpSpPr>
            <a:grpSpLocks/>
          </p:cNvGrpSpPr>
          <p:nvPr/>
        </p:nvGrpSpPr>
        <p:grpSpPr bwMode="auto">
          <a:xfrm>
            <a:off x="5584825" y="2651125"/>
            <a:ext cx="212725" cy="196850"/>
            <a:chOff x="3801" y="1861"/>
            <a:chExt cx="151" cy="124"/>
          </a:xfrm>
        </p:grpSpPr>
        <p:sp>
          <p:nvSpPr>
            <p:cNvPr id="82992" name="Freeform 17" descr="Wide upward diagonal">
              <a:extLst>
                <a:ext uri="{FF2B5EF4-FFF2-40B4-BE49-F238E27FC236}">
                  <a16:creationId xmlns:a16="http://schemas.microsoft.com/office/drawing/2014/main" id="{FEF05BF3-DD60-F545-8A42-0BEEB087E956}"/>
                </a:ext>
              </a:extLst>
            </p:cNvPr>
            <p:cNvSpPr>
              <a:spLocks/>
            </p:cNvSpPr>
            <p:nvPr/>
          </p:nvSpPr>
          <p:spPr bwMode="auto">
            <a:xfrm>
              <a:off x="3801" y="1861"/>
              <a:ext cx="151" cy="124"/>
            </a:xfrm>
            <a:custGeom>
              <a:avLst/>
              <a:gdLst>
                <a:gd name="T0" fmla="*/ 150 w 151"/>
                <a:gd name="T1" fmla="*/ 69 h 124"/>
                <a:gd name="T2" fmla="*/ 143 w 151"/>
                <a:gd name="T3" fmla="*/ 25 h 124"/>
                <a:gd name="T4" fmla="*/ 104 w 151"/>
                <a:gd name="T5" fmla="*/ 0 h 124"/>
                <a:gd name="T6" fmla="*/ 61 w 151"/>
                <a:gd name="T7" fmla="*/ 0 h 124"/>
                <a:gd name="T8" fmla="*/ 23 w 151"/>
                <a:gd name="T9" fmla="*/ 12 h 124"/>
                <a:gd name="T10" fmla="*/ 0 w 151"/>
                <a:gd name="T11" fmla="*/ 41 h 124"/>
                <a:gd name="T12" fmla="*/ 0 w 151"/>
                <a:gd name="T13" fmla="*/ 78 h 124"/>
                <a:gd name="T14" fmla="*/ 19 w 151"/>
                <a:gd name="T15" fmla="*/ 110 h 124"/>
                <a:gd name="T16" fmla="*/ 61 w 151"/>
                <a:gd name="T17" fmla="*/ 123 h 124"/>
                <a:gd name="T18" fmla="*/ 135 w 151"/>
                <a:gd name="T19" fmla="*/ 106 h 124"/>
                <a:gd name="T20" fmla="*/ 150 w 151"/>
                <a:gd name="T21" fmla="*/ 74 h 124"/>
                <a:gd name="T22" fmla="*/ 150 w 151"/>
                <a:gd name="T23" fmla="*/ 69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1" h="124">
                  <a:moveTo>
                    <a:pt x="150" y="69"/>
                  </a:moveTo>
                  <a:lnTo>
                    <a:pt x="143" y="25"/>
                  </a:lnTo>
                  <a:lnTo>
                    <a:pt x="104" y="0"/>
                  </a:lnTo>
                  <a:lnTo>
                    <a:pt x="61" y="0"/>
                  </a:lnTo>
                  <a:lnTo>
                    <a:pt x="23" y="12"/>
                  </a:lnTo>
                  <a:lnTo>
                    <a:pt x="0" y="41"/>
                  </a:lnTo>
                  <a:lnTo>
                    <a:pt x="0" y="78"/>
                  </a:lnTo>
                  <a:lnTo>
                    <a:pt x="19" y="110"/>
                  </a:lnTo>
                  <a:lnTo>
                    <a:pt x="61" y="123"/>
                  </a:lnTo>
                  <a:lnTo>
                    <a:pt x="135" y="106"/>
                  </a:lnTo>
                  <a:lnTo>
                    <a:pt x="150" y="74"/>
                  </a:lnTo>
                  <a:lnTo>
                    <a:pt x="150" y="6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93" name="Freeform 18">
              <a:extLst>
                <a:ext uri="{FF2B5EF4-FFF2-40B4-BE49-F238E27FC236}">
                  <a16:creationId xmlns:a16="http://schemas.microsoft.com/office/drawing/2014/main" id="{BE5FECF9-9FF5-5F44-8756-BA98618498EB}"/>
                </a:ext>
              </a:extLst>
            </p:cNvPr>
            <p:cNvSpPr>
              <a:spLocks/>
            </p:cNvSpPr>
            <p:nvPr/>
          </p:nvSpPr>
          <p:spPr bwMode="auto">
            <a:xfrm>
              <a:off x="3820" y="1904"/>
              <a:ext cx="103" cy="67"/>
            </a:xfrm>
            <a:custGeom>
              <a:avLst/>
              <a:gdLst>
                <a:gd name="T0" fmla="*/ 42 w 103"/>
                <a:gd name="T1" fmla="*/ 66 h 67"/>
                <a:gd name="T2" fmla="*/ 57 w 103"/>
                <a:gd name="T3" fmla="*/ 62 h 67"/>
                <a:gd name="T4" fmla="*/ 72 w 103"/>
                <a:gd name="T5" fmla="*/ 50 h 67"/>
                <a:gd name="T6" fmla="*/ 102 w 103"/>
                <a:gd name="T7" fmla="*/ 50 h 67"/>
                <a:gd name="T8" fmla="*/ 102 w 103"/>
                <a:gd name="T9" fmla="*/ 33 h 67"/>
                <a:gd name="T10" fmla="*/ 102 w 103"/>
                <a:gd name="T11" fmla="*/ 33 h 67"/>
                <a:gd name="T12" fmla="*/ 102 w 103"/>
                <a:gd name="T13" fmla="*/ 17 h 67"/>
                <a:gd name="T14" fmla="*/ 102 w 103"/>
                <a:gd name="T15" fmla="*/ 0 h 67"/>
                <a:gd name="T16" fmla="*/ 72 w 103"/>
                <a:gd name="T17" fmla="*/ 0 h 67"/>
                <a:gd name="T18" fmla="*/ 42 w 103"/>
                <a:gd name="T19" fmla="*/ 17 h 67"/>
                <a:gd name="T20" fmla="*/ 72 w 103"/>
                <a:gd name="T21" fmla="*/ 22 h 67"/>
                <a:gd name="T22" fmla="*/ 102 w 103"/>
                <a:gd name="T23" fmla="*/ 33 h 67"/>
                <a:gd name="T24" fmla="*/ 102 w 103"/>
                <a:gd name="T25" fmla="*/ 33 h 67"/>
                <a:gd name="T26" fmla="*/ 72 w 103"/>
                <a:gd name="T27" fmla="*/ 50 h 67"/>
                <a:gd name="T28" fmla="*/ 42 w 103"/>
                <a:gd name="T29" fmla="*/ 50 h 67"/>
                <a:gd name="T30" fmla="*/ 11 w 103"/>
                <a:gd name="T31" fmla="*/ 50 h 67"/>
                <a:gd name="T32" fmla="*/ 11 w 103"/>
                <a:gd name="T33" fmla="*/ 50 h 67"/>
                <a:gd name="T34" fmla="*/ 0 w 103"/>
                <a:gd name="T35" fmla="*/ 58 h 67"/>
                <a:gd name="T36" fmla="*/ 8 w 103"/>
                <a:gd name="T37" fmla="*/ 64 h 67"/>
                <a:gd name="T38" fmla="*/ 42 w 103"/>
                <a:gd name="T39" fmla="*/ 66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 h="67">
                  <a:moveTo>
                    <a:pt x="42" y="66"/>
                  </a:moveTo>
                  <a:lnTo>
                    <a:pt x="57" y="62"/>
                  </a:lnTo>
                  <a:lnTo>
                    <a:pt x="72" y="50"/>
                  </a:lnTo>
                  <a:lnTo>
                    <a:pt x="102" y="50"/>
                  </a:lnTo>
                  <a:lnTo>
                    <a:pt x="102" y="33"/>
                  </a:lnTo>
                  <a:lnTo>
                    <a:pt x="102" y="17"/>
                  </a:lnTo>
                  <a:lnTo>
                    <a:pt x="102" y="0"/>
                  </a:lnTo>
                  <a:lnTo>
                    <a:pt x="72" y="0"/>
                  </a:lnTo>
                  <a:lnTo>
                    <a:pt x="42" y="17"/>
                  </a:lnTo>
                  <a:lnTo>
                    <a:pt x="72" y="22"/>
                  </a:lnTo>
                  <a:lnTo>
                    <a:pt x="102" y="33"/>
                  </a:lnTo>
                  <a:lnTo>
                    <a:pt x="72" y="50"/>
                  </a:lnTo>
                  <a:lnTo>
                    <a:pt x="42" y="50"/>
                  </a:lnTo>
                  <a:lnTo>
                    <a:pt x="11" y="50"/>
                  </a:lnTo>
                  <a:lnTo>
                    <a:pt x="0" y="58"/>
                  </a:lnTo>
                  <a:lnTo>
                    <a:pt x="8" y="64"/>
                  </a:lnTo>
                  <a:lnTo>
                    <a:pt x="42" y="66"/>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956" name="Group 19">
            <a:extLst>
              <a:ext uri="{FF2B5EF4-FFF2-40B4-BE49-F238E27FC236}">
                <a16:creationId xmlns:a16="http://schemas.microsoft.com/office/drawing/2014/main" id="{B5C269BA-BD3A-8E45-861B-8DAEEF732B1F}"/>
              </a:ext>
            </a:extLst>
          </p:cNvPr>
          <p:cNvGrpSpPr>
            <a:grpSpLocks/>
          </p:cNvGrpSpPr>
          <p:nvPr/>
        </p:nvGrpSpPr>
        <p:grpSpPr bwMode="auto">
          <a:xfrm>
            <a:off x="5497513" y="2936875"/>
            <a:ext cx="171450" cy="141288"/>
            <a:chOff x="3739" y="2041"/>
            <a:chExt cx="122" cy="89"/>
          </a:xfrm>
        </p:grpSpPr>
        <p:sp>
          <p:nvSpPr>
            <p:cNvPr id="82990" name="Freeform 20" descr="Wide upward diagonal">
              <a:extLst>
                <a:ext uri="{FF2B5EF4-FFF2-40B4-BE49-F238E27FC236}">
                  <a16:creationId xmlns:a16="http://schemas.microsoft.com/office/drawing/2014/main" id="{2A99B6BC-971F-C64F-8DC5-A7B5525E5F1F}"/>
                </a:ext>
              </a:extLst>
            </p:cNvPr>
            <p:cNvSpPr>
              <a:spLocks/>
            </p:cNvSpPr>
            <p:nvPr/>
          </p:nvSpPr>
          <p:spPr bwMode="auto">
            <a:xfrm>
              <a:off x="3739" y="2041"/>
              <a:ext cx="122" cy="89"/>
            </a:xfrm>
            <a:custGeom>
              <a:avLst/>
              <a:gdLst>
                <a:gd name="T0" fmla="*/ 121 w 122"/>
                <a:gd name="T1" fmla="*/ 50 h 89"/>
                <a:gd name="T2" fmla="*/ 115 w 122"/>
                <a:gd name="T3" fmla="*/ 18 h 89"/>
                <a:gd name="T4" fmla="*/ 84 w 122"/>
                <a:gd name="T5" fmla="*/ 0 h 89"/>
                <a:gd name="T6" fmla="*/ 50 w 122"/>
                <a:gd name="T7" fmla="*/ 0 h 89"/>
                <a:gd name="T8" fmla="*/ 19 w 122"/>
                <a:gd name="T9" fmla="*/ 9 h 89"/>
                <a:gd name="T10" fmla="*/ 0 w 122"/>
                <a:gd name="T11" fmla="*/ 29 h 89"/>
                <a:gd name="T12" fmla="*/ 0 w 122"/>
                <a:gd name="T13" fmla="*/ 56 h 89"/>
                <a:gd name="T14" fmla="*/ 16 w 122"/>
                <a:gd name="T15" fmla="*/ 79 h 89"/>
                <a:gd name="T16" fmla="*/ 50 w 122"/>
                <a:gd name="T17" fmla="*/ 88 h 89"/>
                <a:gd name="T18" fmla="*/ 109 w 122"/>
                <a:gd name="T19" fmla="*/ 76 h 89"/>
                <a:gd name="T20" fmla="*/ 121 w 122"/>
                <a:gd name="T21" fmla="*/ 53 h 89"/>
                <a:gd name="T22" fmla="*/ 121 w 122"/>
                <a:gd name="T23" fmla="*/ 50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4" name="Oval 21">
              <a:extLst>
                <a:ext uri="{FF2B5EF4-FFF2-40B4-BE49-F238E27FC236}">
                  <a16:creationId xmlns:a16="http://schemas.microsoft.com/office/drawing/2014/main" id="{341EB329-E1BD-AE4A-93AF-92B783360883}"/>
                </a:ext>
              </a:extLst>
            </p:cNvPr>
            <p:cNvSpPr>
              <a:spLocks noChangeArrowheads="1"/>
            </p:cNvSpPr>
            <p:nvPr/>
          </p:nvSpPr>
          <p:spPr bwMode="auto">
            <a:xfrm>
              <a:off x="3780" y="2067"/>
              <a:ext cx="77" cy="5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82957" name="Group 22">
            <a:extLst>
              <a:ext uri="{FF2B5EF4-FFF2-40B4-BE49-F238E27FC236}">
                <a16:creationId xmlns:a16="http://schemas.microsoft.com/office/drawing/2014/main" id="{E96C46DC-AA36-1343-832C-CFFEE4164511}"/>
              </a:ext>
            </a:extLst>
          </p:cNvPr>
          <p:cNvGrpSpPr>
            <a:grpSpLocks/>
          </p:cNvGrpSpPr>
          <p:nvPr/>
        </p:nvGrpSpPr>
        <p:grpSpPr bwMode="auto">
          <a:xfrm>
            <a:off x="5837238" y="2554288"/>
            <a:ext cx="171450" cy="139700"/>
            <a:chOff x="3980" y="1800"/>
            <a:chExt cx="122" cy="88"/>
          </a:xfrm>
        </p:grpSpPr>
        <p:sp>
          <p:nvSpPr>
            <p:cNvPr id="82988" name="Freeform 23" descr="Wide upward diagonal">
              <a:extLst>
                <a:ext uri="{FF2B5EF4-FFF2-40B4-BE49-F238E27FC236}">
                  <a16:creationId xmlns:a16="http://schemas.microsoft.com/office/drawing/2014/main" id="{3F49FC39-143C-044C-AE7E-5E781D051920}"/>
                </a:ext>
              </a:extLst>
            </p:cNvPr>
            <p:cNvSpPr>
              <a:spLocks/>
            </p:cNvSpPr>
            <p:nvPr/>
          </p:nvSpPr>
          <p:spPr bwMode="auto">
            <a:xfrm>
              <a:off x="3980" y="1800"/>
              <a:ext cx="122" cy="88"/>
            </a:xfrm>
            <a:custGeom>
              <a:avLst/>
              <a:gdLst>
                <a:gd name="T0" fmla="*/ 121 w 122"/>
                <a:gd name="T1" fmla="*/ 49 h 88"/>
                <a:gd name="T2" fmla="*/ 115 w 122"/>
                <a:gd name="T3" fmla="*/ 17 h 88"/>
                <a:gd name="T4" fmla="*/ 84 w 122"/>
                <a:gd name="T5" fmla="*/ 0 h 88"/>
                <a:gd name="T6" fmla="*/ 50 w 122"/>
                <a:gd name="T7" fmla="*/ 0 h 88"/>
                <a:gd name="T8" fmla="*/ 19 w 122"/>
                <a:gd name="T9" fmla="*/ 9 h 88"/>
                <a:gd name="T10" fmla="*/ 0 w 122"/>
                <a:gd name="T11" fmla="*/ 29 h 88"/>
                <a:gd name="T12" fmla="*/ 0 w 122"/>
                <a:gd name="T13" fmla="*/ 55 h 88"/>
                <a:gd name="T14" fmla="*/ 16 w 122"/>
                <a:gd name="T15" fmla="*/ 78 h 88"/>
                <a:gd name="T16" fmla="*/ 50 w 122"/>
                <a:gd name="T17" fmla="*/ 87 h 88"/>
                <a:gd name="T18" fmla="*/ 109 w 122"/>
                <a:gd name="T19" fmla="*/ 75 h 88"/>
                <a:gd name="T20" fmla="*/ 121 w 122"/>
                <a:gd name="T21" fmla="*/ 52 h 88"/>
                <a:gd name="T22" fmla="*/ 121 w 122"/>
                <a:gd name="T23" fmla="*/ 49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8">
                  <a:moveTo>
                    <a:pt x="121" y="49"/>
                  </a:moveTo>
                  <a:lnTo>
                    <a:pt x="115" y="17"/>
                  </a:lnTo>
                  <a:lnTo>
                    <a:pt x="84" y="0"/>
                  </a:lnTo>
                  <a:lnTo>
                    <a:pt x="50" y="0"/>
                  </a:lnTo>
                  <a:lnTo>
                    <a:pt x="19" y="9"/>
                  </a:lnTo>
                  <a:lnTo>
                    <a:pt x="0" y="29"/>
                  </a:lnTo>
                  <a:lnTo>
                    <a:pt x="0" y="55"/>
                  </a:lnTo>
                  <a:lnTo>
                    <a:pt x="16" y="78"/>
                  </a:lnTo>
                  <a:lnTo>
                    <a:pt x="50" y="87"/>
                  </a:lnTo>
                  <a:lnTo>
                    <a:pt x="109" y="75"/>
                  </a:lnTo>
                  <a:lnTo>
                    <a:pt x="121" y="52"/>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2" name="Oval 24">
              <a:extLst>
                <a:ext uri="{FF2B5EF4-FFF2-40B4-BE49-F238E27FC236}">
                  <a16:creationId xmlns:a16="http://schemas.microsoft.com/office/drawing/2014/main" id="{BF1037AD-4EFC-5244-B90E-9BCEE090BD14}"/>
                </a:ext>
              </a:extLst>
            </p:cNvPr>
            <p:cNvSpPr>
              <a:spLocks noChangeArrowheads="1"/>
            </p:cNvSpPr>
            <p:nvPr/>
          </p:nvSpPr>
          <p:spPr bwMode="auto">
            <a:xfrm>
              <a:off x="4022" y="1826"/>
              <a:ext cx="76" cy="5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82958" name="Group 25">
            <a:extLst>
              <a:ext uri="{FF2B5EF4-FFF2-40B4-BE49-F238E27FC236}">
                <a16:creationId xmlns:a16="http://schemas.microsoft.com/office/drawing/2014/main" id="{7573BB3E-D0F1-3D40-80B8-3027EF6D32A0}"/>
              </a:ext>
            </a:extLst>
          </p:cNvPr>
          <p:cNvGrpSpPr>
            <a:grpSpLocks/>
          </p:cNvGrpSpPr>
          <p:nvPr/>
        </p:nvGrpSpPr>
        <p:grpSpPr bwMode="auto">
          <a:xfrm>
            <a:off x="5270500" y="2562225"/>
            <a:ext cx="173038" cy="139700"/>
            <a:chOff x="3579" y="1805"/>
            <a:chExt cx="122" cy="88"/>
          </a:xfrm>
        </p:grpSpPr>
        <p:sp>
          <p:nvSpPr>
            <p:cNvPr id="82986" name="Freeform 26" descr="Wide upward diagonal">
              <a:extLst>
                <a:ext uri="{FF2B5EF4-FFF2-40B4-BE49-F238E27FC236}">
                  <a16:creationId xmlns:a16="http://schemas.microsoft.com/office/drawing/2014/main" id="{879B1FC8-F92A-664E-BE10-98E5BD310EFC}"/>
                </a:ext>
              </a:extLst>
            </p:cNvPr>
            <p:cNvSpPr>
              <a:spLocks/>
            </p:cNvSpPr>
            <p:nvPr/>
          </p:nvSpPr>
          <p:spPr bwMode="auto">
            <a:xfrm>
              <a:off x="3579" y="1805"/>
              <a:ext cx="122" cy="88"/>
            </a:xfrm>
            <a:custGeom>
              <a:avLst/>
              <a:gdLst>
                <a:gd name="T0" fmla="*/ 121 w 122"/>
                <a:gd name="T1" fmla="*/ 49 h 88"/>
                <a:gd name="T2" fmla="*/ 115 w 122"/>
                <a:gd name="T3" fmla="*/ 17 h 88"/>
                <a:gd name="T4" fmla="*/ 84 w 122"/>
                <a:gd name="T5" fmla="*/ 0 h 88"/>
                <a:gd name="T6" fmla="*/ 50 w 122"/>
                <a:gd name="T7" fmla="*/ 0 h 88"/>
                <a:gd name="T8" fmla="*/ 19 w 122"/>
                <a:gd name="T9" fmla="*/ 9 h 88"/>
                <a:gd name="T10" fmla="*/ 0 w 122"/>
                <a:gd name="T11" fmla="*/ 29 h 88"/>
                <a:gd name="T12" fmla="*/ 0 w 122"/>
                <a:gd name="T13" fmla="*/ 55 h 88"/>
                <a:gd name="T14" fmla="*/ 16 w 122"/>
                <a:gd name="T15" fmla="*/ 78 h 88"/>
                <a:gd name="T16" fmla="*/ 50 w 122"/>
                <a:gd name="T17" fmla="*/ 87 h 88"/>
                <a:gd name="T18" fmla="*/ 109 w 122"/>
                <a:gd name="T19" fmla="*/ 75 h 88"/>
                <a:gd name="T20" fmla="*/ 121 w 122"/>
                <a:gd name="T21" fmla="*/ 52 h 88"/>
                <a:gd name="T22" fmla="*/ 121 w 122"/>
                <a:gd name="T23" fmla="*/ 49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8">
                  <a:moveTo>
                    <a:pt x="121" y="49"/>
                  </a:moveTo>
                  <a:lnTo>
                    <a:pt x="115" y="17"/>
                  </a:lnTo>
                  <a:lnTo>
                    <a:pt x="84" y="0"/>
                  </a:lnTo>
                  <a:lnTo>
                    <a:pt x="50" y="0"/>
                  </a:lnTo>
                  <a:lnTo>
                    <a:pt x="19" y="9"/>
                  </a:lnTo>
                  <a:lnTo>
                    <a:pt x="0" y="29"/>
                  </a:lnTo>
                  <a:lnTo>
                    <a:pt x="0" y="55"/>
                  </a:lnTo>
                  <a:lnTo>
                    <a:pt x="16" y="78"/>
                  </a:lnTo>
                  <a:lnTo>
                    <a:pt x="50" y="87"/>
                  </a:lnTo>
                  <a:lnTo>
                    <a:pt x="109" y="75"/>
                  </a:lnTo>
                  <a:lnTo>
                    <a:pt x="121" y="52"/>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60" name="Oval 27">
              <a:extLst>
                <a:ext uri="{FF2B5EF4-FFF2-40B4-BE49-F238E27FC236}">
                  <a16:creationId xmlns:a16="http://schemas.microsoft.com/office/drawing/2014/main" id="{B412F231-E830-4A49-B40D-445DA6137AD0}"/>
                </a:ext>
              </a:extLst>
            </p:cNvPr>
            <p:cNvSpPr>
              <a:spLocks noChangeArrowheads="1"/>
            </p:cNvSpPr>
            <p:nvPr/>
          </p:nvSpPr>
          <p:spPr bwMode="auto">
            <a:xfrm>
              <a:off x="3622" y="1832"/>
              <a:ext cx="75" cy="56"/>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82959" name="Freeform 28" descr="Wide upward diagonal">
            <a:extLst>
              <a:ext uri="{FF2B5EF4-FFF2-40B4-BE49-F238E27FC236}">
                <a16:creationId xmlns:a16="http://schemas.microsoft.com/office/drawing/2014/main" id="{4E9B718E-259B-4144-A0DC-AE3CC349BAD4}"/>
              </a:ext>
            </a:extLst>
          </p:cNvPr>
          <p:cNvSpPr>
            <a:spLocks/>
          </p:cNvSpPr>
          <p:nvPr/>
        </p:nvSpPr>
        <p:spPr bwMode="auto">
          <a:xfrm>
            <a:off x="5483225" y="4954588"/>
            <a:ext cx="192088" cy="217487"/>
          </a:xfrm>
          <a:custGeom>
            <a:avLst/>
            <a:gdLst>
              <a:gd name="T0" fmla="*/ 2147483646 w 136"/>
              <a:gd name="T1" fmla="*/ 2147483646 h 137"/>
              <a:gd name="T2" fmla="*/ 2147483646 w 136"/>
              <a:gd name="T3" fmla="*/ 2147483646 h 137"/>
              <a:gd name="T4" fmla="*/ 2147483646 w 136"/>
              <a:gd name="T5" fmla="*/ 0 h 137"/>
              <a:gd name="T6" fmla="*/ 2147483646 w 136"/>
              <a:gd name="T7" fmla="*/ 0 h 137"/>
              <a:gd name="T8" fmla="*/ 2147483646 w 136"/>
              <a:gd name="T9" fmla="*/ 2147483646 h 137"/>
              <a:gd name="T10" fmla="*/ 0 w 136"/>
              <a:gd name="T11" fmla="*/ 2147483646 h 137"/>
              <a:gd name="T12" fmla="*/ 0 w 136"/>
              <a:gd name="T13" fmla="*/ 2147483646 h 137"/>
              <a:gd name="T14" fmla="*/ 2147483646 w 136"/>
              <a:gd name="T15" fmla="*/ 2147483646 h 137"/>
              <a:gd name="T16" fmla="*/ 2147483646 w 136"/>
              <a:gd name="T17" fmla="*/ 2147483646 h 137"/>
              <a:gd name="T18" fmla="*/ 2147483646 w 136"/>
              <a:gd name="T19" fmla="*/ 2147483646 h 137"/>
              <a:gd name="T20" fmla="*/ 2147483646 w 136"/>
              <a:gd name="T21" fmla="*/ 2147483646 h 137"/>
              <a:gd name="T22" fmla="*/ 2147483646 w 136"/>
              <a:gd name="T23" fmla="*/ 2147483646 h 1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6" h="137">
                <a:moveTo>
                  <a:pt x="135" y="77"/>
                </a:moveTo>
                <a:lnTo>
                  <a:pt x="128" y="27"/>
                </a:lnTo>
                <a:lnTo>
                  <a:pt x="93" y="0"/>
                </a:lnTo>
                <a:lnTo>
                  <a:pt x="55" y="0"/>
                </a:lnTo>
                <a:lnTo>
                  <a:pt x="21" y="14"/>
                </a:lnTo>
                <a:lnTo>
                  <a:pt x="0" y="45"/>
                </a:lnTo>
                <a:lnTo>
                  <a:pt x="0" y="86"/>
                </a:lnTo>
                <a:lnTo>
                  <a:pt x="17" y="122"/>
                </a:lnTo>
                <a:lnTo>
                  <a:pt x="55" y="136"/>
                </a:lnTo>
                <a:lnTo>
                  <a:pt x="121" y="117"/>
                </a:lnTo>
                <a:lnTo>
                  <a:pt x="135" y="82"/>
                </a:lnTo>
                <a:lnTo>
                  <a:pt x="135" y="7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0" name="Freeform 29">
            <a:extLst>
              <a:ext uri="{FF2B5EF4-FFF2-40B4-BE49-F238E27FC236}">
                <a16:creationId xmlns:a16="http://schemas.microsoft.com/office/drawing/2014/main" id="{31B81EEF-0D70-7344-84BB-072D8C3A2701}"/>
              </a:ext>
            </a:extLst>
          </p:cNvPr>
          <p:cNvSpPr>
            <a:spLocks/>
          </p:cNvSpPr>
          <p:nvPr/>
        </p:nvSpPr>
        <p:spPr bwMode="auto">
          <a:xfrm>
            <a:off x="5565775" y="4960938"/>
            <a:ext cx="73025" cy="201612"/>
          </a:xfrm>
          <a:custGeom>
            <a:avLst/>
            <a:gdLst>
              <a:gd name="T0" fmla="*/ 2147483646 w 52"/>
              <a:gd name="T1" fmla="*/ 0 h 127"/>
              <a:gd name="T2" fmla="*/ 2147483646 w 52"/>
              <a:gd name="T3" fmla="*/ 2147483646 h 127"/>
              <a:gd name="T4" fmla="*/ 2147483646 w 52"/>
              <a:gd name="T5" fmla="*/ 2147483646 h 127"/>
              <a:gd name="T6" fmla="*/ 2147483646 w 52"/>
              <a:gd name="T7" fmla="*/ 2147483646 h 127"/>
              <a:gd name="T8" fmla="*/ 2147483646 w 52"/>
              <a:gd name="T9" fmla="*/ 2147483646 h 127"/>
              <a:gd name="T10" fmla="*/ 2147483646 w 52"/>
              <a:gd name="T11" fmla="*/ 2147483646 h 127"/>
              <a:gd name="T12" fmla="*/ 0 w 52"/>
              <a:gd name="T13" fmla="*/ 2147483646 h 127"/>
              <a:gd name="T14" fmla="*/ 0 w 52"/>
              <a:gd name="T15" fmla="*/ 2147483646 h 127"/>
              <a:gd name="T16" fmla="*/ 0 w 52"/>
              <a:gd name="T17" fmla="*/ 2147483646 h 127"/>
              <a:gd name="T18" fmla="*/ 2147483646 w 52"/>
              <a:gd name="T19" fmla="*/ 2147483646 h 127"/>
              <a:gd name="T20" fmla="*/ 0 w 52"/>
              <a:gd name="T21" fmla="*/ 2147483646 h 127"/>
              <a:gd name="T22" fmla="*/ 0 w 52"/>
              <a:gd name="T23" fmla="*/ 0 h 127"/>
              <a:gd name="T24" fmla="*/ 0 w 52"/>
              <a:gd name="T25" fmla="*/ 0 h 127"/>
              <a:gd name="T26" fmla="*/ 2147483646 w 52"/>
              <a:gd name="T27" fmla="*/ 0 h 1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2" h="127">
                <a:moveTo>
                  <a:pt x="26" y="0"/>
                </a:moveTo>
                <a:lnTo>
                  <a:pt x="51" y="32"/>
                </a:lnTo>
                <a:lnTo>
                  <a:pt x="51" y="63"/>
                </a:lnTo>
                <a:lnTo>
                  <a:pt x="51" y="95"/>
                </a:lnTo>
                <a:lnTo>
                  <a:pt x="26" y="126"/>
                </a:lnTo>
                <a:lnTo>
                  <a:pt x="0" y="126"/>
                </a:lnTo>
                <a:lnTo>
                  <a:pt x="0" y="95"/>
                </a:lnTo>
                <a:lnTo>
                  <a:pt x="26" y="63"/>
                </a:lnTo>
                <a:lnTo>
                  <a:pt x="0" y="63"/>
                </a:lnTo>
                <a:lnTo>
                  <a:pt x="0" y="0"/>
                </a:lnTo>
                <a:lnTo>
                  <a:pt x="26" y="0"/>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1" name="Freeform 30" descr="Wide upward diagonal">
            <a:extLst>
              <a:ext uri="{FF2B5EF4-FFF2-40B4-BE49-F238E27FC236}">
                <a16:creationId xmlns:a16="http://schemas.microsoft.com/office/drawing/2014/main" id="{57E18D43-97DA-B241-BD0B-499A531D92D6}"/>
              </a:ext>
            </a:extLst>
          </p:cNvPr>
          <p:cNvSpPr>
            <a:spLocks/>
          </p:cNvSpPr>
          <p:nvPr/>
        </p:nvSpPr>
        <p:spPr bwMode="auto">
          <a:xfrm>
            <a:off x="5618163" y="5337175"/>
            <a:ext cx="173037" cy="138113"/>
          </a:xfrm>
          <a:custGeom>
            <a:avLst/>
            <a:gdLst>
              <a:gd name="T0" fmla="*/ 2147483646 w 122"/>
              <a:gd name="T1" fmla="*/ 2147483646 h 87"/>
              <a:gd name="T2" fmla="*/ 2147483646 w 122"/>
              <a:gd name="T3" fmla="*/ 2147483646 h 87"/>
              <a:gd name="T4" fmla="*/ 2147483646 w 122"/>
              <a:gd name="T5" fmla="*/ 0 h 87"/>
              <a:gd name="T6" fmla="*/ 2147483646 w 122"/>
              <a:gd name="T7" fmla="*/ 0 h 87"/>
              <a:gd name="T8" fmla="*/ 2147483646 w 122"/>
              <a:gd name="T9" fmla="*/ 2147483646 h 87"/>
              <a:gd name="T10" fmla="*/ 0 w 122"/>
              <a:gd name="T11" fmla="*/ 2147483646 h 87"/>
              <a:gd name="T12" fmla="*/ 0 w 122"/>
              <a:gd name="T13" fmla="*/ 2147483646 h 87"/>
              <a:gd name="T14" fmla="*/ 2147483646 w 122"/>
              <a:gd name="T15" fmla="*/ 2147483646 h 87"/>
              <a:gd name="T16" fmla="*/ 2147483646 w 122"/>
              <a:gd name="T17" fmla="*/ 2147483646 h 87"/>
              <a:gd name="T18" fmla="*/ 2147483646 w 122"/>
              <a:gd name="T19" fmla="*/ 2147483646 h 87"/>
              <a:gd name="T20" fmla="*/ 2147483646 w 122"/>
              <a:gd name="T21" fmla="*/ 2147483646 h 87"/>
              <a:gd name="T22" fmla="*/ 2147483646 w 122"/>
              <a:gd name="T23" fmla="*/ 2147483646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7">
                <a:moveTo>
                  <a:pt x="121" y="49"/>
                </a:moveTo>
                <a:lnTo>
                  <a:pt x="115" y="17"/>
                </a:lnTo>
                <a:lnTo>
                  <a:pt x="84" y="0"/>
                </a:lnTo>
                <a:lnTo>
                  <a:pt x="50" y="0"/>
                </a:lnTo>
                <a:lnTo>
                  <a:pt x="19" y="8"/>
                </a:lnTo>
                <a:lnTo>
                  <a:pt x="0" y="29"/>
                </a:lnTo>
                <a:lnTo>
                  <a:pt x="0" y="54"/>
                </a:lnTo>
                <a:lnTo>
                  <a:pt x="16" y="78"/>
                </a:lnTo>
                <a:lnTo>
                  <a:pt x="50" y="86"/>
                </a:lnTo>
                <a:lnTo>
                  <a:pt x="109" y="75"/>
                </a:lnTo>
                <a:lnTo>
                  <a:pt x="121" y="51"/>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5" name="Oval 31">
            <a:extLst>
              <a:ext uri="{FF2B5EF4-FFF2-40B4-BE49-F238E27FC236}">
                <a16:creationId xmlns:a16="http://schemas.microsoft.com/office/drawing/2014/main" id="{44D34871-68CA-B548-B9ED-AFEB9FFA3B85}"/>
              </a:ext>
            </a:extLst>
          </p:cNvPr>
          <p:cNvSpPr>
            <a:spLocks noChangeArrowheads="1"/>
          </p:cNvSpPr>
          <p:nvPr/>
        </p:nvSpPr>
        <p:spPr bwMode="auto">
          <a:xfrm>
            <a:off x="5676900" y="5376863"/>
            <a:ext cx="107950" cy="9048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963" name="Freeform 32" descr="Wide upward diagonal">
            <a:extLst>
              <a:ext uri="{FF2B5EF4-FFF2-40B4-BE49-F238E27FC236}">
                <a16:creationId xmlns:a16="http://schemas.microsoft.com/office/drawing/2014/main" id="{C228356D-B2F8-D040-9615-53950E34C8D7}"/>
              </a:ext>
            </a:extLst>
          </p:cNvPr>
          <p:cNvSpPr>
            <a:spLocks/>
          </p:cNvSpPr>
          <p:nvPr/>
        </p:nvSpPr>
        <p:spPr bwMode="auto">
          <a:xfrm>
            <a:off x="5478463" y="5624513"/>
            <a:ext cx="171450" cy="141287"/>
          </a:xfrm>
          <a:custGeom>
            <a:avLst/>
            <a:gdLst>
              <a:gd name="T0" fmla="*/ 2147483646 w 122"/>
              <a:gd name="T1" fmla="*/ 2147483646 h 89"/>
              <a:gd name="T2" fmla="*/ 2147483646 w 122"/>
              <a:gd name="T3" fmla="*/ 2147483646 h 89"/>
              <a:gd name="T4" fmla="*/ 2147483646 w 122"/>
              <a:gd name="T5" fmla="*/ 0 h 89"/>
              <a:gd name="T6" fmla="*/ 2147483646 w 122"/>
              <a:gd name="T7" fmla="*/ 0 h 89"/>
              <a:gd name="T8" fmla="*/ 2147483646 w 122"/>
              <a:gd name="T9" fmla="*/ 2147483646 h 89"/>
              <a:gd name="T10" fmla="*/ 0 w 122"/>
              <a:gd name="T11" fmla="*/ 2147483646 h 89"/>
              <a:gd name="T12" fmla="*/ 0 w 122"/>
              <a:gd name="T13" fmla="*/ 2147483646 h 89"/>
              <a:gd name="T14" fmla="*/ 2147483646 w 122"/>
              <a:gd name="T15" fmla="*/ 2147483646 h 89"/>
              <a:gd name="T16" fmla="*/ 2147483646 w 122"/>
              <a:gd name="T17" fmla="*/ 2147483646 h 89"/>
              <a:gd name="T18" fmla="*/ 2147483646 w 122"/>
              <a:gd name="T19" fmla="*/ 2147483646 h 89"/>
              <a:gd name="T20" fmla="*/ 2147483646 w 122"/>
              <a:gd name="T21" fmla="*/ 2147483646 h 89"/>
              <a:gd name="T22" fmla="*/ 2147483646 w 122"/>
              <a:gd name="T23" fmla="*/ 2147483646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7" name="Oval 33">
            <a:extLst>
              <a:ext uri="{FF2B5EF4-FFF2-40B4-BE49-F238E27FC236}">
                <a16:creationId xmlns:a16="http://schemas.microsoft.com/office/drawing/2014/main" id="{5EB57617-1032-874A-A7EC-0890034CEF39}"/>
              </a:ext>
            </a:extLst>
          </p:cNvPr>
          <p:cNvSpPr>
            <a:spLocks noChangeArrowheads="1"/>
          </p:cNvSpPr>
          <p:nvPr/>
        </p:nvSpPr>
        <p:spPr bwMode="auto">
          <a:xfrm>
            <a:off x="5535613" y="5665788"/>
            <a:ext cx="107950" cy="92075"/>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965" name="Freeform 34">
            <a:extLst>
              <a:ext uri="{FF2B5EF4-FFF2-40B4-BE49-F238E27FC236}">
                <a16:creationId xmlns:a16="http://schemas.microsoft.com/office/drawing/2014/main" id="{7ACC3F04-E885-0247-ABE4-156438F38D2E}"/>
              </a:ext>
            </a:extLst>
          </p:cNvPr>
          <p:cNvSpPr>
            <a:spLocks/>
          </p:cNvSpPr>
          <p:nvPr/>
        </p:nvSpPr>
        <p:spPr bwMode="auto">
          <a:xfrm>
            <a:off x="3052763" y="4625975"/>
            <a:ext cx="2632075" cy="1230313"/>
          </a:xfrm>
          <a:custGeom>
            <a:avLst/>
            <a:gdLst>
              <a:gd name="T0" fmla="*/ 0 w 1865"/>
              <a:gd name="T1" fmla="*/ 2147483646 h 775"/>
              <a:gd name="T2" fmla="*/ 2147483646 w 1865"/>
              <a:gd name="T3" fmla="*/ 0 h 775"/>
              <a:gd name="T4" fmla="*/ 2147483646 w 1865"/>
              <a:gd name="T5" fmla="*/ 2147483646 h 775"/>
              <a:gd name="T6" fmla="*/ 2147483646 w 1865"/>
              <a:gd name="T7" fmla="*/ 2147483646 h 775"/>
              <a:gd name="T8" fmla="*/ 2147483646 w 1865"/>
              <a:gd name="T9" fmla="*/ 2147483646 h 775"/>
              <a:gd name="T10" fmla="*/ 2147483646 w 1865"/>
              <a:gd name="T11" fmla="*/ 2147483646 h 775"/>
              <a:gd name="T12" fmla="*/ 2147483646 w 1865"/>
              <a:gd name="T13" fmla="*/ 2147483646 h 775"/>
              <a:gd name="T14" fmla="*/ 2147483646 w 1865"/>
              <a:gd name="T15" fmla="*/ 2147483646 h 775"/>
              <a:gd name="T16" fmla="*/ 2147483646 w 1865"/>
              <a:gd name="T17" fmla="*/ 2147483646 h 775"/>
              <a:gd name="T18" fmla="*/ 2147483646 w 1865"/>
              <a:gd name="T19" fmla="*/ 2147483646 h 775"/>
              <a:gd name="T20" fmla="*/ 2147483646 w 1865"/>
              <a:gd name="T21" fmla="*/ 2147483646 h 775"/>
              <a:gd name="T22" fmla="*/ 2147483646 w 1865"/>
              <a:gd name="T23" fmla="*/ 2147483646 h 775"/>
              <a:gd name="T24" fmla="*/ 2147483646 w 1865"/>
              <a:gd name="T25" fmla="*/ 2147483646 h 775"/>
              <a:gd name="T26" fmla="*/ 0 w 1865"/>
              <a:gd name="T27" fmla="*/ 2147483646 h 7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65" h="775">
                <a:moveTo>
                  <a:pt x="0" y="692"/>
                </a:moveTo>
                <a:lnTo>
                  <a:pt x="1728" y="0"/>
                </a:lnTo>
                <a:lnTo>
                  <a:pt x="1740" y="38"/>
                </a:lnTo>
                <a:lnTo>
                  <a:pt x="1805" y="55"/>
                </a:lnTo>
                <a:lnTo>
                  <a:pt x="1846" y="44"/>
                </a:lnTo>
                <a:lnTo>
                  <a:pt x="1864" y="44"/>
                </a:lnTo>
                <a:lnTo>
                  <a:pt x="838" y="681"/>
                </a:lnTo>
                <a:lnTo>
                  <a:pt x="708" y="725"/>
                </a:lnTo>
                <a:lnTo>
                  <a:pt x="714" y="637"/>
                </a:lnTo>
                <a:lnTo>
                  <a:pt x="490" y="774"/>
                </a:lnTo>
                <a:lnTo>
                  <a:pt x="549" y="637"/>
                </a:lnTo>
                <a:lnTo>
                  <a:pt x="407" y="670"/>
                </a:lnTo>
                <a:lnTo>
                  <a:pt x="425" y="648"/>
                </a:lnTo>
                <a:lnTo>
                  <a:pt x="0" y="692"/>
                </a:lnTo>
              </a:path>
            </a:pathLst>
          </a:custGeom>
          <a:solidFill>
            <a:srgbClr val="00A9E0"/>
          </a:solidFill>
          <a:ln>
            <a:noFill/>
          </a:ln>
          <a:effectLst/>
          <a:extLst>
            <a:ext uri="{91240B29-F687-4F45-9708-019B960494DF}">
              <a14:hiddenLine xmlns:a14="http://schemas.microsoft.com/office/drawing/2010/main" w="762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6" name="Freeform 35" descr="Wide upward diagonal">
            <a:extLst>
              <a:ext uri="{FF2B5EF4-FFF2-40B4-BE49-F238E27FC236}">
                <a16:creationId xmlns:a16="http://schemas.microsoft.com/office/drawing/2014/main" id="{090295A8-42AF-7047-8537-3B71F98FE9DD}"/>
              </a:ext>
            </a:extLst>
          </p:cNvPr>
          <p:cNvSpPr>
            <a:spLocks/>
          </p:cNvSpPr>
          <p:nvPr/>
        </p:nvSpPr>
        <p:spPr bwMode="auto">
          <a:xfrm>
            <a:off x="5348288" y="4037013"/>
            <a:ext cx="214312" cy="196850"/>
          </a:xfrm>
          <a:custGeom>
            <a:avLst/>
            <a:gdLst>
              <a:gd name="T0" fmla="*/ 2147483646 w 152"/>
              <a:gd name="T1" fmla="*/ 2147483646 h 124"/>
              <a:gd name="T2" fmla="*/ 2147483646 w 152"/>
              <a:gd name="T3" fmla="*/ 2147483646 h 124"/>
              <a:gd name="T4" fmla="*/ 2147483646 w 152"/>
              <a:gd name="T5" fmla="*/ 0 h 124"/>
              <a:gd name="T6" fmla="*/ 2147483646 w 152"/>
              <a:gd name="T7" fmla="*/ 0 h 124"/>
              <a:gd name="T8" fmla="*/ 2147483646 w 152"/>
              <a:gd name="T9" fmla="*/ 2147483646 h 124"/>
              <a:gd name="T10" fmla="*/ 0 w 152"/>
              <a:gd name="T11" fmla="*/ 2147483646 h 124"/>
              <a:gd name="T12" fmla="*/ 0 w 152"/>
              <a:gd name="T13" fmla="*/ 2147483646 h 124"/>
              <a:gd name="T14" fmla="*/ 2147483646 w 152"/>
              <a:gd name="T15" fmla="*/ 2147483646 h 124"/>
              <a:gd name="T16" fmla="*/ 2147483646 w 152"/>
              <a:gd name="T17" fmla="*/ 2147483646 h 124"/>
              <a:gd name="T18" fmla="*/ 2147483646 w 152"/>
              <a:gd name="T19" fmla="*/ 2147483646 h 124"/>
              <a:gd name="T20" fmla="*/ 2147483646 w 152"/>
              <a:gd name="T21" fmla="*/ 2147483646 h 124"/>
              <a:gd name="T22" fmla="*/ 2147483646 w 152"/>
              <a:gd name="T23" fmla="*/ 2147483646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2" h="124">
                <a:moveTo>
                  <a:pt x="151" y="69"/>
                </a:moveTo>
                <a:lnTo>
                  <a:pt x="144" y="25"/>
                </a:lnTo>
                <a:lnTo>
                  <a:pt x="104" y="0"/>
                </a:lnTo>
                <a:lnTo>
                  <a:pt x="62" y="0"/>
                </a:lnTo>
                <a:lnTo>
                  <a:pt x="23" y="12"/>
                </a:lnTo>
                <a:lnTo>
                  <a:pt x="0" y="41"/>
                </a:lnTo>
                <a:lnTo>
                  <a:pt x="0" y="78"/>
                </a:lnTo>
                <a:lnTo>
                  <a:pt x="19" y="110"/>
                </a:lnTo>
                <a:lnTo>
                  <a:pt x="62" y="123"/>
                </a:lnTo>
                <a:lnTo>
                  <a:pt x="135" y="106"/>
                </a:lnTo>
                <a:lnTo>
                  <a:pt x="151" y="74"/>
                </a:lnTo>
                <a:lnTo>
                  <a:pt x="151" y="6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7" name="Freeform 36">
            <a:extLst>
              <a:ext uri="{FF2B5EF4-FFF2-40B4-BE49-F238E27FC236}">
                <a16:creationId xmlns:a16="http://schemas.microsoft.com/office/drawing/2014/main" id="{FB010CEF-8E98-D04E-9C2E-618EC0CB83CC}"/>
              </a:ext>
            </a:extLst>
          </p:cNvPr>
          <p:cNvSpPr>
            <a:spLocks/>
          </p:cNvSpPr>
          <p:nvPr/>
        </p:nvSpPr>
        <p:spPr bwMode="auto">
          <a:xfrm>
            <a:off x="5376863" y="4103688"/>
            <a:ext cx="142875" cy="107950"/>
          </a:xfrm>
          <a:custGeom>
            <a:avLst/>
            <a:gdLst>
              <a:gd name="T0" fmla="*/ 2147483646 w 102"/>
              <a:gd name="T1" fmla="*/ 2147483646 h 68"/>
              <a:gd name="T2" fmla="*/ 2147483646 w 102"/>
              <a:gd name="T3" fmla="*/ 2147483646 h 68"/>
              <a:gd name="T4" fmla="*/ 2147483646 w 102"/>
              <a:gd name="T5" fmla="*/ 2147483646 h 68"/>
              <a:gd name="T6" fmla="*/ 2147483646 w 102"/>
              <a:gd name="T7" fmla="*/ 2147483646 h 68"/>
              <a:gd name="T8" fmla="*/ 2147483646 w 102"/>
              <a:gd name="T9" fmla="*/ 2147483646 h 68"/>
              <a:gd name="T10" fmla="*/ 2147483646 w 102"/>
              <a:gd name="T11" fmla="*/ 2147483646 h 68"/>
              <a:gd name="T12" fmla="*/ 2147483646 w 102"/>
              <a:gd name="T13" fmla="*/ 2147483646 h 68"/>
              <a:gd name="T14" fmla="*/ 2147483646 w 102"/>
              <a:gd name="T15" fmla="*/ 0 h 68"/>
              <a:gd name="T16" fmla="*/ 2147483646 w 102"/>
              <a:gd name="T17" fmla="*/ 0 h 68"/>
              <a:gd name="T18" fmla="*/ 2147483646 w 102"/>
              <a:gd name="T19" fmla="*/ 2147483646 h 68"/>
              <a:gd name="T20" fmla="*/ 2147483646 w 102"/>
              <a:gd name="T21" fmla="*/ 2147483646 h 68"/>
              <a:gd name="T22" fmla="*/ 2147483646 w 102"/>
              <a:gd name="T23" fmla="*/ 2147483646 h 68"/>
              <a:gd name="T24" fmla="*/ 2147483646 w 102"/>
              <a:gd name="T25" fmla="*/ 2147483646 h 68"/>
              <a:gd name="T26" fmla="*/ 2147483646 w 102"/>
              <a:gd name="T27" fmla="*/ 2147483646 h 68"/>
              <a:gd name="T28" fmla="*/ 2147483646 w 102"/>
              <a:gd name="T29" fmla="*/ 2147483646 h 68"/>
              <a:gd name="T30" fmla="*/ 2147483646 w 102"/>
              <a:gd name="T31" fmla="*/ 2147483646 h 68"/>
              <a:gd name="T32" fmla="*/ 2147483646 w 102"/>
              <a:gd name="T33" fmla="*/ 2147483646 h 68"/>
              <a:gd name="T34" fmla="*/ 0 w 102"/>
              <a:gd name="T35" fmla="*/ 2147483646 h 68"/>
              <a:gd name="T36" fmla="*/ 2147483646 w 102"/>
              <a:gd name="T37" fmla="*/ 2147483646 h 68"/>
              <a:gd name="T38" fmla="*/ 2147483646 w 102"/>
              <a:gd name="T39" fmla="*/ 2147483646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2" h="68">
                <a:moveTo>
                  <a:pt x="41" y="67"/>
                </a:moveTo>
                <a:lnTo>
                  <a:pt x="56" y="63"/>
                </a:lnTo>
                <a:lnTo>
                  <a:pt x="71" y="50"/>
                </a:lnTo>
                <a:lnTo>
                  <a:pt x="101" y="50"/>
                </a:lnTo>
                <a:lnTo>
                  <a:pt x="101" y="34"/>
                </a:lnTo>
                <a:lnTo>
                  <a:pt x="101" y="17"/>
                </a:lnTo>
                <a:lnTo>
                  <a:pt x="101" y="0"/>
                </a:lnTo>
                <a:lnTo>
                  <a:pt x="71" y="0"/>
                </a:lnTo>
                <a:lnTo>
                  <a:pt x="41" y="17"/>
                </a:lnTo>
                <a:lnTo>
                  <a:pt x="71" y="22"/>
                </a:lnTo>
                <a:lnTo>
                  <a:pt x="101" y="34"/>
                </a:lnTo>
                <a:lnTo>
                  <a:pt x="71" y="50"/>
                </a:lnTo>
                <a:lnTo>
                  <a:pt x="41" y="50"/>
                </a:lnTo>
                <a:lnTo>
                  <a:pt x="11" y="50"/>
                </a:lnTo>
                <a:lnTo>
                  <a:pt x="0" y="59"/>
                </a:lnTo>
                <a:lnTo>
                  <a:pt x="7" y="65"/>
                </a:lnTo>
                <a:lnTo>
                  <a:pt x="41" y="67"/>
                </a:lnTo>
              </a:path>
            </a:pathLst>
          </a:custGeom>
          <a:solidFill>
            <a:srgbClr val="7144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8" name="Freeform 37" descr="Wide upward diagonal">
            <a:extLst>
              <a:ext uri="{FF2B5EF4-FFF2-40B4-BE49-F238E27FC236}">
                <a16:creationId xmlns:a16="http://schemas.microsoft.com/office/drawing/2014/main" id="{C147EC35-EF21-C541-AA86-40A3233A23BA}"/>
              </a:ext>
            </a:extLst>
          </p:cNvPr>
          <p:cNvSpPr>
            <a:spLocks/>
          </p:cNvSpPr>
          <p:nvPr/>
        </p:nvSpPr>
        <p:spPr bwMode="auto">
          <a:xfrm>
            <a:off x="5543550" y="3609975"/>
            <a:ext cx="171450" cy="138113"/>
          </a:xfrm>
          <a:custGeom>
            <a:avLst/>
            <a:gdLst>
              <a:gd name="T0" fmla="*/ 2147483646 w 122"/>
              <a:gd name="T1" fmla="*/ 2147483646 h 87"/>
              <a:gd name="T2" fmla="*/ 2147483646 w 122"/>
              <a:gd name="T3" fmla="*/ 2147483646 h 87"/>
              <a:gd name="T4" fmla="*/ 2147483646 w 122"/>
              <a:gd name="T5" fmla="*/ 0 h 87"/>
              <a:gd name="T6" fmla="*/ 2147483646 w 122"/>
              <a:gd name="T7" fmla="*/ 0 h 87"/>
              <a:gd name="T8" fmla="*/ 2147483646 w 122"/>
              <a:gd name="T9" fmla="*/ 2147483646 h 87"/>
              <a:gd name="T10" fmla="*/ 0 w 122"/>
              <a:gd name="T11" fmla="*/ 2147483646 h 87"/>
              <a:gd name="T12" fmla="*/ 0 w 122"/>
              <a:gd name="T13" fmla="*/ 2147483646 h 87"/>
              <a:gd name="T14" fmla="*/ 2147483646 w 122"/>
              <a:gd name="T15" fmla="*/ 2147483646 h 87"/>
              <a:gd name="T16" fmla="*/ 2147483646 w 122"/>
              <a:gd name="T17" fmla="*/ 2147483646 h 87"/>
              <a:gd name="T18" fmla="*/ 2147483646 w 122"/>
              <a:gd name="T19" fmla="*/ 2147483646 h 87"/>
              <a:gd name="T20" fmla="*/ 2147483646 w 122"/>
              <a:gd name="T21" fmla="*/ 2147483646 h 87"/>
              <a:gd name="T22" fmla="*/ 2147483646 w 122"/>
              <a:gd name="T23" fmla="*/ 2147483646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7">
                <a:moveTo>
                  <a:pt x="121" y="49"/>
                </a:moveTo>
                <a:lnTo>
                  <a:pt x="115" y="17"/>
                </a:lnTo>
                <a:lnTo>
                  <a:pt x="84" y="0"/>
                </a:lnTo>
                <a:lnTo>
                  <a:pt x="50" y="0"/>
                </a:lnTo>
                <a:lnTo>
                  <a:pt x="19" y="8"/>
                </a:lnTo>
                <a:lnTo>
                  <a:pt x="0" y="29"/>
                </a:lnTo>
                <a:lnTo>
                  <a:pt x="0" y="54"/>
                </a:lnTo>
                <a:lnTo>
                  <a:pt x="16" y="78"/>
                </a:lnTo>
                <a:lnTo>
                  <a:pt x="50" y="86"/>
                </a:lnTo>
                <a:lnTo>
                  <a:pt x="109" y="75"/>
                </a:lnTo>
                <a:lnTo>
                  <a:pt x="121" y="51"/>
                </a:lnTo>
                <a:lnTo>
                  <a:pt x="121" y="49"/>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2" name="Oval 38">
            <a:extLst>
              <a:ext uri="{FF2B5EF4-FFF2-40B4-BE49-F238E27FC236}">
                <a16:creationId xmlns:a16="http://schemas.microsoft.com/office/drawing/2014/main" id="{560D4F83-2DF0-8044-A9C1-09A7D8092D23}"/>
              </a:ext>
            </a:extLst>
          </p:cNvPr>
          <p:cNvSpPr>
            <a:spLocks noChangeArrowheads="1"/>
          </p:cNvSpPr>
          <p:nvPr/>
        </p:nvSpPr>
        <p:spPr bwMode="auto">
          <a:xfrm>
            <a:off x="5600700" y="3649663"/>
            <a:ext cx="107950" cy="90487"/>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970" name="Freeform 39">
            <a:extLst>
              <a:ext uri="{FF2B5EF4-FFF2-40B4-BE49-F238E27FC236}">
                <a16:creationId xmlns:a16="http://schemas.microsoft.com/office/drawing/2014/main" id="{22DBB53F-93ED-E64F-851E-5E1F3C7D9302}"/>
              </a:ext>
            </a:extLst>
          </p:cNvPr>
          <p:cNvSpPr>
            <a:spLocks/>
          </p:cNvSpPr>
          <p:nvPr/>
        </p:nvSpPr>
        <p:spPr bwMode="auto">
          <a:xfrm>
            <a:off x="5481638" y="4452938"/>
            <a:ext cx="171450" cy="141287"/>
          </a:xfrm>
          <a:custGeom>
            <a:avLst/>
            <a:gdLst>
              <a:gd name="T0" fmla="*/ 2147483646 w 122"/>
              <a:gd name="T1" fmla="*/ 2147483646 h 89"/>
              <a:gd name="T2" fmla="*/ 2147483646 w 122"/>
              <a:gd name="T3" fmla="*/ 2147483646 h 89"/>
              <a:gd name="T4" fmla="*/ 2147483646 w 122"/>
              <a:gd name="T5" fmla="*/ 0 h 89"/>
              <a:gd name="T6" fmla="*/ 2147483646 w 122"/>
              <a:gd name="T7" fmla="*/ 0 h 89"/>
              <a:gd name="T8" fmla="*/ 2147483646 w 122"/>
              <a:gd name="T9" fmla="*/ 2147483646 h 89"/>
              <a:gd name="T10" fmla="*/ 0 w 122"/>
              <a:gd name="T11" fmla="*/ 2147483646 h 89"/>
              <a:gd name="T12" fmla="*/ 0 w 122"/>
              <a:gd name="T13" fmla="*/ 2147483646 h 89"/>
              <a:gd name="T14" fmla="*/ 2147483646 w 122"/>
              <a:gd name="T15" fmla="*/ 2147483646 h 89"/>
              <a:gd name="T16" fmla="*/ 2147483646 w 122"/>
              <a:gd name="T17" fmla="*/ 2147483646 h 89"/>
              <a:gd name="T18" fmla="*/ 2147483646 w 122"/>
              <a:gd name="T19" fmla="*/ 2147483646 h 89"/>
              <a:gd name="T20" fmla="*/ 2147483646 w 122"/>
              <a:gd name="T21" fmla="*/ 2147483646 h 89"/>
              <a:gd name="T22" fmla="*/ 2147483646 w 122"/>
              <a:gd name="T23" fmla="*/ 2147483646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89">
                <a:moveTo>
                  <a:pt x="121" y="50"/>
                </a:moveTo>
                <a:lnTo>
                  <a:pt x="115" y="18"/>
                </a:lnTo>
                <a:lnTo>
                  <a:pt x="84" y="0"/>
                </a:lnTo>
                <a:lnTo>
                  <a:pt x="50" y="0"/>
                </a:lnTo>
                <a:lnTo>
                  <a:pt x="19" y="9"/>
                </a:lnTo>
                <a:lnTo>
                  <a:pt x="0" y="29"/>
                </a:lnTo>
                <a:lnTo>
                  <a:pt x="0" y="56"/>
                </a:lnTo>
                <a:lnTo>
                  <a:pt x="16" y="79"/>
                </a:lnTo>
                <a:lnTo>
                  <a:pt x="50" y="88"/>
                </a:lnTo>
                <a:lnTo>
                  <a:pt x="109" y="76"/>
                </a:lnTo>
                <a:lnTo>
                  <a:pt x="121" y="53"/>
                </a:lnTo>
                <a:lnTo>
                  <a:pt x="121" y="50"/>
                </a:lnTo>
              </a:path>
            </a:pathLst>
          </a:custGeom>
          <a:solidFill>
            <a:schemeClr val="tx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4" name="Oval 40">
            <a:extLst>
              <a:ext uri="{FF2B5EF4-FFF2-40B4-BE49-F238E27FC236}">
                <a16:creationId xmlns:a16="http://schemas.microsoft.com/office/drawing/2014/main" id="{CE5DC205-5A41-6E45-B0EE-0C130610530A}"/>
              </a:ext>
            </a:extLst>
          </p:cNvPr>
          <p:cNvSpPr>
            <a:spLocks noChangeArrowheads="1"/>
          </p:cNvSpPr>
          <p:nvPr/>
        </p:nvSpPr>
        <p:spPr bwMode="auto">
          <a:xfrm>
            <a:off x="5538788" y="4494213"/>
            <a:ext cx="107950" cy="92075"/>
          </a:xfrm>
          <a:prstGeom prst="ellipse">
            <a:avLst/>
          </a:prstGeom>
          <a:solidFill>
            <a:schemeClr val="tx2"/>
          </a:solidFill>
          <a:ln w="1270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972" name="Freeform 41">
            <a:extLst>
              <a:ext uri="{FF2B5EF4-FFF2-40B4-BE49-F238E27FC236}">
                <a16:creationId xmlns:a16="http://schemas.microsoft.com/office/drawing/2014/main" id="{47B61025-A1C0-CC4C-91AE-99D381703B58}"/>
              </a:ext>
            </a:extLst>
          </p:cNvPr>
          <p:cNvSpPr>
            <a:spLocks/>
          </p:cNvSpPr>
          <p:nvPr/>
        </p:nvSpPr>
        <p:spPr bwMode="auto">
          <a:xfrm>
            <a:off x="4506913" y="1238250"/>
            <a:ext cx="2047875" cy="1317625"/>
          </a:xfrm>
          <a:custGeom>
            <a:avLst/>
            <a:gdLst>
              <a:gd name="T0" fmla="*/ 0 w 1451"/>
              <a:gd name="T1" fmla="*/ 0 h 830"/>
              <a:gd name="T2" fmla="*/ 2147483646 w 1451"/>
              <a:gd name="T3" fmla="*/ 2147483646 h 830"/>
              <a:gd name="T4" fmla="*/ 2147483646 w 1451"/>
              <a:gd name="T5" fmla="*/ 2147483646 h 830"/>
              <a:gd name="T6" fmla="*/ 2147483646 w 1451"/>
              <a:gd name="T7" fmla="*/ 2147483646 h 830"/>
              <a:gd name="T8" fmla="*/ 2147483646 w 1451"/>
              <a:gd name="T9" fmla="*/ 2147483646 h 830"/>
              <a:gd name="T10" fmla="*/ 2147483646 w 1451"/>
              <a:gd name="T11" fmla="*/ 2147483646 h 830"/>
              <a:gd name="T12" fmla="*/ 2147483646 w 1451"/>
              <a:gd name="T13" fmla="*/ 2147483646 h 830"/>
              <a:gd name="T14" fmla="*/ 2147483646 w 1451"/>
              <a:gd name="T15" fmla="*/ 2147483646 h 830"/>
              <a:gd name="T16" fmla="*/ 2147483646 w 1451"/>
              <a:gd name="T17" fmla="*/ 2147483646 h 830"/>
              <a:gd name="T18" fmla="*/ 2147483646 w 1451"/>
              <a:gd name="T19" fmla="*/ 2147483646 h 830"/>
              <a:gd name="T20" fmla="*/ 0 w 1451"/>
              <a:gd name="T21" fmla="*/ 0 h 8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51" h="830">
                <a:moveTo>
                  <a:pt x="0" y="0"/>
                </a:moveTo>
                <a:lnTo>
                  <a:pt x="9" y="596"/>
                </a:lnTo>
                <a:lnTo>
                  <a:pt x="265" y="829"/>
                </a:lnTo>
                <a:lnTo>
                  <a:pt x="1233" y="827"/>
                </a:lnTo>
                <a:lnTo>
                  <a:pt x="1450" y="579"/>
                </a:lnTo>
                <a:lnTo>
                  <a:pt x="1440" y="56"/>
                </a:lnTo>
                <a:lnTo>
                  <a:pt x="1132" y="221"/>
                </a:lnTo>
                <a:lnTo>
                  <a:pt x="862" y="431"/>
                </a:lnTo>
                <a:lnTo>
                  <a:pt x="591" y="264"/>
                </a:lnTo>
                <a:lnTo>
                  <a:pt x="202" y="203"/>
                </a:lnTo>
                <a:lnTo>
                  <a:pt x="0" y="0"/>
                </a:lnTo>
              </a:path>
            </a:pathLst>
          </a:custGeom>
          <a:gradFill rotWithShape="0">
            <a:gsLst>
              <a:gs pos="0">
                <a:srgbClr val="A5A5A5"/>
              </a:gs>
              <a:gs pos="100000">
                <a:srgbClr val="CECECE"/>
              </a:gs>
            </a:gsLst>
            <a:path path="rect">
              <a:fillToRect l="50000" t="50000" r="50000" b="50000"/>
            </a:path>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6" name="Rectangle 42">
            <a:extLst>
              <a:ext uri="{FF2B5EF4-FFF2-40B4-BE49-F238E27FC236}">
                <a16:creationId xmlns:a16="http://schemas.microsoft.com/office/drawing/2014/main" id="{A233B0A7-EC13-BE4A-9068-FE4706E750FD}"/>
              </a:ext>
            </a:extLst>
          </p:cNvPr>
          <p:cNvSpPr>
            <a:spLocks noChangeArrowheads="1"/>
          </p:cNvSpPr>
          <p:nvPr/>
        </p:nvSpPr>
        <p:spPr bwMode="auto">
          <a:xfrm>
            <a:off x="5083175" y="990600"/>
            <a:ext cx="13112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t>Injector </a:t>
            </a:r>
          </a:p>
          <a:p>
            <a:pPr>
              <a:defRPr/>
            </a:pPr>
            <a:r>
              <a:rPr lang="en-US" altLang="en-US" sz="2300" b="1"/>
              <a:t>    Tip</a:t>
            </a:r>
          </a:p>
        </p:txBody>
      </p:sp>
      <p:sp>
        <p:nvSpPr>
          <p:cNvPr id="34847" name="Line 43">
            <a:extLst>
              <a:ext uri="{FF2B5EF4-FFF2-40B4-BE49-F238E27FC236}">
                <a16:creationId xmlns:a16="http://schemas.microsoft.com/office/drawing/2014/main" id="{6342086F-0C28-884E-8A79-FEFDEE81D85F}"/>
              </a:ext>
            </a:extLst>
          </p:cNvPr>
          <p:cNvSpPr>
            <a:spLocks noChangeShapeType="1"/>
          </p:cNvSpPr>
          <p:nvPr/>
        </p:nvSpPr>
        <p:spPr bwMode="auto">
          <a:xfrm>
            <a:off x="3525838" y="4510088"/>
            <a:ext cx="1019175" cy="0"/>
          </a:xfrm>
          <a:prstGeom prst="line">
            <a:avLst/>
          </a:prstGeom>
          <a:noFill/>
          <a:ln w="50800">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4848" name="Line 44">
            <a:extLst>
              <a:ext uri="{FF2B5EF4-FFF2-40B4-BE49-F238E27FC236}">
                <a16:creationId xmlns:a16="http://schemas.microsoft.com/office/drawing/2014/main" id="{B419FD64-DC8C-4545-B261-2006CF130402}"/>
              </a:ext>
            </a:extLst>
          </p:cNvPr>
          <p:cNvSpPr>
            <a:spLocks noChangeShapeType="1"/>
          </p:cNvSpPr>
          <p:nvPr/>
        </p:nvSpPr>
        <p:spPr bwMode="auto">
          <a:xfrm>
            <a:off x="3506788" y="4691063"/>
            <a:ext cx="1020762" cy="0"/>
          </a:xfrm>
          <a:prstGeom prst="line">
            <a:avLst/>
          </a:prstGeom>
          <a:noFill/>
          <a:ln w="508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4849" name="Rectangle 45">
            <a:extLst>
              <a:ext uri="{FF2B5EF4-FFF2-40B4-BE49-F238E27FC236}">
                <a16:creationId xmlns:a16="http://schemas.microsoft.com/office/drawing/2014/main" id="{7FF4DC8D-45FF-8845-9CDC-FD284E2EDD2A}"/>
              </a:ext>
            </a:extLst>
          </p:cNvPr>
          <p:cNvSpPr>
            <a:spLocks noChangeArrowheads="1"/>
          </p:cNvSpPr>
          <p:nvPr/>
        </p:nvSpPr>
        <p:spPr bwMode="auto">
          <a:xfrm>
            <a:off x="1482725" y="4248150"/>
            <a:ext cx="2055813"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chemeClr val="tx2"/>
                </a:solidFill>
              </a:rPr>
              <a:t>Fluorescence</a:t>
            </a:r>
          </a:p>
        </p:txBody>
      </p:sp>
      <p:sp>
        <p:nvSpPr>
          <p:cNvPr id="34850" name="Rectangle 46">
            <a:extLst>
              <a:ext uri="{FF2B5EF4-FFF2-40B4-BE49-F238E27FC236}">
                <a16:creationId xmlns:a16="http://schemas.microsoft.com/office/drawing/2014/main" id="{0AD0A6E1-1D74-5D43-9C04-77A24D8BF0A7}"/>
              </a:ext>
            </a:extLst>
          </p:cNvPr>
          <p:cNvSpPr>
            <a:spLocks noChangeArrowheads="1"/>
          </p:cNvSpPr>
          <p:nvPr/>
        </p:nvSpPr>
        <p:spPr bwMode="auto">
          <a:xfrm>
            <a:off x="2070100" y="4530725"/>
            <a:ext cx="118110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chemeClr val="tx2"/>
                </a:solidFill>
              </a:rPr>
              <a:t>signals</a:t>
            </a:r>
          </a:p>
        </p:txBody>
      </p:sp>
      <p:sp>
        <p:nvSpPr>
          <p:cNvPr id="34851" name="AutoShape 47">
            <a:extLst>
              <a:ext uri="{FF2B5EF4-FFF2-40B4-BE49-F238E27FC236}">
                <a16:creationId xmlns:a16="http://schemas.microsoft.com/office/drawing/2014/main" id="{6A056E0F-2FD4-864C-9B55-D865811F9C70}"/>
              </a:ext>
            </a:extLst>
          </p:cNvPr>
          <p:cNvSpPr>
            <a:spLocks noChangeArrowheads="1"/>
          </p:cNvSpPr>
          <p:nvPr/>
        </p:nvSpPr>
        <p:spPr bwMode="auto">
          <a:xfrm>
            <a:off x="1225550" y="5291138"/>
            <a:ext cx="2398713" cy="638175"/>
          </a:xfrm>
          <a:prstGeom prst="roundRect">
            <a:avLst>
              <a:gd name="adj" fmla="val 12495"/>
            </a:avLst>
          </a:prstGeom>
          <a:solidFill>
            <a:srgbClr val="3365FB"/>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50800">
                <a:solidFill>
                  <a:schemeClr val="tx1"/>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4852" name="Rectangle 48">
            <a:extLst>
              <a:ext uri="{FF2B5EF4-FFF2-40B4-BE49-F238E27FC236}">
                <a16:creationId xmlns:a16="http://schemas.microsoft.com/office/drawing/2014/main" id="{6DA796B1-5C74-0A4B-A740-BF8D6B2C0051}"/>
              </a:ext>
            </a:extLst>
          </p:cNvPr>
          <p:cNvSpPr>
            <a:spLocks noChangeArrowheads="1"/>
          </p:cNvSpPr>
          <p:nvPr/>
        </p:nvSpPr>
        <p:spPr bwMode="auto">
          <a:xfrm>
            <a:off x="1306513" y="5292725"/>
            <a:ext cx="2136775"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rgbClr val="FFFF00"/>
                </a:solidFill>
              </a:rPr>
              <a:t>Focused laser</a:t>
            </a:r>
          </a:p>
        </p:txBody>
      </p:sp>
      <p:sp>
        <p:nvSpPr>
          <p:cNvPr id="34853" name="Rectangle 49">
            <a:extLst>
              <a:ext uri="{FF2B5EF4-FFF2-40B4-BE49-F238E27FC236}">
                <a16:creationId xmlns:a16="http://schemas.microsoft.com/office/drawing/2014/main" id="{6932F424-12ED-2848-8793-77EDCEF4EBB1}"/>
              </a:ext>
            </a:extLst>
          </p:cNvPr>
          <p:cNvSpPr>
            <a:spLocks noChangeArrowheads="1"/>
          </p:cNvSpPr>
          <p:nvPr/>
        </p:nvSpPr>
        <p:spPr bwMode="auto">
          <a:xfrm>
            <a:off x="2441575" y="5557838"/>
            <a:ext cx="939800"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2300" b="1">
                <a:solidFill>
                  <a:srgbClr val="FFFF00"/>
                </a:solidFill>
              </a:rPr>
              <a:t>beam</a:t>
            </a:r>
          </a:p>
        </p:txBody>
      </p:sp>
      <p:sp>
        <p:nvSpPr>
          <p:cNvPr id="82981" name="Arc 50">
            <a:extLst>
              <a:ext uri="{FF2B5EF4-FFF2-40B4-BE49-F238E27FC236}">
                <a16:creationId xmlns:a16="http://schemas.microsoft.com/office/drawing/2014/main" id="{15279ABE-454E-9D42-8E1F-BAFD5009028F}"/>
              </a:ext>
            </a:extLst>
          </p:cNvPr>
          <p:cNvSpPr>
            <a:spLocks/>
          </p:cNvSpPr>
          <p:nvPr/>
        </p:nvSpPr>
        <p:spPr bwMode="auto">
          <a:xfrm>
            <a:off x="6018213" y="2949575"/>
            <a:ext cx="506412" cy="1471613"/>
          </a:xfrm>
          <a:custGeom>
            <a:avLst/>
            <a:gdLst>
              <a:gd name="T0" fmla="*/ 0 w 21600"/>
              <a:gd name="T1" fmla="*/ 2147483646 h 21600"/>
              <a:gd name="T2" fmla="*/ 2147483646 w 21600"/>
              <a:gd name="T3" fmla="*/ 0 h 21600"/>
              <a:gd name="T4" fmla="*/ 2147483646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77"/>
                </a:moveTo>
                <a:cubicBezTo>
                  <a:pt x="12" y="9680"/>
                  <a:pt x="9643" y="33"/>
                  <a:pt x="21540" y="0"/>
                </a:cubicBezTo>
              </a:path>
              <a:path w="21600" h="21600" stroke="0" extrusionOk="0">
                <a:moveTo>
                  <a:pt x="0" y="21577"/>
                </a:moveTo>
                <a:cubicBezTo>
                  <a:pt x="12" y="9680"/>
                  <a:pt x="9643" y="33"/>
                  <a:pt x="21540" y="0"/>
                </a:cubicBezTo>
                <a:lnTo>
                  <a:pt x="21600" y="21600"/>
                </a:lnTo>
                <a:lnTo>
                  <a:pt x="0" y="21577"/>
                </a:lnTo>
                <a:close/>
              </a:path>
            </a:pathLst>
          </a:custGeom>
          <a:noFill/>
          <a:ln w="25400" cap="rnd">
            <a:solidFill>
              <a:schemeClr val="bg2"/>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82" name="Arc 51">
            <a:extLst>
              <a:ext uri="{FF2B5EF4-FFF2-40B4-BE49-F238E27FC236}">
                <a16:creationId xmlns:a16="http://schemas.microsoft.com/office/drawing/2014/main" id="{060C4419-908C-6342-8EF9-23D1D9A6604B}"/>
              </a:ext>
            </a:extLst>
          </p:cNvPr>
          <p:cNvSpPr>
            <a:spLocks/>
          </p:cNvSpPr>
          <p:nvPr/>
        </p:nvSpPr>
        <p:spPr bwMode="auto">
          <a:xfrm>
            <a:off x="4667250" y="2930525"/>
            <a:ext cx="469900" cy="1471613"/>
          </a:xfrm>
          <a:custGeom>
            <a:avLst/>
            <a:gdLst>
              <a:gd name="T0" fmla="*/ 0 w 21665"/>
              <a:gd name="T1" fmla="*/ 0 h 21600"/>
              <a:gd name="T2" fmla="*/ 2147483646 w 21665"/>
              <a:gd name="T3" fmla="*/ 2147483646 h 21600"/>
              <a:gd name="T4" fmla="*/ 2147483646 w 21665"/>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65" h="21600" fill="none" extrusionOk="0">
                <a:moveTo>
                  <a:pt x="0" y="0"/>
                </a:moveTo>
                <a:cubicBezTo>
                  <a:pt x="21" y="0"/>
                  <a:pt x="43" y="-1"/>
                  <a:pt x="65" y="0"/>
                </a:cubicBezTo>
                <a:cubicBezTo>
                  <a:pt x="11985" y="0"/>
                  <a:pt x="21652" y="9656"/>
                  <a:pt x="21664" y="21577"/>
                </a:cubicBezTo>
              </a:path>
              <a:path w="21665" h="21600" stroke="0" extrusionOk="0">
                <a:moveTo>
                  <a:pt x="0" y="0"/>
                </a:moveTo>
                <a:cubicBezTo>
                  <a:pt x="21" y="0"/>
                  <a:pt x="43" y="-1"/>
                  <a:pt x="65" y="0"/>
                </a:cubicBezTo>
                <a:cubicBezTo>
                  <a:pt x="11985" y="0"/>
                  <a:pt x="21652" y="9656"/>
                  <a:pt x="21664" y="21577"/>
                </a:cubicBezTo>
                <a:lnTo>
                  <a:pt x="65" y="21600"/>
                </a:lnTo>
                <a:lnTo>
                  <a:pt x="0" y="0"/>
                </a:lnTo>
                <a:close/>
              </a:path>
            </a:pathLst>
          </a:custGeom>
          <a:noFill/>
          <a:ln w="25400" cap="rnd">
            <a:solidFill>
              <a:schemeClr val="bg2"/>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56" name="AutoShape 52">
            <a:extLst>
              <a:ext uri="{FF2B5EF4-FFF2-40B4-BE49-F238E27FC236}">
                <a16:creationId xmlns:a16="http://schemas.microsoft.com/office/drawing/2014/main" id="{93D92D0F-FFA2-9E4D-90C8-3421352C4C46}"/>
              </a:ext>
            </a:extLst>
          </p:cNvPr>
          <p:cNvSpPr>
            <a:spLocks noChangeArrowheads="1"/>
          </p:cNvSpPr>
          <p:nvPr/>
        </p:nvSpPr>
        <p:spPr bwMode="auto">
          <a:xfrm>
            <a:off x="6448425" y="2325688"/>
            <a:ext cx="685800" cy="542925"/>
          </a:xfrm>
          <a:prstGeom prst="roundRect">
            <a:avLst>
              <a:gd name="adj" fmla="val 12495"/>
            </a:avLst>
          </a:prstGeom>
          <a:solidFill>
            <a:schemeClr val="hlink"/>
          </a:solidFill>
          <a:ln>
            <a:noFill/>
          </a:ln>
          <a:effectLst/>
          <a:extLst>
            <a:ext uri="{91240B29-F687-4F45-9708-019B960494DF}">
              <a14:hiddenLine xmlns:a14="http://schemas.microsoft.com/office/drawing/2010/main" w="508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4857" name="Rectangle 53">
            <a:extLst>
              <a:ext uri="{FF2B5EF4-FFF2-40B4-BE49-F238E27FC236}">
                <a16:creationId xmlns:a16="http://schemas.microsoft.com/office/drawing/2014/main" id="{36D26215-F40A-E449-98DF-6A1A3910AB8E}"/>
              </a:ext>
            </a:extLst>
          </p:cNvPr>
          <p:cNvSpPr>
            <a:spLocks noChangeArrowheads="1"/>
          </p:cNvSpPr>
          <p:nvPr/>
        </p:nvSpPr>
        <p:spPr bwMode="auto">
          <a:xfrm>
            <a:off x="6421438" y="2308225"/>
            <a:ext cx="860425" cy="577850"/>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8900" tIns="44450" rIns="88900" bIns="44450">
            <a:spAutoFit/>
          </a:bodyPr>
          <a:lstStyle>
            <a:lvl1pPr defTabSz="1276350" eaLnBrk="0" hangingPunct="0">
              <a:defRPr>
                <a:solidFill>
                  <a:schemeClr val="tx1"/>
                </a:solidFill>
                <a:latin typeface="Arial" charset="0"/>
              </a:defRPr>
            </a:lvl1pPr>
            <a:lvl2pPr marL="742950" indent="-285750" defTabSz="1276350" eaLnBrk="0" hangingPunct="0">
              <a:defRPr>
                <a:solidFill>
                  <a:schemeClr val="tx1"/>
                </a:solidFill>
                <a:latin typeface="Arial" charset="0"/>
              </a:defRPr>
            </a:lvl2pPr>
            <a:lvl3pPr marL="1143000" indent="-228600" defTabSz="1276350" eaLnBrk="0" hangingPunct="0">
              <a:defRPr>
                <a:solidFill>
                  <a:schemeClr val="tx1"/>
                </a:solidFill>
                <a:latin typeface="Arial" charset="0"/>
              </a:defRPr>
            </a:lvl3pPr>
            <a:lvl4pPr marL="1600200" indent="-228600" defTabSz="1276350" eaLnBrk="0" hangingPunct="0">
              <a:defRPr>
                <a:solidFill>
                  <a:schemeClr val="tx1"/>
                </a:solidFill>
                <a:latin typeface="Arial" charset="0"/>
              </a:defRPr>
            </a:lvl4pPr>
            <a:lvl5pPr marL="2057400" indent="-228600" defTabSz="1276350" eaLnBrk="0" hangingPunct="0">
              <a:defRPr>
                <a:solidFill>
                  <a:schemeClr val="tx1"/>
                </a:solidFill>
                <a:latin typeface="Arial" charset="0"/>
              </a:defRPr>
            </a:lvl5pPr>
            <a:lvl6pPr marL="2514600" indent="-228600" defTabSz="1276350" eaLnBrk="0" fontAlgn="base" hangingPunct="0">
              <a:spcBef>
                <a:spcPct val="0"/>
              </a:spcBef>
              <a:spcAft>
                <a:spcPct val="0"/>
              </a:spcAft>
              <a:defRPr>
                <a:solidFill>
                  <a:schemeClr val="tx1"/>
                </a:solidFill>
                <a:latin typeface="Arial" charset="0"/>
              </a:defRPr>
            </a:lvl6pPr>
            <a:lvl7pPr marL="2971800" indent="-228600" defTabSz="1276350" eaLnBrk="0" fontAlgn="base" hangingPunct="0">
              <a:spcBef>
                <a:spcPct val="0"/>
              </a:spcBef>
              <a:spcAft>
                <a:spcPct val="0"/>
              </a:spcAft>
              <a:defRPr>
                <a:solidFill>
                  <a:schemeClr val="tx1"/>
                </a:solidFill>
                <a:latin typeface="Arial" charset="0"/>
              </a:defRPr>
            </a:lvl7pPr>
            <a:lvl8pPr marL="3429000" indent="-228600" defTabSz="1276350" eaLnBrk="0" fontAlgn="base" hangingPunct="0">
              <a:spcBef>
                <a:spcPct val="0"/>
              </a:spcBef>
              <a:spcAft>
                <a:spcPct val="0"/>
              </a:spcAft>
              <a:defRPr>
                <a:solidFill>
                  <a:schemeClr val="tx1"/>
                </a:solidFill>
                <a:latin typeface="Arial" charset="0"/>
              </a:defRPr>
            </a:lvl8pPr>
            <a:lvl9pPr marL="3886200" indent="-228600" defTabSz="1276350" eaLnBrk="0" fontAlgn="base" hangingPunct="0">
              <a:spcBef>
                <a:spcPct val="0"/>
              </a:spcBef>
              <a:spcAft>
                <a:spcPct val="0"/>
              </a:spcAft>
              <a:defRPr>
                <a:solidFill>
                  <a:schemeClr val="tx1"/>
                </a:solidFill>
                <a:latin typeface="Arial" charset="0"/>
              </a:defRPr>
            </a:lvl9pPr>
          </a:lstStyle>
          <a:p>
            <a:pPr>
              <a:defRPr/>
            </a:pPr>
            <a:r>
              <a:rPr lang="en-US" altLang="en-US" sz="1600" b="1">
                <a:solidFill>
                  <a:schemeClr val="tx2"/>
                </a:solidFill>
              </a:rPr>
              <a:t>Sheath</a:t>
            </a:r>
          </a:p>
          <a:p>
            <a:pPr>
              <a:defRPr/>
            </a:pPr>
            <a:r>
              <a:rPr lang="en-US" altLang="en-US" sz="1600" b="1">
                <a:solidFill>
                  <a:schemeClr val="tx2"/>
                </a:solidFill>
              </a:rPr>
              <a:t>  fluid</a:t>
            </a:r>
          </a:p>
        </p:txBody>
      </p:sp>
      <p:sp>
        <p:nvSpPr>
          <p:cNvPr id="34858" name="Text Box 53">
            <a:extLst>
              <a:ext uri="{FF2B5EF4-FFF2-40B4-BE49-F238E27FC236}">
                <a16:creationId xmlns:a16="http://schemas.microsoft.com/office/drawing/2014/main" id="{C0040614-163B-AE46-A67F-6FF8424BC58B}"/>
              </a:ext>
            </a:extLst>
          </p:cNvPr>
          <p:cNvSpPr txBox="1">
            <a:spLocks noChangeArrowheads="1"/>
          </p:cNvSpPr>
          <p:nvPr/>
        </p:nvSpPr>
        <p:spPr bwMode="auto">
          <a:xfrm>
            <a:off x="6248400" y="5651500"/>
            <a:ext cx="296703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defRPr/>
            </a:pPr>
            <a:r>
              <a:rPr lang="en-US" altLang="en-US" sz="2000">
                <a:latin typeface="Times New Roman" charset="0"/>
              </a:rPr>
              <a:t> Increase sample pressure:</a:t>
            </a:r>
          </a:p>
          <a:p>
            <a:pPr>
              <a:buFontTx/>
              <a:buChar char="•"/>
              <a:defRPr/>
            </a:pPr>
            <a:r>
              <a:rPr lang="en-US" altLang="en-US" sz="2000">
                <a:latin typeface="Times New Roman" charset="0"/>
              </a:rPr>
              <a:t> Widen Core</a:t>
            </a:r>
          </a:p>
          <a:p>
            <a:pPr>
              <a:buFontTx/>
              <a:buChar char="•"/>
              <a:defRPr/>
            </a:pPr>
            <a:r>
              <a:rPr lang="en-US" altLang="en-US" sz="2000">
                <a:latin typeface="Times New Roman" charset="0"/>
              </a:rPr>
              <a:t> Increase turbulence</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AF7CD-6502-A749-8132-40C0B37E9412}"/>
              </a:ext>
            </a:extLst>
          </p:cNvPr>
          <p:cNvSpPr>
            <a:spLocks noGrp="1"/>
          </p:cNvSpPr>
          <p:nvPr>
            <p:ph type="title"/>
          </p:nvPr>
        </p:nvSpPr>
        <p:spPr/>
        <p:txBody>
          <a:bodyPr/>
          <a:lstStyle/>
          <a:p>
            <a:pPr>
              <a:defRPr/>
            </a:pPr>
            <a:r>
              <a:rPr lang="en-US" dirty="0"/>
              <a:t>Acoustic Systems – e.g. Attune</a:t>
            </a:r>
          </a:p>
        </p:txBody>
      </p:sp>
      <p:pic>
        <p:nvPicPr>
          <p:cNvPr id="84995" name="Picture 4">
            <a:extLst>
              <a:ext uri="{FF2B5EF4-FFF2-40B4-BE49-F238E27FC236}">
                <a16:creationId xmlns:a16="http://schemas.microsoft.com/office/drawing/2014/main" id="{32083DF8-543F-B24B-A230-E9A996DF88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034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nimation center circle" descr="animation center circle">
            <a:hlinkClick r:id="" action="ppaction://media"/>
            <a:extLst>
              <a:ext uri="{FF2B5EF4-FFF2-40B4-BE49-F238E27FC236}">
                <a16:creationId xmlns:a16="http://schemas.microsoft.com/office/drawing/2014/main" id="{2C5ED16C-D0CB-4943-8ED6-6227A29B826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20596"/>
            <a:ext cx="9144000" cy="5143500"/>
          </a:xfrm>
          <a:prstGeom prst="rect">
            <a:avLst/>
          </a:prstGeom>
        </p:spPr>
      </p:pic>
      <p:sp>
        <p:nvSpPr>
          <p:cNvPr id="4" name="TextBox 3">
            <a:extLst>
              <a:ext uri="{FF2B5EF4-FFF2-40B4-BE49-F238E27FC236}">
                <a16:creationId xmlns:a16="http://schemas.microsoft.com/office/drawing/2014/main" id="{976F7B92-430F-4B4A-8B89-5245C17B4944}"/>
              </a:ext>
            </a:extLst>
          </p:cNvPr>
          <p:cNvSpPr txBox="1"/>
          <p:nvPr/>
        </p:nvSpPr>
        <p:spPr>
          <a:xfrm>
            <a:off x="6739880" y="833492"/>
            <a:ext cx="2404120" cy="276999"/>
          </a:xfrm>
          <a:prstGeom prst="rect">
            <a:avLst/>
          </a:prstGeom>
          <a:noFill/>
        </p:spPr>
        <p:txBody>
          <a:bodyPr wrap="none" rtlCol="0">
            <a:spAutoFit/>
          </a:bodyPr>
          <a:lstStyle/>
          <a:p>
            <a:r>
              <a:rPr lang="en-US" sz="1200" i="1" dirty="0"/>
              <a:t>Video provided by </a:t>
            </a:r>
            <a:r>
              <a:rPr lang="en-US" sz="1200" i="1" dirty="0" err="1"/>
              <a:t>ThermoFisher</a:t>
            </a:r>
            <a:endParaRPr lang="en-US"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8FBFD-00C6-1745-A978-D686A46E8D96}"/>
              </a:ext>
            </a:extLst>
          </p:cNvPr>
          <p:cNvSpPr>
            <a:spLocks noGrp="1"/>
          </p:cNvSpPr>
          <p:nvPr>
            <p:ph type="title"/>
          </p:nvPr>
        </p:nvSpPr>
        <p:spPr/>
        <p:txBody>
          <a:bodyPr/>
          <a:lstStyle/>
          <a:p>
            <a:pPr>
              <a:defRPr/>
            </a:pPr>
            <a:endParaRPr lang="en-US"/>
          </a:p>
        </p:txBody>
      </p:sp>
      <p:pic>
        <p:nvPicPr>
          <p:cNvPr id="87042" name="Picture 3">
            <a:extLst>
              <a:ext uri="{FF2B5EF4-FFF2-40B4-BE49-F238E27FC236}">
                <a16:creationId xmlns:a16="http://schemas.microsoft.com/office/drawing/2014/main" id="{AEE5471E-58D2-8B47-B700-B5D1FD5BF272}"/>
              </a:ext>
            </a:extLst>
          </p:cNvPr>
          <p:cNvPicPr>
            <a:picLocks noChangeAspect="1"/>
          </p:cNvPicPr>
          <p:nvPr/>
        </p:nvPicPr>
        <p:blipFill>
          <a:blip r:embed="rId3">
            <a:extLst>
              <a:ext uri="{28A0092B-C50C-407E-A947-70E740481C1C}">
                <a14:useLocalDpi xmlns:a14="http://schemas.microsoft.com/office/drawing/2010/main" val="0"/>
              </a:ext>
            </a:extLst>
          </a:blip>
          <a:srcRect t="14653" b="2"/>
          <a:stretch>
            <a:fillRect/>
          </a:stretch>
        </p:blipFill>
        <p:spPr bwMode="auto">
          <a:xfrm>
            <a:off x="2989263" y="1238250"/>
            <a:ext cx="227647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4">
            <a:extLst>
              <a:ext uri="{FF2B5EF4-FFF2-40B4-BE49-F238E27FC236}">
                <a16:creationId xmlns:a16="http://schemas.microsoft.com/office/drawing/2014/main" id="{67C4FAEC-4DF3-3146-BA75-CC6D6C5274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 y="1171575"/>
            <a:ext cx="2265363"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a:extLst>
              <a:ext uri="{FF2B5EF4-FFF2-40B4-BE49-F238E27FC236}">
                <a16:creationId xmlns:a16="http://schemas.microsoft.com/office/drawing/2014/main" id="{498FC08B-22A1-6844-85E2-98F118BFBA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7350" y="1630363"/>
            <a:ext cx="335280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6">
            <a:extLst>
              <a:ext uri="{FF2B5EF4-FFF2-40B4-BE49-F238E27FC236}">
                <a16:creationId xmlns:a16="http://schemas.microsoft.com/office/drawing/2014/main" id="{77B4F600-C2C6-4D41-907B-6D7758D656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36356" y="5721350"/>
            <a:ext cx="4014787"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C4A4BB-69B2-4E4C-A99E-BF66E8FB0CF8}"/>
              </a:ext>
            </a:extLst>
          </p:cNvPr>
          <p:cNvSpPr>
            <a:spLocks noChangeArrowheads="1"/>
          </p:cNvSpPr>
          <p:nvPr/>
        </p:nvSpPr>
        <p:spPr bwMode="auto">
          <a:xfrm>
            <a:off x="-142875" y="5707063"/>
            <a:ext cx="9705975" cy="1404937"/>
          </a:xfrm>
          <a:prstGeom prst="rect">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en-US" altLang="en-US">
              <a:solidFill>
                <a:srgbClr val="FFFFFF"/>
              </a:solidFill>
            </a:endParaRPr>
          </a:p>
        </p:txBody>
      </p:sp>
      <p:grpSp>
        <p:nvGrpSpPr>
          <p:cNvPr id="89090" name="Group 9">
            <a:extLst>
              <a:ext uri="{FF2B5EF4-FFF2-40B4-BE49-F238E27FC236}">
                <a16:creationId xmlns:a16="http://schemas.microsoft.com/office/drawing/2014/main" id="{4A6D99E5-05BA-0B4C-8BAB-5F9542143CD1}"/>
              </a:ext>
            </a:extLst>
          </p:cNvPr>
          <p:cNvGrpSpPr>
            <a:grpSpLocks/>
          </p:cNvGrpSpPr>
          <p:nvPr/>
        </p:nvGrpSpPr>
        <p:grpSpPr bwMode="auto">
          <a:xfrm>
            <a:off x="4851400" y="1609725"/>
            <a:ext cx="2886075" cy="4968875"/>
            <a:chOff x="4851400" y="1609725"/>
            <a:chExt cx="2886075" cy="4968875"/>
          </a:xfrm>
        </p:grpSpPr>
        <p:sp>
          <p:nvSpPr>
            <p:cNvPr id="89142" name="AutoShape 39">
              <a:extLst>
                <a:ext uri="{FF2B5EF4-FFF2-40B4-BE49-F238E27FC236}">
                  <a16:creationId xmlns:a16="http://schemas.microsoft.com/office/drawing/2014/main" id="{F9729887-6D0D-DC48-93E8-584A03952475}"/>
                </a:ext>
              </a:extLst>
            </p:cNvPr>
            <p:cNvSpPr>
              <a:spLocks noChangeArrowheads="1"/>
            </p:cNvSpPr>
            <p:nvPr/>
          </p:nvSpPr>
          <p:spPr bwMode="auto">
            <a:xfrm>
              <a:off x="6011863" y="2568575"/>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grpSp>
          <p:nvGrpSpPr>
            <p:cNvPr id="89143" name="Group 8">
              <a:extLst>
                <a:ext uri="{FF2B5EF4-FFF2-40B4-BE49-F238E27FC236}">
                  <a16:creationId xmlns:a16="http://schemas.microsoft.com/office/drawing/2014/main" id="{9C40A1A0-A100-DA43-A57F-D5B5F5EEC42E}"/>
                </a:ext>
              </a:extLst>
            </p:cNvPr>
            <p:cNvGrpSpPr>
              <a:grpSpLocks/>
            </p:cNvGrpSpPr>
            <p:nvPr/>
          </p:nvGrpSpPr>
          <p:grpSpPr bwMode="auto">
            <a:xfrm>
              <a:off x="4851400" y="1609725"/>
              <a:ext cx="2886075" cy="4968875"/>
              <a:chOff x="4851400" y="1609725"/>
              <a:chExt cx="2886075" cy="4968875"/>
            </a:xfrm>
          </p:grpSpPr>
          <p:sp>
            <p:nvSpPr>
              <p:cNvPr id="89144" name="AutoShape 35">
                <a:extLst>
                  <a:ext uri="{FF2B5EF4-FFF2-40B4-BE49-F238E27FC236}">
                    <a16:creationId xmlns:a16="http://schemas.microsoft.com/office/drawing/2014/main" id="{96AAB202-9BE9-914F-BE29-726055F6501F}"/>
                  </a:ext>
                </a:extLst>
              </p:cNvPr>
              <p:cNvSpPr>
                <a:spLocks noChangeArrowheads="1"/>
              </p:cNvSpPr>
              <p:nvPr/>
            </p:nvSpPr>
            <p:spPr bwMode="auto">
              <a:xfrm>
                <a:off x="6600825" y="3805238"/>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45" name="AutoShape 36">
                <a:extLst>
                  <a:ext uri="{FF2B5EF4-FFF2-40B4-BE49-F238E27FC236}">
                    <a16:creationId xmlns:a16="http://schemas.microsoft.com/office/drawing/2014/main" id="{2F450C2B-D056-ED40-BF3B-D71E6FBDC023}"/>
                  </a:ext>
                </a:extLst>
              </p:cNvPr>
              <p:cNvSpPr>
                <a:spLocks noChangeArrowheads="1"/>
              </p:cNvSpPr>
              <p:nvPr/>
            </p:nvSpPr>
            <p:spPr bwMode="auto">
              <a:xfrm flipH="1">
                <a:off x="5918200" y="3895725"/>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46" name="Rectangle 38">
                <a:extLst>
                  <a:ext uri="{FF2B5EF4-FFF2-40B4-BE49-F238E27FC236}">
                    <a16:creationId xmlns:a16="http://schemas.microsoft.com/office/drawing/2014/main" id="{3E96B835-98C5-6D42-8200-2F2D77B28479}"/>
                  </a:ext>
                </a:extLst>
              </p:cNvPr>
              <p:cNvSpPr>
                <a:spLocks noChangeArrowheads="1"/>
              </p:cNvSpPr>
              <p:nvPr/>
            </p:nvSpPr>
            <p:spPr bwMode="auto">
              <a:xfrm>
                <a:off x="6013450" y="3856038"/>
                <a:ext cx="608013"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grpSp>
            <p:nvGrpSpPr>
              <p:cNvPr id="89147" name="Group 6">
                <a:extLst>
                  <a:ext uri="{FF2B5EF4-FFF2-40B4-BE49-F238E27FC236}">
                    <a16:creationId xmlns:a16="http://schemas.microsoft.com/office/drawing/2014/main" id="{08E78CAA-3D23-D34E-A05C-2AB5ACA9EAE9}"/>
                  </a:ext>
                </a:extLst>
              </p:cNvPr>
              <p:cNvGrpSpPr>
                <a:grpSpLocks/>
              </p:cNvGrpSpPr>
              <p:nvPr/>
            </p:nvGrpSpPr>
            <p:grpSpPr bwMode="auto">
              <a:xfrm>
                <a:off x="4851400" y="1609725"/>
                <a:ext cx="2886075" cy="4968875"/>
                <a:chOff x="4851400" y="1609725"/>
                <a:chExt cx="2886075" cy="4968875"/>
              </a:xfrm>
            </p:grpSpPr>
            <p:sp>
              <p:nvSpPr>
                <p:cNvPr id="89148" name="Rectangle 37">
                  <a:extLst>
                    <a:ext uri="{FF2B5EF4-FFF2-40B4-BE49-F238E27FC236}">
                      <a16:creationId xmlns:a16="http://schemas.microsoft.com/office/drawing/2014/main" id="{4B300858-8554-C044-A749-65D89D9CD5BA}"/>
                    </a:ext>
                  </a:extLst>
                </p:cNvPr>
                <p:cNvSpPr>
                  <a:spLocks noChangeArrowheads="1"/>
                </p:cNvSpPr>
                <p:nvPr/>
              </p:nvSpPr>
              <p:spPr bwMode="auto">
                <a:xfrm>
                  <a:off x="5921375" y="4402138"/>
                  <a:ext cx="820738" cy="20002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49" name="Rectangle 40">
                  <a:extLst>
                    <a:ext uri="{FF2B5EF4-FFF2-40B4-BE49-F238E27FC236}">
                      <a16:creationId xmlns:a16="http://schemas.microsoft.com/office/drawing/2014/main" id="{E3974F56-CC12-0F42-85D7-38460E5B671E}"/>
                    </a:ext>
                  </a:extLst>
                </p:cNvPr>
                <p:cNvSpPr>
                  <a:spLocks noChangeArrowheads="1"/>
                </p:cNvSpPr>
                <p:nvPr/>
              </p:nvSpPr>
              <p:spPr bwMode="auto">
                <a:xfrm>
                  <a:off x="6013450" y="1609725"/>
                  <a:ext cx="596900" cy="22463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50" name="Line 42">
                  <a:extLst>
                    <a:ext uri="{FF2B5EF4-FFF2-40B4-BE49-F238E27FC236}">
                      <a16:creationId xmlns:a16="http://schemas.microsoft.com/office/drawing/2014/main" id="{FC7EF26E-5A12-CA4E-B8E2-7935F8D22A2E}"/>
                    </a:ext>
                  </a:extLst>
                </p:cNvPr>
                <p:cNvSpPr>
                  <a:spLocks noChangeShapeType="1"/>
                </p:cNvSpPr>
                <p:nvPr/>
              </p:nvSpPr>
              <p:spPr bwMode="auto">
                <a:xfrm>
                  <a:off x="7034213" y="1673225"/>
                  <a:ext cx="1587"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1" name="Line 43">
                  <a:extLst>
                    <a:ext uri="{FF2B5EF4-FFF2-40B4-BE49-F238E27FC236}">
                      <a16:creationId xmlns:a16="http://schemas.microsoft.com/office/drawing/2014/main" id="{84AB36BB-F6F9-8142-B69D-0B6221AE0686}"/>
                    </a:ext>
                  </a:extLst>
                </p:cNvPr>
                <p:cNvSpPr>
                  <a:spLocks noChangeShapeType="1"/>
                </p:cNvSpPr>
                <p:nvPr/>
              </p:nvSpPr>
              <p:spPr bwMode="auto">
                <a:xfrm>
                  <a:off x="7027863" y="3159125"/>
                  <a:ext cx="706437"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2" name="Line 44">
                  <a:extLst>
                    <a:ext uri="{FF2B5EF4-FFF2-40B4-BE49-F238E27FC236}">
                      <a16:creationId xmlns:a16="http://schemas.microsoft.com/office/drawing/2014/main" id="{EB791690-5088-FB48-8DF0-D0B9D99627CC}"/>
                    </a:ext>
                  </a:extLst>
                </p:cNvPr>
                <p:cNvSpPr>
                  <a:spLocks noChangeShapeType="1"/>
                </p:cNvSpPr>
                <p:nvPr/>
              </p:nvSpPr>
              <p:spPr bwMode="auto">
                <a:xfrm>
                  <a:off x="7726363" y="4556125"/>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3" name="Line 45">
                  <a:extLst>
                    <a:ext uri="{FF2B5EF4-FFF2-40B4-BE49-F238E27FC236}">
                      <a16:creationId xmlns:a16="http://schemas.microsoft.com/office/drawing/2014/main" id="{D27E434B-4FE0-C14F-9EFF-D88358FD3423}"/>
                    </a:ext>
                  </a:extLst>
                </p:cNvPr>
                <p:cNvSpPr>
                  <a:spLocks noChangeShapeType="1"/>
                </p:cNvSpPr>
                <p:nvPr/>
              </p:nvSpPr>
              <p:spPr bwMode="auto">
                <a:xfrm flipH="1">
                  <a:off x="5905500" y="4395788"/>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4" name="Line 46">
                  <a:extLst>
                    <a:ext uri="{FF2B5EF4-FFF2-40B4-BE49-F238E27FC236}">
                      <a16:creationId xmlns:a16="http://schemas.microsoft.com/office/drawing/2014/main" id="{46210441-31DE-B346-8398-F2403DDF8B90}"/>
                    </a:ext>
                  </a:extLst>
                </p:cNvPr>
                <p:cNvSpPr>
                  <a:spLocks noChangeShapeType="1"/>
                </p:cNvSpPr>
                <p:nvPr/>
              </p:nvSpPr>
              <p:spPr bwMode="auto">
                <a:xfrm flipH="1">
                  <a:off x="6729413" y="4391025"/>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5" name="Line 47">
                  <a:extLst>
                    <a:ext uri="{FF2B5EF4-FFF2-40B4-BE49-F238E27FC236}">
                      <a16:creationId xmlns:a16="http://schemas.microsoft.com/office/drawing/2014/main" id="{606C64CE-D7FD-5445-8EC5-F25EFCE3CC41}"/>
                    </a:ext>
                  </a:extLst>
                </p:cNvPr>
                <p:cNvSpPr>
                  <a:spLocks noChangeShapeType="1"/>
                </p:cNvSpPr>
                <p:nvPr/>
              </p:nvSpPr>
              <p:spPr bwMode="auto">
                <a:xfrm flipH="1">
                  <a:off x="5902325" y="3859213"/>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6" name="Line 48">
                  <a:extLst>
                    <a:ext uri="{FF2B5EF4-FFF2-40B4-BE49-F238E27FC236}">
                      <a16:creationId xmlns:a16="http://schemas.microsoft.com/office/drawing/2014/main" id="{9D83A811-0CB7-FA4C-A9D1-F797C3E48806}"/>
                    </a:ext>
                  </a:extLst>
                </p:cNvPr>
                <p:cNvSpPr>
                  <a:spLocks noChangeShapeType="1"/>
                </p:cNvSpPr>
                <p:nvPr/>
              </p:nvSpPr>
              <p:spPr bwMode="auto">
                <a:xfrm>
                  <a:off x="6629400" y="3867150"/>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7" name="Line 49">
                  <a:extLst>
                    <a:ext uri="{FF2B5EF4-FFF2-40B4-BE49-F238E27FC236}">
                      <a16:creationId xmlns:a16="http://schemas.microsoft.com/office/drawing/2014/main" id="{F5DBD5B2-BBCC-5E4F-A7F8-212123B1EF30}"/>
                    </a:ext>
                  </a:extLst>
                </p:cNvPr>
                <p:cNvSpPr>
                  <a:spLocks noChangeShapeType="1"/>
                </p:cNvSpPr>
                <p:nvPr/>
              </p:nvSpPr>
              <p:spPr bwMode="auto">
                <a:xfrm>
                  <a:off x="5572125" y="1677988"/>
                  <a:ext cx="1588"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8" name="Line 50">
                  <a:extLst>
                    <a:ext uri="{FF2B5EF4-FFF2-40B4-BE49-F238E27FC236}">
                      <a16:creationId xmlns:a16="http://schemas.microsoft.com/office/drawing/2014/main" id="{1FC63813-C97F-294E-9215-8AEDCAD5C696}"/>
                    </a:ext>
                  </a:extLst>
                </p:cNvPr>
                <p:cNvSpPr>
                  <a:spLocks noChangeShapeType="1"/>
                </p:cNvSpPr>
                <p:nvPr/>
              </p:nvSpPr>
              <p:spPr bwMode="auto">
                <a:xfrm flipH="1">
                  <a:off x="4859338" y="3167063"/>
                  <a:ext cx="706437"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59" name="Line 51">
                  <a:extLst>
                    <a:ext uri="{FF2B5EF4-FFF2-40B4-BE49-F238E27FC236}">
                      <a16:creationId xmlns:a16="http://schemas.microsoft.com/office/drawing/2014/main" id="{8034000F-A8ED-3A44-B742-E367E02954B5}"/>
                    </a:ext>
                  </a:extLst>
                </p:cNvPr>
                <p:cNvSpPr>
                  <a:spLocks noChangeShapeType="1"/>
                </p:cNvSpPr>
                <p:nvPr/>
              </p:nvSpPr>
              <p:spPr bwMode="auto">
                <a:xfrm flipH="1">
                  <a:off x="4851400" y="4565650"/>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4" name="Oval 10">
            <a:extLst>
              <a:ext uri="{FF2B5EF4-FFF2-40B4-BE49-F238E27FC236}">
                <a16:creationId xmlns:a16="http://schemas.microsoft.com/office/drawing/2014/main" id="{26F9AA10-984F-984E-AEA8-3BB2AD0478BC}"/>
              </a:ext>
            </a:extLst>
          </p:cNvPr>
          <p:cNvSpPr>
            <a:spLocks noChangeArrowheads="1"/>
          </p:cNvSpPr>
          <p:nvPr/>
        </p:nvSpPr>
        <p:spPr bwMode="auto">
          <a:xfrm>
            <a:off x="1946275" y="6746875"/>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25" name="Oval 21">
            <a:extLst>
              <a:ext uri="{FF2B5EF4-FFF2-40B4-BE49-F238E27FC236}">
                <a16:creationId xmlns:a16="http://schemas.microsoft.com/office/drawing/2014/main" id="{7B5A8BC3-22A0-7D46-A417-4F8B54A5AB9D}"/>
              </a:ext>
            </a:extLst>
          </p:cNvPr>
          <p:cNvSpPr>
            <a:spLocks noChangeArrowheads="1"/>
          </p:cNvSpPr>
          <p:nvPr/>
        </p:nvSpPr>
        <p:spPr bwMode="auto">
          <a:xfrm>
            <a:off x="2162175" y="6769100"/>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26" name="Oval 22">
            <a:extLst>
              <a:ext uri="{FF2B5EF4-FFF2-40B4-BE49-F238E27FC236}">
                <a16:creationId xmlns:a16="http://schemas.microsoft.com/office/drawing/2014/main" id="{6AD96780-39EB-3F4D-BE61-5FF88681A8B3}"/>
              </a:ext>
            </a:extLst>
          </p:cNvPr>
          <p:cNvSpPr>
            <a:spLocks noChangeArrowheads="1"/>
          </p:cNvSpPr>
          <p:nvPr/>
        </p:nvSpPr>
        <p:spPr bwMode="auto">
          <a:xfrm>
            <a:off x="1733550" y="6769100"/>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27" name="Oval 23">
            <a:extLst>
              <a:ext uri="{FF2B5EF4-FFF2-40B4-BE49-F238E27FC236}">
                <a16:creationId xmlns:a16="http://schemas.microsoft.com/office/drawing/2014/main" id="{D78912AB-C6F7-1948-8D34-10E4CF58AFE6}"/>
              </a:ext>
            </a:extLst>
          </p:cNvPr>
          <p:cNvSpPr>
            <a:spLocks noChangeArrowheads="1"/>
          </p:cNvSpPr>
          <p:nvPr/>
        </p:nvSpPr>
        <p:spPr bwMode="auto">
          <a:xfrm>
            <a:off x="2360613" y="6734175"/>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28" name="Oval 24">
            <a:extLst>
              <a:ext uri="{FF2B5EF4-FFF2-40B4-BE49-F238E27FC236}">
                <a16:creationId xmlns:a16="http://schemas.microsoft.com/office/drawing/2014/main" id="{9B23BC93-F80E-FF48-B073-3B0FC032B4AA}"/>
              </a:ext>
            </a:extLst>
          </p:cNvPr>
          <p:cNvSpPr>
            <a:spLocks noChangeArrowheads="1"/>
          </p:cNvSpPr>
          <p:nvPr/>
        </p:nvSpPr>
        <p:spPr bwMode="auto">
          <a:xfrm>
            <a:off x="2293938" y="6724650"/>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1945" name="Text Box 25">
            <a:extLst>
              <a:ext uri="{FF2B5EF4-FFF2-40B4-BE49-F238E27FC236}">
                <a16:creationId xmlns:a16="http://schemas.microsoft.com/office/drawing/2014/main" id="{C4E2E962-7CEA-554F-907C-2C8F9129D823}"/>
              </a:ext>
            </a:extLst>
          </p:cNvPr>
          <p:cNvSpPr txBox="1">
            <a:spLocks noChangeArrowheads="1"/>
          </p:cNvSpPr>
          <p:nvPr/>
        </p:nvSpPr>
        <p:spPr bwMode="auto">
          <a:xfrm>
            <a:off x="3600450" y="4086225"/>
            <a:ext cx="1227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000000"/>
                </a:solidFill>
                <a:ea typeface="MS PGothic" panose="020B0600070205080204" pitchFamily="34" charset="-128"/>
                <a:cs typeface="MS PGothic" panose="020B0600070205080204" pitchFamily="34" charset="-128"/>
              </a:rPr>
              <a:t>Sheath</a:t>
            </a:r>
          </a:p>
        </p:txBody>
      </p:sp>
      <p:sp>
        <p:nvSpPr>
          <p:cNvPr id="89097" name="Text Box 32">
            <a:extLst>
              <a:ext uri="{FF2B5EF4-FFF2-40B4-BE49-F238E27FC236}">
                <a16:creationId xmlns:a16="http://schemas.microsoft.com/office/drawing/2014/main" id="{49E561C1-7DF3-8C4C-92D1-9D093B1DD3B1}"/>
              </a:ext>
            </a:extLst>
          </p:cNvPr>
          <p:cNvSpPr txBox="1">
            <a:spLocks noChangeArrowheads="1"/>
          </p:cNvSpPr>
          <p:nvPr/>
        </p:nvSpPr>
        <p:spPr bwMode="auto">
          <a:xfrm>
            <a:off x="3114675" y="984250"/>
            <a:ext cx="216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000000"/>
                </a:solidFill>
                <a:ea typeface="MS PGothic" panose="020B0600070205080204" pitchFamily="34" charset="-128"/>
                <a:cs typeface="MS PGothic" panose="020B0600070205080204" pitchFamily="34" charset="-128"/>
              </a:rPr>
              <a:t>Hydrodynamic Sample Core</a:t>
            </a:r>
          </a:p>
        </p:txBody>
      </p:sp>
      <p:sp>
        <p:nvSpPr>
          <p:cNvPr id="89098" name="Text Box 34">
            <a:extLst>
              <a:ext uri="{FF2B5EF4-FFF2-40B4-BE49-F238E27FC236}">
                <a16:creationId xmlns:a16="http://schemas.microsoft.com/office/drawing/2014/main" id="{612C1071-F904-434C-9FC6-5ED19E3D07DF}"/>
              </a:ext>
            </a:extLst>
          </p:cNvPr>
          <p:cNvSpPr txBox="1">
            <a:spLocks noChangeArrowheads="1"/>
          </p:cNvSpPr>
          <p:nvPr/>
        </p:nvSpPr>
        <p:spPr bwMode="auto">
          <a:xfrm>
            <a:off x="7716838" y="2217738"/>
            <a:ext cx="1100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solidFill>
                  <a:srgbClr val="000000"/>
                </a:solidFill>
                <a:ea typeface="MS PGothic" panose="020B0600070205080204" pitchFamily="34" charset="-128"/>
                <a:cs typeface="MS PGothic" panose="020B0600070205080204" pitchFamily="34" charset="-128"/>
              </a:rPr>
              <a:t>Focused laser</a:t>
            </a:r>
          </a:p>
        </p:txBody>
      </p:sp>
      <p:sp>
        <p:nvSpPr>
          <p:cNvPr id="45" name="Oval 41">
            <a:extLst>
              <a:ext uri="{FF2B5EF4-FFF2-40B4-BE49-F238E27FC236}">
                <a16:creationId xmlns:a16="http://schemas.microsoft.com/office/drawing/2014/main" id="{A5363782-2B8C-C74B-A64A-14195A6F5F4B}"/>
              </a:ext>
            </a:extLst>
          </p:cNvPr>
          <p:cNvSpPr>
            <a:spLocks noChangeArrowheads="1"/>
          </p:cNvSpPr>
          <p:nvPr/>
        </p:nvSpPr>
        <p:spPr bwMode="auto">
          <a:xfrm>
            <a:off x="6176963" y="6748463"/>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56" name="Oval 52">
            <a:extLst>
              <a:ext uri="{FF2B5EF4-FFF2-40B4-BE49-F238E27FC236}">
                <a16:creationId xmlns:a16="http://schemas.microsoft.com/office/drawing/2014/main" id="{B1B8A543-D27F-DB4A-A897-654CB79D26A9}"/>
              </a:ext>
            </a:extLst>
          </p:cNvPr>
          <p:cNvSpPr>
            <a:spLocks noChangeArrowheads="1"/>
          </p:cNvSpPr>
          <p:nvPr/>
        </p:nvSpPr>
        <p:spPr bwMode="auto">
          <a:xfrm>
            <a:off x="6392863" y="6770688"/>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57" name="Oval 53">
            <a:extLst>
              <a:ext uri="{FF2B5EF4-FFF2-40B4-BE49-F238E27FC236}">
                <a16:creationId xmlns:a16="http://schemas.microsoft.com/office/drawing/2014/main" id="{E0B4C51B-044D-D046-9C42-C026EA74AAF7}"/>
              </a:ext>
            </a:extLst>
          </p:cNvPr>
          <p:cNvSpPr>
            <a:spLocks noChangeArrowheads="1"/>
          </p:cNvSpPr>
          <p:nvPr/>
        </p:nvSpPr>
        <p:spPr bwMode="auto">
          <a:xfrm>
            <a:off x="5964238" y="6770688"/>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58" name="Oval 54">
            <a:extLst>
              <a:ext uri="{FF2B5EF4-FFF2-40B4-BE49-F238E27FC236}">
                <a16:creationId xmlns:a16="http://schemas.microsoft.com/office/drawing/2014/main" id="{14F14728-5C44-B049-ACF4-3DAE84FF7FAE}"/>
              </a:ext>
            </a:extLst>
          </p:cNvPr>
          <p:cNvSpPr>
            <a:spLocks noChangeArrowheads="1"/>
          </p:cNvSpPr>
          <p:nvPr/>
        </p:nvSpPr>
        <p:spPr bwMode="auto">
          <a:xfrm>
            <a:off x="6591300" y="6735763"/>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59" name="Oval 55">
            <a:extLst>
              <a:ext uri="{FF2B5EF4-FFF2-40B4-BE49-F238E27FC236}">
                <a16:creationId xmlns:a16="http://schemas.microsoft.com/office/drawing/2014/main" id="{9B608B05-ECFB-0F47-8D13-B9AA61D8EC1C}"/>
              </a:ext>
            </a:extLst>
          </p:cNvPr>
          <p:cNvSpPr>
            <a:spLocks noChangeArrowheads="1"/>
          </p:cNvSpPr>
          <p:nvPr/>
        </p:nvSpPr>
        <p:spPr bwMode="auto">
          <a:xfrm>
            <a:off x="6524625" y="6726238"/>
            <a:ext cx="88900" cy="88900"/>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62" name="AutoShape 58">
            <a:extLst>
              <a:ext uri="{FF2B5EF4-FFF2-40B4-BE49-F238E27FC236}">
                <a16:creationId xmlns:a16="http://schemas.microsoft.com/office/drawing/2014/main" id="{FF4EB8B2-FE78-9344-B86A-254C3A87FC0E}"/>
              </a:ext>
            </a:extLst>
          </p:cNvPr>
          <p:cNvSpPr>
            <a:spLocks noChangeArrowheads="1"/>
          </p:cNvSpPr>
          <p:nvPr/>
        </p:nvSpPr>
        <p:spPr bwMode="auto">
          <a:xfrm rot="-5400000">
            <a:off x="5249069" y="5293519"/>
            <a:ext cx="219075" cy="55563"/>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63" name="AutoShape 59">
            <a:extLst>
              <a:ext uri="{FF2B5EF4-FFF2-40B4-BE49-F238E27FC236}">
                <a16:creationId xmlns:a16="http://schemas.microsoft.com/office/drawing/2014/main" id="{A065361B-BD68-BB42-A688-39778CA4E29C}"/>
              </a:ext>
            </a:extLst>
          </p:cNvPr>
          <p:cNvSpPr>
            <a:spLocks noChangeArrowheads="1"/>
          </p:cNvSpPr>
          <p:nvPr/>
        </p:nvSpPr>
        <p:spPr bwMode="auto">
          <a:xfrm rot="-5400000">
            <a:off x="7061994" y="5277644"/>
            <a:ext cx="230187" cy="666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grpSp>
        <p:nvGrpSpPr>
          <p:cNvPr id="5" name="Group 4">
            <a:extLst>
              <a:ext uri="{FF2B5EF4-FFF2-40B4-BE49-F238E27FC236}">
                <a16:creationId xmlns:a16="http://schemas.microsoft.com/office/drawing/2014/main" id="{13A9BD97-0CDC-EE44-A3D8-905EAE745173}"/>
              </a:ext>
            </a:extLst>
          </p:cNvPr>
          <p:cNvGrpSpPr>
            <a:grpSpLocks/>
          </p:cNvGrpSpPr>
          <p:nvPr/>
        </p:nvGrpSpPr>
        <p:grpSpPr bwMode="auto">
          <a:xfrm>
            <a:off x="4965700" y="2311400"/>
            <a:ext cx="2713038" cy="409575"/>
            <a:chOff x="4965700" y="2311400"/>
            <a:chExt cx="2713038" cy="409575"/>
          </a:xfrm>
        </p:grpSpPr>
        <p:sp>
          <p:nvSpPr>
            <p:cNvPr id="89140" name="AutoShape 60">
              <a:extLst>
                <a:ext uri="{FF2B5EF4-FFF2-40B4-BE49-F238E27FC236}">
                  <a16:creationId xmlns:a16="http://schemas.microsoft.com/office/drawing/2014/main" id="{8FCE82A2-CE2B-A24C-9AC9-3D3008A4C10C}"/>
                </a:ext>
              </a:extLst>
            </p:cNvPr>
            <p:cNvSpPr>
              <a:spLocks noChangeArrowheads="1"/>
            </p:cNvSpPr>
            <p:nvPr/>
          </p:nvSpPr>
          <p:spPr bwMode="auto">
            <a:xfrm rot="5400000">
              <a:off x="5495131" y="1781969"/>
              <a:ext cx="404813" cy="1463675"/>
            </a:xfrm>
            <a:prstGeom prst="triangle">
              <a:avLst>
                <a:gd name="adj" fmla="val 50000"/>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41" name="AutoShape 61">
              <a:extLst>
                <a:ext uri="{FF2B5EF4-FFF2-40B4-BE49-F238E27FC236}">
                  <a16:creationId xmlns:a16="http://schemas.microsoft.com/office/drawing/2014/main" id="{66E4685B-79FA-4F44-A551-2BDBBEF77893}"/>
                </a:ext>
              </a:extLst>
            </p:cNvPr>
            <p:cNvSpPr>
              <a:spLocks noChangeArrowheads="1"/>
            </p:cNvSpPr>
            <p:nvPr/>
          </p:nvSpPr>
          <p:spPr bwMode="auto">
            <a:xfrm rot="16200000" flipH="1">
              <a:off x="6744495" y="1786731"/>
              <a:ext cx="404812" cy="1463675"/>
            </a:xfrm>
            <a:prstGeom prst="triangle">
              <a:avLst>
                <a:gd name="adj" fmla="val 50000"/>
              </a:avLst>
            </a:prstGeom>
            <a:solidFill>
              <a:srgbClr val="99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grpSp>
      <p:sp>
        <p:nvSpPr>
          <p:cNvPr id="89107" name="Rectangle 62">
            <a:extLst>
              <a:ext uri="{FF2B5EF4-FFF2-40B4-BE49-F238E27FC236}">
                <a16:creationId xmlns:a16="http://schemas.microsoft.com/office/drawing/2014/main" id="{A5058F10-5C18-134B-A975-E1DFB5AFD2DA}"/>
              </a:ext>
            </a:extLst>
          </p:cNvPr>
          <p:cNvSpPr>
            <a:spLocks noChangeArrowheads="1"/>
          </p:cNvSpPr>
          <p:nvPr/>
        </p:nvSpPr>
        <p:spPr bwMode="auto">
          <a:xfrm>
            <a:off x="5562600" y="1182688"/>
            <a:ext cx="1458913"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08" name="Rectangle 63">
            <a:extLst>
              <a:ext uri="{FF2B5EF4-FFF2-40B4-BE49-F238E27FC236}">
                <a16:creationId xmlns:a16="http://schemas.microsoft.com/office/drawing/2014/main" id="{DDCD0661-7696-684B-A3FA-D9156B2B23A6}"/>
              </a:ext>
            </a:extLst>
          </p:cNvPr>
          <p:cNvSpPr>
            <a:spLocks noChangeArrowheads="1"/>
          </p:cNvSpPr>
          <p:nvPr/>
        </p:nvSpPr>
        <p:spPr bwMode="auto">
          <a:xfrm>
            <a:off x="5576888" y="977900"/>
            <a:ext cx="1739900" cy="712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a typeface="MS PGothic" panose="020B0600070205080204" pitchFamily="34" charset="-128"/>
              <a:cs typeface="MS PGothic" panose="020B0600070205080204" pitchFamily="34" charset="-128"/>
            </a:endParaRPr>
          </a:p>
        </p:txBody>
      </p:sp>
      <p:sp>
        <p:nvSpPr>
          <p:cNvPr id="89109" name="Text Box 66">
            <a:extLst>
              <a:ext uri="{FF2B5EF4-FFF2-40B4-BE49-F238E27FC236}">
                <a16:creationId xmlns:a16="http://schemas.microsoft.com/office/drawing/2014/main" id="{AF0C2133-0B51-1F40-B1FA-BE97C060D68A}"/>
              </a:ext>
            </a:extLst>
          </p:cNvPr>
          <p:cNvSpPr txBox="1">
            <a:spLocks noChangeArrowheads="1"/>
          </p:cNvSpPr>
          <p:nvPr/>
        </p:nvSpPr>
        <p:spPr bwMode="auto">
          <a:xfrm>
            <a:off x="3167063" y="1625600"/>
            <a:ext cx="2054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400" b="1">
                <a:solidFill>
                  <a:srgbClr val="000000"/>
                </a:solidFill>
                <a:ea typeface="MS PGothic" panose="020B0600070205080204" pitchFamily="34" charset="-128"/>
                <a:cs typeface="MS PGothic" panose="020B0600070205080204" pitchFamily="34" charset="-128"/>
              </a:rPr>
              <a:t>High sample flow rate &gt; 100 µL/min  </a:t>
            </a:r>
          </a:p>
        </p:txBody>
      </p:sp>
      <p:sp>
        <p:nvSpPr>
          <p:cNvPr id="89110" name="Rectangle 108">
            <a:extLst>
              <a:ext uri="{FF2B5EF4-FFF2-40B4-BE49-F238E27FC236}">
                <a16:creationId xmlns:a16="http://schemas.microsoft.com/office/drawing/2014/main" id="{0E52D9E9-230C-1742-A8BE-38DC9D76EC5A}"/>
              </a:ext>
            </a:extLst>
          </p:cNvPr>
          <p:cNvSpPr>
            <a:spLocks noChangeArrowheads="1"/>
          </p:cNvSpPr>
          <p:nvPr/>
        </p:nvSpPr>
        <p:spPr bwMode="auto">
          <a:xfrm>
            <a:off x="5045075" y="5181600"/>
            <a:ext cx="831850" cy="530225"/>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89111" name="Rectangle 109">
            <a:extLst>
              <a:ext uri="{FF2B5EF4-FFF2-40B4-BE49-F238E27FC236}">
                <a16:creationId xmlns:a16="http://schemas.microsoft.com/office/drawing/2014/main" id="{B838B787-D8FF-C74F-B3E9-210BC0B59D3B}"/>
              </a:ext>
            </a:extLst>
          </p:cNvPr>
          <p:cNvSpPr>
            <a:spLocks noChangeArrowheads="1"/>
          </p:cNvSpPr>
          <p:nvPr/>
        </p:nvSpPr>
        <p:spPr bwMode="auto">
          <a:xfrm>
            <a:off x="6818313" y="5181600"/>
            <a:ext cx="831850" cy="530225"/>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89112" name="Rectangle 110">
            <a:extLst>
              <a:ext uri="{FF2B5EF4-FFF2-40B4-BE49-F238E27FC236}">
                <a16:creationId xmlns:a16="http://schemas.microsoft.com/office/drawing/2014/main" id="{59E3662B-5A9D-764E-9F43-DD3BF1F3BBD4}"/>
              </a:ext>
            </a:extLst>
          </p:cNvPr>
          <p:cNvSpPr>
            <a:spLocks noChangeArrowheads="1"/>
          </p:cNvSpPr>
          <p:nvPr/>
        </p:nvSpPr>
        <p:spPr bwMode="auto">
          <a:xfrm>
            <a:off x="1663700" y="6345238"/>
            <a:ext cx="950913" cy="874712"/>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89113" name="Rectangle 111">
            <a:extLst>
              <a:ext uri="{FF2B5EF4-FFF2-40B4-BE49-F238E27FC236}">
                <a16:creationId xmlns:a16="http://schemas.microsoft.com/office/drawing/2014/main" id="{8343CE57-985E-D144-B0BF-04A3644DE5B2}"/>
              </a:ext>
            </a:extLst>
          </p:cNvPr>
          <p:cNvSpPr>
            <a:spLocks noChangeArrowheads="1"/>
          </p:cNvSpPr>
          <p:nvPr/>
        </p:nvSpPr>
        <p:spPr bwMode="auto">
          <a:xfrm>
            <a:off x="5084763" y="6424613"/>
            <a:ext cx="2459037" cy="866775"/>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cxnSp>
        <p:nvCxnSpPr>
          <p:cNvPr id="120" name="Straight Arrow Connector 119">
            <a:extLst>
              <a:ext uri="{FF2B5EF4-FFF2-40B4-BE49-F238E27FC236}">
                <a16:creationId xmlns:a16="http://schemas.microsoft.com/office/drawing/2014/main" id="{06E3DDB3-02ED-F34F-A6AB-11A4FC8AC56E}"/>
              </a:ext>
            </a:extLst>
          </p:cNvPr>
          <p:cNvCxnSpPr>
            <a:cxnSpLocks noChangeShapeType="1"/>
          </p:cNvCxnSpPr>
          <p:nvPr/>
        </p:nvCxnSpPr>
        <p:spPr bwMode="auto">
          <a:xfrm>
            <a:off x="5072063" y="1354138"/>
            <a:ext cx="938212" cy="434975"/>
          </a:xfrm>
          <a:prstGeom prst="straightConnector1">
            <a:avLst/>
          </a:prstGeom>
          <a:noFill/>
          <a:ln w="38100">
            <a:solidFill>
              <a:srgbClr val="DAEDEF"/>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32" name="Straight Arrow Connector 131">
            <a:extLst>
              <a:ext uri="{FF2B5EF4-FFF2-40B4-BE49-F238E27FC236}">
                <a16:creationId xmlns:a16="http://schemas.microsoft.com/office/drawing/2014/main" id="{2BD75244-6D97-EC41-AC6A-10021A256B4F}"/>
              </a:ext>
            </a:extLst>
          </p:cNvPr>
          <p:cNvCxnSpPr>
            <a:cxnSpLocks noChangeShapeType="1"/>
          </p:cNvCxnSpPr>
          <p:nvPr/>
        </p:nvCxnSpPr>
        <p:spPr bwMode="auto">
          <a:xfrm>
            <a:off x="4572000" y="4330700"/>
            <a:ext cx="612775" cy="128588"/>
          </a:xfrm>
          <a:prstGeom prst="straightConnector1">
            <a:avLst/>
          </a:prstGeom>
          <a:noFill/>
          <a:ln w="38100">
            <a:solidFill>
              <a:srgbClr val="DAEDEF"/>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8" name="Rectangle 7">
            <a:extLst>
              <a:ext uri="{FF2B5EF4-FFF2-40B4-BE49-F238E27FC236}">
                <a16:creationId xmlns:a16="http://schemas.microsoft.com/office/drawing/2014/main" id="{AD98DAC8-48D8-A644-A19A-A9B58A72256E}"/>
              </a:ext>
            </a:extLst>
          </p:cNvPr>
          <p:cNvSpPr/>
          <p:nvPr/>
        </p:nvSpPr>
        <p:spPr bwMode="auto">
          <a:xfrm>
            <a:off x="10061575" y="4532313"/>
            <a:ext cx="165100" cy="112395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Arial" pitchFamily="124" charset="0"/>
            </a:endParaRPr>
          </a:p>
        </p:txBody>
      </p:sp>
      <p:pic>
        <p:nvPicPr>
          <p:cNvPr id="3" name="Acoustic10umBeads.avi">
            <a:hlinkClick r:id="" action="ppaction://media"/>
            <a:extLst>
              <a:ext uri="{FF2B5EF4-FFF2-40B4-BE49-F238E27FC236}">
                <a16:creationId xmlns:a16="http://schemas.microsoft.com/office/drawing/2014/main" id="{2CB70933-6311-3E46-AB35-03163AC38875}"/>
              </a:ext>
            </a:extLst>
          </p:cNvPr>
          <p:cNvPicPr>
            <a:picLocks noChangeAspect="1"/>
          </p:cNvPicPr>
          <p:nvPr/>
        </p:nvPicPr>
        <p:blipFill rotWithShape="1">
          <a:blip r:embed="rId3"/>
          <a:srcRect l="35301" t="32112" r="50133" b="14923"/>
          <a:stretch>
            <a:fillRect/>
          </a:stretch>
        </p:blipFill>
        <p:spPr>
          <a:xfrm rot="10800000">
            <a:off x="5861838" y="4179854"/>
            <a:ext cx="933408" cy="2545654"/>
          </a:xfrm>
          <a:prstGeom prst="rect">
            <a:avLst/>
          </a:prstGeom>
          <a:effectLst>
            <a:softEdge rad="127000"/>
          </a:effectLst>
        </p:spPr>
      </p:pic>
      <p:sp>
        <p:nvSpPr>
          <p:cNvPr id="68" name="Text Box 32">
            <a:extLst>
              <a:ext uri="{FF2B5EF4-FFF2-40B4-BE49-F238E27FC236}">
                <a16:creationId xmlns:a16="http://schemas.microsoft.com/office/drawing/2014/main" id="{4E816552-8B03-7147-AD5B-03835998BF4F}"/>
              </a:ext>
            </a:extLst>
          </p:cNvPr>
          <p:cNvSpPr txBox="1">
            <a:spLocks noChangeArrowheads="1"/>
          </p:cNvSpPr>
          <p:nvPr/>
        </p:nvSpPr>
        <p:spPr bwMode="auto">
          <a:xfrm>
            <a:off x="1330325" y="2601913"/>
            <a:ext cx="3160713" cy="1016000"/>
          </a:xfrm>
          <a:prstGeom prst="rect">
            <a:avLst/>
          </a:prstGeom>
          <a:solidFill>
            <a:schemeClr val="accent5">
              <a:lumMod val="20000"/>
              <a:lumOff val="80000"/>
            </a:schemeClr>
          </a:solidFill>
          <a:ln>
            <a:noFill/>
          </a:ln>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spcBef>
                <a:spcPct val="50000"/>
              </a:spcBef>
              <a:defRPr/>
            </a:pPr>
            <a:r>
              <a:rPr lang="en-US" sz="2000" dirty="0"/>
              <a:t>Acoustic Focusing Followed by Hydrodynamic Focusing</a:t>
            </a:r>
          </a:p>
        </p:txBody>
      </p:sp>
      <p:cxnSp>
        <p:nvCxnSpPr>
          <p:cNvPr id="69" name="Straight Arrow Connector 68">
            <a:extLst>
              <a:ext uri="{FF2B5EF4-FFF2-40B4-BE49-F238E27FC236}">
                <a16:creationId xmlns:a16="http://schemas.microsoft.com/office/drawing/2014/main" id="{8CA97C73-D4EA-2346-9164-29E880CB1360}"/>
              </a:ext>
            </a:extLst>
          </p:cNvPr>
          <p:cNvCxnSpPr>
            <a:cxnSpLocks noChangeShapeType="1"/>
          </p:cNvCxnSpPr>
          <p:nvPr/>
        </p:nvCxnSpPr>
        <p:spPr bwMode="auto">
          <a:xfrm>
            <a:off x="4643438" y="3298825"/>
            <a:ext cx="1130300" cy="1031875"/>
          </a:xfrm>
          <a:prstGeom prst="straightConnector1">
            <a:avLst/>
          </a:prstGeom>
          <a:noFill/>
          <a:ln w="38100">
            <a:solidFill>
              <a:srgbClr val="000000"/>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76" name="Straight Arrow Connector 75">
            <a:extLst>
              <a:ext uri="{FF2B5EF4-FFF2-40B4-BE49-F238E27FC236}">
                <a16:creationId xmlns:a16="http://schemas.microsoft.com/office/drawing/2014/main" id="{FBDBA47B-6EA5-464B-970D-BA1F513D0ECC}"/>
              </a:ext>
            </a:extLst>
          </p:cNvPr>
          <p:cNvCxnSpPr>
            <a:cxnSpLocks noChangeShapeType="1"/>
          </p:cNvCxnSpPr>
          <p:nvPr/>
        </p:nvCxnSpPr>
        <p:spPr bwMode="auto">
          <a:xfrm flipV="1">
            <a:off x="4670425" y="2960688"/>
            <a:ext cx="1327150" cy="23812"/>
          </a:xfrm>
          <a:prstGeom prst="straightConnector1">
            <a:avLst/>
          </a:prstGeom>
          <a:noFill/>
          <a:ln w="38100">
            <a:solidFill>
              <a:srgbClr val="000000"/>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grpSp>
        <p:nvGrpSpPr>
          <p:cNvPr id="4" name="Group 102">
            <a:extLst>
              <a:ext uri="{FF2B5EF4-FFF2-40B4-BE49-F238E27FC236}">
                <a16:creationId xmlns:a16="http://schemas.microsoft.com/office/drawing/2014/main" id="{F6AAC014-D67B-AF47-9823-1460CA98877F}"/>
              </a:ext>
            </a:extLst>
          </p:cNvPr>
          <p:cNvGrpSpPr>
            <a:grpSpLocks/>
          </p:cNvGrpSpPr>
          <p:nvPr/>
        </p:nvGrpSpPr>
        <p:grpSpPr bwMode="auto">
          <a:xfrm>
            <a:off x="1141413" y="3694113"/>
            <a:ext cx="3440112" cy="2576512"/>
            <a:chOff x="355600" y="1363102"/>
            <a:chExt cx="4506913" cy="2697162"/>
          </a:xfrm>
        </p:grpSpPr>
        <p:sp>
          <p:nvSpPr>
            <p:cNvPr id="81989" name="Rectangle 68">
              <a:extLst>
                <a:ext uri="{FF2B5EF4-FFF2-40B4-BE49-F238E27FC236}">
                  <a16:creationId xmlns:a16="http://schemas.microsoft.com/office/drawing/2014/main" id="{094F5505-B7D1-C44C-9734-E428868A70E7}"/>
                </a:ext>
              </a:extLst>
            </p:cNvPr>
            <p:cNvSpPr>
              <a:spLocks noChangeArrowheads="1"/>
            </p:cNvSpPr>
            <p:nvPr/>
          </p:nvSpPr>
          <p:spPr bwMode="auto">
            <a:xfrm>
              <a:off x="393036" y="1363102"/>
              <a:ext cx="4469477" cy="2697162"/>
            </a:xfrm>
            <a:prstGeom prst="rect">
              <a:avLst/>
            </a:prstGeom>
            <a:solidFill>
              <a:srgbClr val="99CCFF"/>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1800">
                <a:solidFill>
                  <a:srgbClr val="000000"/>
                </a:solidFill>
                <a:ea typeface="MS PGothic" panose="020B0600070205080204" pitchFamily="34" charset="-128"/>
                <a:cs typeface="MS PGothic" panose="020B0600070205080204" pitchFamily="34" charset="-128"/>
              </a:endParaRPr>
            </a:p>
          </p:txBody>
        </p:sp>
        <p:grpSp>
          <p:nvGrpSpPr>
            <p:cNvPr id="89126" name="Group 69">
              <a:extLst>
                <a:ext uri="{FF2B5EF4-FFF2-40B4-BE49-F238E27FC236}">
                  <a16:creationId xmlns:a16="http://schemas.microsoft.com/office/drawing/2014/main" id="{0F6E2423-3737-7948-B241-B29794ED5A89}"/>
                </a:ext>
              </a:extLst>
            </p:cNvPr>
            <p:cNvGrpSpPr>
              <a:grpSpLocks/>
            </p:cNvGrpSpPr>
            <p:nvPr/>
          </p:nvGrpSpPr>
          <p:grpSpPr bwMode="auto">
            <a:xfrm>
              <a:off x="1362073" y="2195513"/>
              <a:ext cx="2655878" cy="1389062"/>
              <a:chOff x="273" y="3254"/>
              <a:chExt cx="1579" cy="843"/>
            </a:xfrm>
          </p:grpSpPr>
          <p:sp>
            <p:nvSpPr>
              <p:cNvPr id="89132" name="Freeform 70">
                <a:extLst>
                  <a:ext uri="{FF2B5EF4-FFF2-40B4-BE49-F238E27FC236}">
                    <a16:creationId xmlns:a16="http://schemas.microsoft.com/office/drawing/2014/main" id="{71AA7F58-5866-514B-B2B0-399CE2CD32E7}"/>
                  </a:ext>
                </a:extLst>
              </p:cNvPr>
              <p:cNvSpPr>
                <a:spLocks/>
              </p:cNvSpPr>
              <p:nvPr/>
            </p:nvSpPr>
            <p:spPr bwMode="auto">
              <a:xfrm>
                <a:off x="1442" y="3269"/>
                <a:ext cx="29" cy="772"/>
              </a:xfrm>
              <a:custGeom>
                <a:avLst/>
                <a:gdLst>
                  <a:gd name="T0" fmla="*/ 0 w 973"/>
                  <a:gd name="T1" fmla="*/ 2147483646 h 320"/>
                  <a:gd name="T2" fmla="*/ 0 w 973"/>
                  <a:gd name="T3" fmla="*/ 2147483646 h 320"/>
                  <a:gd name="T4" fmla="*/ 0 w 973"/>
                  <a:gd name="T5" fmla="*/ 2147483646 h 320"/>
                  <a:gd name="T6" fmla="*/ 0 w 973"/>
                  <a:gd name="T7" fmla="*/ 2147483646 h 320"/>
                  <a:gd name="T8" fmla="*/ 0 w 973"/>
                  <a:gd name="T9" fmla="*/ 2147483646 h 320"/>
                  <a:gd name="T10" fmla="*/ 0 w 973"/>
                  <a:gd name="T11" fmla="*/ 2147483646 h 320"/>
                  <a:gd name="T12" fmla="*/ 0 w 973"/>
                  <a:gd name="T13" fmla="*/ 2147483646 h 320"/>
                  <a:gd name="T14" fmla="*/ 0 w 973"/>
                  <a:gd name="T15" fmla="*/ 2147483646 h 320"/>
                  <a:gd name="T16" fmla="*/ 0 w 973"/>
                  <a:gd name="T17" fmla="*/ 2147483646 h 320"/>
                  <a:gd name="T18" fmla="*/ 0 w 973"/>
                  <a:gd name="T19" fmla="*/ 2147483646 h 320"/>
                  <a:gd name="T20" fmla="*/ 0 w 973"/>
                  <a:gd name="T21" fmla="*/ 2147483646 h 320"/>
                  <a:gd name="T22" fmla="*/ 0 w 973"/>
                  <a:gd name="T23" fmla="*/ 2147483646 h 320"/>
                  <a:gd name="T24" fmla="*/ 0 w 973"/>
                  <a:gd name="T25" fmla="*/ 2147483646 h 320"/>
                  <a:gd name="T26" fmla="*/ 0 w 973"/>
                  <a:gd name="T27" fmla="*/ 2147483646 h 320"/>
                  <a:gd name="T28" fmla="*/ 0 w 973"/>
                  <a:gd name="T29" fmla="*/ 2147483646 h 320"/>
                  <a:gd name="T30" fmla="*/ 0 w 973"/>
                  <a:gd name="T31" fmla="*/ 2147483646 h 320"/>
                  <a:gd name="T32" fmla="*/ 0 w 973"/>
                  <a:gd name="T33" fmla="*/ 2147483646 h 320"/>
                  <a:gd name="T34" fmla="*/ 0 w 973"/>
                  <a:gd name="T35" fmla="*/ 2147483646 h 320"/>
                  <a:gd name="T36" fmla="*/ 0 w 973"/>
                  <a:gd name="T37" fmla="*/ 2147483646 h 320"/>
                  <a:gd name="T38" fmla="*/ 0 w 973"/>
                  <a:gd name="T39" fmla="*/ 2147483646 h 320"/>
                  <a:gd name="T40" fmla="*/ 0 w 973"/>
                  <a:gd name="T41" fmla="*/ 2147483646 h 320"/>
                  <a:gd name="T42" fmla="*/ 0 w 973"/>
                  <a:gd name="T43" fmla="*/ 2147483646 h 320"/>
                  <a:gd name="T44" fmla="*/ 0 w 973"/>
                  <a:gd name="T45" fmla="*/ 1832682264 h 320"/>
                  <a:gd name="T46" fmla="*/ 0 w 973"/>
                  <a:gd name="T47" fmla="*/ 0 h 320"/>
                  <a:gd name="T48" fmla="*/ 0 w 973"/>
                  <a:gd name="T49" fmla="*/ 0 h 320"/>
                  <a:gd name="T50" fmla="*/ 0 w 973"/>
                  <a:gd name="T51" fmla="*/ 1832682264 h 320"/>
                  <a:gd name="T52" fmla="*/ 0 w 973"/>
                  <a:gd name="T53" fmla="*/ 2147483646 h 320"/>
                  <a:gd name="T54" fmla="*/ 0 w 973"/>
                  <a:gd name="T55" fmla="*/ 2147483646 h 320"/>
                  <a:gd name="T56" fmla="*/ 0 w 973"/>
                  <a:gd name="T57" fmla="*/ 2147483646 h 320"/>
                  <a:gd name="T58" fmla="*/ 0 w 973"/>
                  <a:gd name="T59" fmla="*/ 2147483646 h 320"/>
                  <a:gd name="T60" fmla="*/ 0 w 973"/>
                  <a:gd name="T61" fmla="*/ 2147483646 h 320"/>
                  <a:gd name="T62" fmla="*/ 0 w 973"/>
                  <a:gd name="T63" fmla="*/ 2147483646 h 320"/>
                  <a:gd name="T64" fmla="*/ 0 w 973"/>
                  <a:gd name="T65" fmla="*/ 2147483646 h 320"/>
                  <a:gd name="T66" fmla="*/ 0 w 973"/>
                  <a:gd name="T67" fmla="*/ 2147483646 h 320"/>
                  <a:gd name="T68" fmla="*/ 0 w 973"/>
                  <a:gd name="T69" fmla="*/ 2147483646 h 320"/>
                  <a:gd name="T70" fmla="*/ 0 w 973"/>
                  <a:gd name="T71" fmla="*/ 2147483646 h 320"/>
                  <a:gd name="T72" fmla="*/ 0 w 973"/>
                  <a:gd name="T73" fmla="*/ 2147483646 h 320"/>
                  <a:gd name="T74" fmla="*/ 0 w 973"/>
                  <a:gd name="T75" fmla="*/ 2147483646 h 320"/>
                  <a:gd name="T76" fmla="*/ 0 w 973"/>
                  <a:gd name="T77" fmla="*/ 2147483646 h 320"/>
                  <a:gd name="T78" fmla="*/ 0 w 973"/>
                  <a:gd name="T79" fmla="*/ 2147483646 h 320"/>
                  <a:gd name="T80" fmla="*/ 0 w 973"/>
                  <a:gd name="T81" fmla="*/ 2147483646 h 320"/>
                  <a:gd name="T82" fmla="*/ 0 w 973"/>
                  <a:gd name="T83" fmla="*/ 2147483646 h 320"/>
                  <a:gd name="T84" fmla="*/ 0 w 973"/>
                  <a:gd name="T85" fmla="*/ 2147483646 h 320"/>
                  <a:gd name="T86" fmla="*/ 0 w 973"/>
                  <a:gd name="T87" fmla="*/ 2147483646 h 320"/>
                  <a:gd name="T88" fmla="*/ 0 w 973"/>
                  <a:gd name="T89" fmla="*/ 2147483646 h 320"/>
                  <a:gd name="T90" fmla="*/ 0 w 973"/>
                  <a:gd name="T91" fmla="*/ 2147483646 h 320"/>
                  <a:gd name="T92" fmla="*/ 0 w 973"/>
                  <a:gd name="T93" fmla="*/ 2147483646 h 320"/>
                  <a:gd name="T94" fmla="*/ 0 w 973"/>
                  <a:gd name="T95" fmla="*/ 2147483646 h 320"/>
                  <a:gd name="T96" fmla="*/ 0 w 973"/>
                  <a:gd name="T97" fmla="*/ 2147483646 h 320"/>
                  <a:gd name="T98" fmla="*/ 0 w 973"/>
                  <a:gd name="T99" fmla="*/ 2147483646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9133" name="Group 71">
                <a:extLst>
                  <a:ext uri="{FF2B5EF4-FFF2-40B4-BE49-F238E27FC236}">
                    <a16:creationId xmlns:a16="http://schemas.microsoft.com/office/drawing/2014/main" id="{0123A7B3-0D49-B84C-9F32-B816444363DE}"/>
                  </a:ext>
                </a:extLst>
              </p:cNvPr>
              <p:cNvGrpSpPr>
                <a:grpSpLocks/>
              </p:cNvGrpSpPr>
              <p:nvPr/>
            </p:nvGrpSpPr>
            <p:grpSpPr bwMode="auto">
              <a:xfrm>
                <a:off x="273" y="3254"/>
                <a:ext cx="1579" cy="843"/>
                <a:chOff x="1563" y="804"/>
                <a:chExt cx="1579" cy="843"/>
              </a:xfrm>
            </p:grpSpPr>
            <p:sp>
              <p:nvSpPr>
                <p:cNvPr id="96" name="Freeform 72">
                  <a:extLst>
                    <a:ext uri="{FF2B5EF4-FFF2-40B4-BE49-F238E27FC236}">
                      <a16:creationId xmlns:a16="http://schemas.microsoft.com/office/drawing/2014/main" id="{894CD927-BE4B-E341-B707-1ABA0D8242DD}"/>
                    </a:ext>
                  </a:extLst>
                </p:cNvPr>
                <p:cNvSpPr>
                  <a:spLocks noChangeAspect="1"/>
                </p:cNvSpPr>
                <p:nvPr/>
              </p:nvSpPr>
              <p:spPr bwMode="auto">
                <a:xfrm>
                  <a:off x="1564" y="804"/>
                  <a:ext cx="1578" cy="777"/>
                </a:xfrm>
                <a:custGeom>
                  <a:avLst/>
                  <a:gdLst>
                    <a:gd name="T0" fmla="*/ 0 w 1046"/>
                    <a:gd name="T1" fmla="*/ 0 h 513"/>
                    <a:gd name="T2" fmla="*/ 0 w 1046"/>
                    <a:gd name="T3" fmla="*/ 773 h 513"/>
                    <a:gd name="T4" fmla="*/ 1576 w 1046"/>
                    <a:gd name="T5" fmla="*/ 773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p>
              </p:txBody>
            </p:sp>
            <p:sp>
              <p:nvSpPr>
                <p:cNvPr id="89135" name="Line 73">
                  <a:extLst>
                    <a:ext uri="{FF2B5EF4-FFF2-40B4-BE49-F238E27FC236}">
                      <a16:creationId xmlns:a16="http://schemas.microsoft.com/office/drawing/2014/main" id="{8872E5BB-685A-5848-8834-F4255FACFF4D}"/>
                    </a:ext>
                  </a:extLst>
                </p:cNvPr>
                <p:cNvSpPr>
                  <a:spLocks noChangeShapeType="1"/>
                </p:cNvSpPr>
                <p:nvPr/>
              </p:nvSpPr>
              <p:spPr bwMode="auto">
                <a:xfrm>
                  <a:off x="2745" y="1577"/>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89136" name="Line 74">
                  <a:extLst>
                    <a:ext uri="{FF2B5EF4-FFF2-40B4-BE49-F238E27FC236}">
                      <a16:creationId xmlns:a16="http://schemas.microsoft.com/office/drawing/2014/main" id="{B1A42A80-F954-414E-9637-2C6548268D7E}"/>
                    </a:ext>
                  </a:extLst>
                </p:cNvPr>
                <p:cNvSpPr>
                  <a:spLocks noChangeShapeType="1"/>
                </p:cNvSpPr>
                <p:nvPr/>
              </p:nvSpPr>
              <p:spPr bwMode="auto">
                <a:xfrm>
                  <a:off x="3139" y="1581"/>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89137" name="Line 75">
                  <a:extLst>
                    <a:ext uri="{FF2B5EF4-FFF2-40B4-BE49-F238E27FC236}">
                      <a16:creationId xmlns:a16="http://schemas.microsoft.com/office/drawing/2014/main" id="{0E2302C0-BB25-6E4B-B1EA-A9A4E537641B}"/>
                    </a:ext>
                  </a:extLst>
                </p:cNvPr>
                <p:cNvSpPr>
                  <a:spLocks noChangeShapeType="1"/>
                </p:cNvSpPr>
                <p:nvPr/>
              </p:nvSpPr>
              <p:spPr bwMode="auto">
                <a:xfrm>
                  <a:off x="1563" y="1581"/>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89138" name="Line 76">
                  <a:extLst>
                    <a:ext uri="{FF2B5EF4-FFF2-40B4-BE49-F238E27FC236}">
                      <a16:creationId xmlns:a16="http://schemas.microsoft.com/office/drawing/2014/main" id="{6F375FDF-8D0D-5249-855F-193DD041CF97}"/>
                    </a:ext>
                  </a:extLst>
                </p:cNvPr>
                <p:cNvSpPr>
                  <a:spLocks noChangeShapeType="1"/>
                </p:cNvSpPr>
                <p:nvPr/>
              </p:nvSpPr>
              <p:spPr bwMode="auto">
                <a:xfrm>
                  <a:off x="1957" y="1577"/>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89139" name="Line 77">
                  <a:extLst>
                    <a:ext uri="{FF2B5EF4-FFF2-40B4-BE49-F238E27FC236}">
                      <a16:creationId xmlns:a16="http://schemas.microsoft.com/office/drawing/2014/main" id="{E3CF5625-49B4-9849-A5D8-AC5A76B469B0}"/>
                    </a:ext>
                  </a:extLst>
                </p:cNvPr>
                <p:cNvSpPr>
                  <a:spLocks noChangeShapeType="1"/>
                </p:cNvSpPr>
                <p:nvPr/>
              </p:nvSpPr>
              <p:spPr bwMode="auto">
                <a:xfrm>
                  <a:off x="2351" y="1581"/>
                  <a:ext cx="0" cy="66"/>
                </a:xfrm>
                <a:prstGeom prst="line">
                  <a:avLst/>
                </a:prstGeom>
                <a:noFill/>
                <a:ln w="25400">
                  <a:solidFill>
                    <a:srgbClr val="00DFCA"/>
                  </a:solidFill>
                  <a:round/>
                  <a:headEnd/>
                  <a:tailEn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grpSp>
        <p:sp>
          <p:nvSpPr>
            <p:cNvPr id="89127" name="Text Box 78">
              <a:extLst>
                <a:ext uri="{FF2B5EF4-FFF2-40B4-BE49-F238E27FC236}">
                  <a16:creationId xmlns:a16="http://schemas.microsoft.com/office/drawing/2014/main" id="{0795F5AD-2D5D-404A-8298-080C9EB34822}"/>
                </a:ext>
              </a:extLst>
            </p:cNvPr>
            <p:cNvSpPr txBox="1">
              <a:spLocks noChangeArrowheads="1"/>
            </p:cNvSpPr>
            <p:nvPr/>
          </p:nvSpPr>
          <p:spPr bwMode="auto">
            <a:xfrm>
              <a:off x="2185988" y="3646488"/>
              <a:ext cx="1714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solidFill>
                    <a:srgbClr val="000000"/>
                  </a:solidFill>
                  <a:ea typeface="MS PGothic" panose="020B0600070205080204" pitchFamily="34" charset="-128"/>
                  <a:cs typeface="MS PGothic" panose="020B0600070205080204" pitchFamily="34" charset="-128"/>
                </a:rPr>
                <a:t>Intensity</a:t>
              </a:r>
            </a:p>
          </p:txBody>
        </p:sp>
        <p:sp>
          <p:nvSpPr>
            <p:cNvPr id="89128" name="Text Box 79">
              <a:extLst>
                <a:ext uri="{FF2B5EF4-FFF2-40B4-BE49-F238E27FC236}">
                  <a16:creationId xmlns:a16="http://schemas.microsoft.com/office/drawing/2014/main" id="{A2AB6681-AEB4-B44E-A00C-ADA8343366D8}"/>
                </a:ext>
              </a:extLst>
            </p:cNvPr>
            <p:cNvSpPr txBox="1">
              <a:spLocks noChangeArrowheads="1"/>
            </p:cNvSpPr>
            <p:nvPr/>
          </p:nvSpPr>
          <p:spPr bwMode="auto">
            <a:xfrm rot="-5400000">
              <a:off x="202407" y="2175668"/>
              <a:ext cx="171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000000"/>
                  </a:solidFill>
                  <a:ea typeface="MS PGothic" panose="020B0600070205080204" pitchFamily="34" charset="-128"/>
                  <a:cs typeface="MS PGothic" panose="020B0600070205080204" pitchFamily="34" charset="-128"/>
                </a:rPr>
                <a:t>Count</a:t>
              </a:r>
            </a:p>
          </p:txBody>
        </p:sp>
        <p:sp>
          <p:nvSpPr>
            <p:cNvPr id="89129" name="Line 80">
              <a:extLst>
                <a:ext uri="{FF2B5EF4-FFF2-40B4-BE49-F238E27FC236}">
                  <a16:creationId xmlns:a16="http://schemas.microsoft.com/office/drawing/2014/main" id="{DD2C890C-BBD1-2E43-BEF7-542DE2BDFB4B}"/>
                </a:ext>
              </a:extLst>
            </p:cNvPr>
            <p:cNvSpPr>
              <a:spLocks noChangeShapeType="1"/>
            </p:cNvSpPr>
            <p:nvPr/>
          </p:nvSpPr>
          <p:spPr bwMode="auto">
            <a:xfrm flipH="1">
              <a:off x="3436938" y="2819400"/>
              <a:ext cx="2555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130" name="Line 81">
              <a:extLst>
                <a:ext uri="{FF2B5EF4-FFF2-40B4-BE49-F238E27FC236}">
                  <a16:creationId xmlns:a16="http://schemas.microsoft.com/office/drawing/2014/main" id="{4EB4863B-19BD-4F47-93FB-F43916C7D876}"/>
                </a:ext>
              </a:extLst>
            </p:cNvPr>
            <p:cNvSpPr>
              <a:spLocks noChangeShapeType="1"/>
            </p:cNvSpPr>
            <p:nvPr/>
          </p:nvSpPr>
          <p:spPr bwMode="auto">
            <a:xfrm>
              <a:off x="3021013" y="2828925"/>
              <a:ext cx="2428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131" name="Text Box 82">
              <a:extLst>
                <a:ext uri="{FF2B5EF4-FFF2-40B4-BE49-F238E27FC236}">
                  <a16:creationId xmlns:a16="http://schemas.microsoft.com/office/drawing/2014/main" id="{391662EB-D9F0-6A4D-BD7A-4607964A4752}"/>
                </a:ext>
              </a:extLst>
            </p:cNvPr>
            <p:cNvSpPr txBox="1">
              <a:spLocks noChangeArrowheads="1"/>
            </p:cNvSpPr>
            <p:nvPr/>
          </p:nvSpPr>
          <p:spPr bwMode="auto">
            <a:xfrm>
              <a:off x="355600" y="1558925"/>
              <a:ext cx="45069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000000"/>
                  </a:solidFill>
                  <a:ea typeface="MS PGothic" panose="020B0600070205080204" pitchFamily="34" charset="-128"/>
                  <a:cs typeface="MS PGothic" panose="020B0600070205080204" pitchFamily="34" charset="-128"/>
                </a:rPr>
                <a:t>Narrow Data distribution</a:t>
              </a:r>
            </a:p>
          </p:txBody>
        </p:sp>
      </p:grpSp>
      <p:sp>
        <p:nvSpPr>
          <p:cNvPr id="88" name="Text Box 32">
            <a:extLst>
              <a:ext uri="{FF2B5EF4-FFF2-40B4-BE49-F238E27FC236}">
                <a16:creationId xmlns:a16="http://schemas.microsoft.com/office/drawing/2014/main" id="{B6262682-BD3A-6B49-A60D-7D3EF71F2600}"/>
              </a:ext>
            </a:extLst>
          </p:cNvPr>
          <p:cNvSpPr txBox="1">
            <a:spLocks noChangeArrowheads="1"/>
          </p:cNvSpPr>
          <p:nvPr/>
        </p:nvSpPr>
        <p:spPr bwMode="auto">
          <a:xfrm>
            <a:off x="1330325" y="2701925"/>
            <a:ext cx="3160713" cy="706438"/>
          </a:xfrm>
          <a:prstGeom prst="rect">
            <a:avLst/>
          </a:prstGeom>
          <a:solidFill>
            <a:schemeClr val="accent6">
              <a:lumMod val="20000"/>
              <a:lumOff val="80000"/>
            </a:schemeClr>
          </a:solidFill>
          <a:ln>
            <a:noFill/>
          </a:ln>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ctr" eaLnBrk="1" hangingPunct="1">
              <a:spcBef>
                <a:spcPct val="50000"/>
              </a:spcBef>
              <a:defRPr/>
            </a:pPr>
            <a:r>
              <a:rPr lang="en-US" sz="2000" dirty="0"/>
              <a:t>Acoustic Assisted Hydrodynamic Focusing</a:t>
            </a:r>
          </a:p>
        </p:txBody>
      </p:sp>
      <p:sp>
        <p:nvSpPr>
          <p:cNvPr id="31" name="Notched Right Arrow 30">
            <a:extLst>
              <a:ext uri="{FF2B5EF4-FFF2-40B4-BE49-F238E27FC236}">
                <a16:creationId xmlns:a16="http://schemas.microsoft.com/office/drawing/2014/main" id="{A291D8DF-B52C-614A-8BF8-16F8C669FA8F}"/>
              </a:ext>
            </a:extLst>
          </p:cNvPr>
          <p:cNvSpPr/>
          <p:nvPr/>
        </p:nvSpPr>
        <p:spPr bwMode="auto">
          <a:xfrm>
            <a:off x="4660900" y="2878138"/>
            <a:ext cx="1211263" cy="358775"/>
          </a:xfrm>
          <a:prstGeom prst="notchedRightArrow">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Arial" pitchFamily="124" charset="0"/>
            </a:endParaRPr>
          </a:p>
        </p:txBody>
      </p:sp>
      <p:sp>
        <p:nvSpPr>
          <p:cNvPr id="89124" name="Title 1">
            <a:extLst>
              <a:ext uri="{FF2B5EF4-FFF2-40B4-BE49-F238E27FC236}">
                <a16:creationId xmlns:a16="http://schemas.microsoft.com/office/drawing/2014/main" id="{5A83BECD-1929-7146-8A23-B9582B7F5EA8}"/>
              </a:ext>
            </a:extLst>
          </p:cNvPr>
          <p:cNvSpPr txBox="1">
            <a:spLocks/>
          </p:cNvSpPr>
          <p:nvPr/>
        </p:nvSpPr>
        <p:spPr bwMode="auto">
          <a:xfrm>
            <a:off x="436563" y="0"/>
            <a:ext cx="82899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5000"/>
              </a:lnSpc>
              <a:spcBef>
                <a:spcPct val="0"/>
              </a:spcBef>
              <a:buFontTx/>
              <a:buNone/>
            </a:pPr>
            <a:r>
              <a:rPr lang="en-US" altLang="en-US" sz="2400" dirty="0">
                <a:ea typeface="MS PGothic" panose="020B0600070205080204" pitchFamily="34" charset="-128"/>
                <a:cs typeface="MS PGothic" panose="020B0600070205080204" pitchFamily="34" charset="-128"/>
              </a:rPr>
              <a:t>Acoustic Focusing with Hydrodynamic Assistance</a:t>
            </a:r>
          </a:p>
          <a:p>
            <a:pPr algn="ctr" eaLnBrk="1" hangingPunct="1">
              <a:lnSpc>
                <a:spcPct val="95000"/>
              </a:lnSpc>
              <a:spcBef>
                <a:spcPct val="0"/>
              </a:spcBef>
              <a:buFontTx/>
              <a:buNone/>
            </a:pPr>
            <a:r>
              <a:rPr lang="en-US" altLang="en-US" sz="2400" dirty="0">
                <a:ea typeface="MS PGothic" panose="020B0600070205080204" pitchFamily="34" charset="-128"/>
                <a:cs typeface="MS PGothic" panose="020B0600070205080204" pitchFamily="34" charset="-128"/>
              </a:rPr>
              <a:t>Best of both worlds!!!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0" presetClass="path" presetSubtype="0" repeatCount="indefinite" accel="50000" decel="50000" fill="hold" nodeType="withEffect">
                                  <p:stCondLst>
                                    <p:cond delay="0"/>
                                  </p:stCondLst>
                                  <p:childTnLst>
                                    <p:animMotion origin="layout" path="M -0.00052 -4.44444E-6 C -0.00173 -0.04351 -0.00277 -0.0868 0.00469 -0.14166 C 0.01216 -0.19652 0.03698 -0.25254 0.04497 -0.32893 C 0.05296 -0.40532 0.05261 -0.503 0.05226 -0.60069 " pathEditMode="relative" rAng="0" ptsTypes="aaaA">
                                      <p:cBhvr>
                                        <p:cTn id="16" dur="500" fill="hold"/>
                                        <p:tgtEl>
                                          <p:spTgt spid="62"/>
                                        </p:tgtEl>
                                        <p:attrNameLst>
                                          <p:attrName>ppt_x</p:attrName>
                                          <p:attrName>ppt_y</p:attrName>
                                        </p:attrNameLst>
                                      </p:cBhvr>
                                      <p:rCtr x="2600" y="-30000"/>
                                    </p:animMotion>
                                  </p:childTnLst>
                                </p:cTn>
                              </p:par>
                              <p:par>
                                <p:cTn id="17" presetID="0" presetClass="path" presetSubtype="0" repeatCount="indefinite" accel="50000" decel="50000" fill="hold" nodeType="withEffect">
                                  <p:stCondLst>
                                    <p:cond delay="0"/>
                                  </p:stCondLst>
                                  <p:childTnLst>
                                    <p:animMotion origin="layout" path="M -1.94444E-6 -4.44444E-6 C 0.00174 -0.04398 0.00365 -0.08796 -0.00278 -0.14189 C -0.00903 -0.19583 -0.0309 -0.24953 -0.0375 -0.32407 C -0.0441 -0.39861 -0.04375 -0.49398 -0.04305 -0.58912 " pathEditMode="relative" rAng="0" ptsTypes="aaaA">
                                      <p:cBhvr>
                                        <p:cTn id="18" dur="500" fill="hold"/>
                                        <p:tgtEl>
                                          <p:spTgt spid="63"/>
                                        </p:tgtEl>
                                        <p:attrNameLst>
                                          <p:attrName>ppt_x</p:attrName>
                                          <p:attrName>ppt_y</p:attrName>
                                        </p:attrNameLst>
                                      </p:cBhvr>
                                      <p:rCtr x="-2031" y="-29468"/>
                                    </p:animMotion>
                                  </p:childTnLst>
                                </p:cTn>
                              </p:par>
                              <p:par>
                                <p:cTn id="19" presetID="10"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childTnLst>
                                </p:cTn>
                              </p:par>
                              <p:par>
                                <p:cTn id="22" presetID="10" presetClass="entr" presetSubtype="0" fill="hold"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childTnLst>
                                </p:cTn>
                              </p:par>
                              <p:par>
                                <p:cTn id="25" presetID="10"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1000"/>
                                        <p:tgtEl>
                                          <p:spTgt spid="76"/>
                                        </p:tgtEl>
                                      </p:cBhvr>
                                    </p:animEffect>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par>
                                <p:cTn id="31" presetID="50" presetClass="path" presetSubtype="0" repeatCount="indefinite" accel="50000" decel="50000" fill="hold" grpId="0" nodeType="withEffect">
                                  <p:stCondLst>
                                    <p:cond delay="0"/>
                                  </p:stCondLst>
                                  <p:childTnLst>
                                    <p:animMotion origin="layout" path="M 0.13334 -0.02107 L 0.07222 -0.02107 C 0.04549 -0.02107 0.01042 -0.23657 0.01042 -0.41204 L 0.01042 -0.8044 " pathEditMode="relative" rAng="10800000" ptsTypes="FfFF">
                                      <p:cBhvr>
                                        <p:cTn id="32" dur="2000" fill="hold"/>
                                        <p:tgtEl>
                                          <p:spTgt spid="45"/>
                                        </p:tgtEl>
                                        <p:attrNameLst>
                                          <p:attrName>ppt_x</p:attrName>
                                          <p:attrName>ppt_y</p:attrName>
                                        </p:attrNameLst>
                                      </p:cBhvr>
                                      <p:rCtr x="-6146" y="-39167"/>
                                    </p:animMotion>
                                  </p:childTnLst>
                                </p:cTn>
                              </p:par>
                              <p:par>
                                <p:cTn id="33" presetID="50" presetClass="path" presetSubtype="0" repeatCount="indefinite" accel="50000" decel="50000" fill="hold" grpId="0" nodeType="withEffect">
                                  <p:stCondLst>
                                    <p:cond delay="1500"/>
                                  </p:stCondLst>
                                  <p:childTnLst>
                                    <p:animMotion origin="layout" path="M -0.00243 -0.02083 L -0.00781 -0.02083 C -0.01007 -0.02083 -0.01336 -0.23796 -0.01336 -0.41435 L -0.01336 -0.8081 " pathEditMode="relative" rAng="10800000" ptsTypes="FfFF">
                                      <p:cBhvr>
                                        <p:cTn id="34" dur="2000" fill="hold"/>
                                        <p:tgtEl>
                                          <p:spTgt spid="56"/>
                                        </p:tgtEl>
                                        <p:attrNameLst>
                                          <p:attrName>ppt_x</p:attrName>
                                          <p:attrName>ppt_y</p:attrName>
                                        </p:attrNameLst>
                                      </p:cBhvr>
                                      <p:rCtr x="-538" y="-39352"/>
                                    </p:animMotion>
                                  </p:childTnLst>
                                </p:cTn>
                              </p:par>
                              <p:par>
                                <p:cTn id="35" presetID="50" presetClass="path" presetSubtype="0" repeatCount="indefinite" accel="50000" decel="50000" fill="hold" grpId="0" nodeType="withEffect">
                                  <p:stCondLst>
                                    <p:cond delay="3000"/>
                                  </p:stCondLst>
                                  <p:childTnLst>
                                    <p:animMotion origin="layout" path="M -0.05416 -0.02083 L -0.04114 -0.02083 C -0.03541 -0.02083 -0.02812 -0.23681 -0.02812 -0.4125 L -0.02812 -0.80417 " pathEditMode="relative" rAng="-10800000" ptsTypes="FfFF">
                                      <p:cBhvr>
                                        <p:cTn id="36" dur="3000" fill="hold"/>
                                        <p:tgtEl>
                                          <p:spTgt spid="59"/>
                                        </p:tgtEl>
                                        <p:attrNameLst>
                                          <p:attrName>ppt_x</p:attrName>
                                          <p:attrName>ppt_y</p:attrName>
                                        </p:attrNameLst>
                                      </p:cBhvr>
                                      <p:rCtr x="1302" y="-39167"/>
                                    </p:animMotion>
                                  </p:childTnLst>
                                </p:cTn>
                              </p:par>
                              <p:par>
                                <p:cTn id="37" presetID="50" presetClass="path" presetSubtype="0" repeatCount="indefinite" accel="50000" decel="50000" fill="hold" grpId="0" nodeType="withEffect">
                                  <p:stCondLst>
                                    <p:cond delay="1750"/>
                                  </p:stCondLst>
                                  <p:childTnLst>
                                    <p:animMotion origin="layout" path="M 0.01771 -0.01898 L -0.0092 -0.01898 C -0.021 -0.01898 -0.03628 -0.23681 -0.03628 -0.41366 L -0.03628 -0.80903 " pathEditMode="relative" rAng="10800000" ptsTypes="FfFF">
                                      <p:cBhvr>
                                        <p:cTn id="38" dur="2000" fill="hold"/>
                                        <p:tgtEl>
                                          <p:spTgt spid="58"/>
                                        </p:tgtEl>
                                        <p:attrNameLst>
                                          <p:attrName>ppt_x</p:attrName>
                                          <p:attrName>ppt_y</p:attrName>
                                        </p:attrNameLst>
                                      </p:cBhvr>
                                      <p:rCtr x="-2691" y="-39491"/>
                                    </p:animMotion>
                                  </p:childTnLst>
                                </p:cTn>
                              </p:par>
                              <p:par>
                                <p:cTn id="39" presetID="50" presetClass="path" presetSubtype="0" repeatCount="indefinite" accel="50000" decel="50000" fill="hold" grpId="0" nodeType="withEffect">
                                  <p:stCondLst>
                                    <p:cond delay="1750"/>
                                  </p:stCondLst>
                                  <p:childTnLst>
                                    <p:animMotion origin="layout" path="M -0.07379 -0.03333 L -0.01979 -0.03333 C 0.00486 -0.03333 0.03403 -0.24769 0.03403 -0.42176 L 0.03403 -0.81111 " pathEditMode="relative" rAng="-10800000" ptsTypes="FfFF">
                                      <p:cBhvr>
                                        <p:cTn id="40" dur="2000" fill="hold"/>
                                        <p:tgtEl>
                                          <p:spTgt spid="57"/>
                                        </p:tgtEl>
                                        <p:attrNameLst>
                                          <p:attrName>ppt_x</p:attrName>
                                          <p:attrName>ppt_y</p:attrName>
                                        </p:attrNameLst>
                                      </p:cBhvr>
                                      <p:rCtr x="5399" y="-38889"/>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68"/>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6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76"/>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par>
                                <p:cTn id="62" presetID="1" presetClass="exit" presetSubtype="0" fill="hold" nodeType="withEffect">
                                  <p:stCondLst>
                                    <p:cond delay="0"/>
                                  </p:stCondLst>
                                  <p:childTnLst>
                                    <p:set>
                                      <p:cBhvr>
                                        <p:cTn id="63" dur="1" fill="hold">
                                          <p:stCondLst>
                                            <p:cond delay="0"/>
                                          </p:stCondLst>
                                        </p:cTn>
                                        <p:tgtEl>
                                          <p:spTgt spid="132"/>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819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26" grpId="0" animBg="1"/>
      <p:bldP spid="27" grpId="0" animBg="1"/>
      <p:bldP spid="28" grpId="0" animBg="1"/>
      <p:bldP spid="81945" grpId="0"/>
      <p:bldP spid="45" grpId="0" animBg="1"/>
      <p:bldP spid="56" grpId="0" animBg="1"/>
      <p:bldP spid="57" grpId="0" animBg="1"/>
      <p:bldP spid="58" grpId="0" animBg="1"/>
      <p:bldP spid="59" grpId="0" animBg="1"/>
      <p:bldP spid="68" grpId="0" animBg="1"/>
      <p:bldP spid="68" grpId="1" animBg="1"/>
      <p:bldP spid="88" grpId="0" animBg="1"/>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27986-FD90-6340-B53F-4C3FB68982A1}"/>
              </a:ext>
            </a:extLst>
          </p:cNvPr>
          <p:cNvSpPr>
            <a:spLocks noGrp="1"/>
          </p:cNvSpPr>
          <p:nvPr>
            <p:ph type="title"/>
          </p:nvPr>
        </p:nvSpPr>
        <p:spPr/>
        <p:txBody>
          <a:bodyPr/>
          <a:lstStyle/>
          <a:p>
            <a:pPr>
              <a:defRPr/>
            </a:pPr>
            <a:r>
              <a:rPr lang="en-US" dirty="0"/>
              <a:t>Inside a Flow Chamber and Nozzle</a:t>
            </a:r>
          </a:p>
        </p:txBody>
      </p:sp>
      <p:pic>
        <p:nvPicPr>
          <p:cNvPr id="91139" name="Picture 2" descr="C:\Users\jpr\Dropbox\Dropbox\Legals - Trans ova genetics\images of tip\IMG_0318.JPG">
            <a:extLst>
              <a:ext uri="{FF2B5EF4-FFF2-40B4-BE49-F238E27FC236}">
                <a16:creationId xmlns:a16="http://schemas.microsoft.com/office/drawing/2014/main" id="{CB575E90-010B-7A49-B073-204923CF2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92" r="26848" b="34402"/>
          <a:stretch>
            <a:fillRect/>
          </a:stretch>
        </p:blipFill>
        <p:spPr bwMode="auto">
          <a:xfrm>
            <a:off x="1371600" y="3721100"/>
            <a:ext cx="28686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3" descr="C:\Users\jpr\Dropbox\Dropbox\Legals - Trans ova genetics\images of tip\IMG_0320.JPG">
            <a:extLst>
              <a:ext uri="{FF2B5EF4-FFF2-40B4-BE49-F238E27FC236}">
                <a16:creationId xmlns:a16="http://schemas.microsoft.com/office/drawing/2014/main" id="{EB496349-8D91-0746-8B15-7BFF4A587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4850" b="21957"/>
          <a:stretch>
            <a:fillRect/>
          </a:stretch>
        </p:blipFill>
        <p:spPr bwMode="auto">
          <a:xfrm rot="5400000">
            <a:off x="6283487" y="1486413"/>
            <a:ext cx="2698548" cy="18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4" descr="C:\Users\jpr\Dropbox\Dropbox\Legals - Trans ova genetics\images of tip\IMG_0337.JPG">
            <a:extLst>
              <a:ext uri="{FF2B5EF4-FFF2-40B4-BE49-F238E27FC236}">
                <a16:creationId xmlns:a16="http://schemas.microsoft.com/office/drawing/2014/main" id="{2FE2BF56-62EC-C841-A76F-F0174AEE2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24" t="3749" r="17010" b="32936"/>
          <a:stretch>
            <a:fillRect/>
          </a:stretch>
        </p:blipFill>
        <p:spPr bwMode="auto">
          <a:xfrm>
            <a:off x="815975" y="1257100"/>
            <a:ext cx="3527425" cy="23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2">
            <a:extLst>
              <a:ext uri="{FF2B5EF4-FFF2-40B4-BE49-F238E27FC236}">
                <a16:creationId xmlns:a16="http://schemas.microsoft.com/office/drawing/2014/main" id="{7EA0C53B-F775-9047-BD59-3B6BB5563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149" t="13139"/>
          <a:stretch>
            <a:fillRect/>
          </a:stretch>
        </p:blipFill>
        <p:spPr bwMode="auto">
          <a:xfrm>
            <a:off x="5029200" y="3794125"/>
            <a:ext cx="30480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Box 3">
            <a:extLst>
              <a:ext uri="{FF2B5EF4-FFF2-40B4-BE49-F238E27FC236}">
                <a16:creationId xmlns:a16="http://schemas.microsoft.com/office/drawing/2014/main" id="{FBD98068-7853-7940-8EC9-C1B135AE01BD}"/>
              </a:ext>
            </a:extLst>
          </p:cNvPr>
          <p:cNvSpPr txBox="1">
            <a:spLocks noChangeArrowheads="1"/>
          </p:cNvSpPr>
          <p:nvPr/>
        </p:nvSpPr>
        <p:spPr bwMode="auto">
          <a:xfrm>
            <a:off x="457200" y="6645275"/>
            <a:ext cx="8356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a:t>http://www.smallprecisiontools.com/products-and-solutions/fine-ceramics-solutions/introduction-in-ceramic-technologies/?oid=697&amp;lang=en</a:t>
            </a:r>
          </a:p>
        </p:txBody>
      </p:sp>
      <p:sp>
        <p:nvSpPr>
          <p:cNvPr id="4" name="TextBox 3">
            <a:extLst>
              <a:ext uri="{FF2B5EF4-FFF2-40B4-BE49-F238E27FC236}">
                <a16:creationId xmlns:a16="http://schemas.microsoft.com/office/drawing/2014/main" id="{244C8943-4482-9546-BFC2-5E2293443539}"/>
              </a:ext>
            </a:extLst>
          </p:cNvPr>
          <p:cNvSpPr txBox="1"/>
          <p:nvPr/>
        </p:nvSpPr>
        <p:spPr>
          <a:xfrm>
            <a:off x="5334000" y="1706581"/>
            <a:ext cx="1043876" cy="646331"/>
          </a:xfrm>
          <a:prstGeom prst="rect">
            <a:avLst/>
          </a:prstGeom>
          <a:noFill/>
        </p:spPr>
        <p:txBody>
          <a:bodyPr wrap="none" rtlCol="0">
            <a:spAutoFit/>
          </a:bodyPr>
          <a:lstStyle/>
          <a:p>
            <a:r>
              <a:rPr lang="en-US" dirty="0"/>
              <a:t>Injection</a:t>
            </a:r>
          </a:p>
          <a:p>
            <a:r>
              <a:rPr lang="en-US" dirty="0"/>
              <a:t>tube</a:t>
            </a:r>
          </a:p>
        </p:txBody>
      </p:sp>
      <p:cxnSp>
        <p:nvCxnSpPr>
          <p:cNvPr id="6" name="Straight Arrow Connector 5">
            <a:extLst>
              <a:ext uri="{FF2B5EF4-FFF2-40B4-BE49-F238E27FC236}">
                <a16:creationId xmlns:a16="http://schemas.microsoft.com/office/drawing/2014/main" id="{EFD0D395-B2DE-EC4C-AC6B-7C11ABD9449C}"/>
              </a:ext>
            </a:extLst>
          </p:cNvPr>
          <p:cNvCxnSpPr>
            <a:cxnSpLocks/>
          </p:cNvCxnSpPr>
          <p:nvPr/>
        </p:nvCxnSpPr>
        <p:spPr>
          <a:xfrm flipV="1">
            <a:off x="5659057" y="2331481"/>
            <a:ext cx="1776823" cy="214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8976B7E-E1B3-4E44-B9FD-5E116D3AAB7E}"/>
              </a:ext>
            </a:extLst>
          </p:cNvPr>
          <p:cNvCxnSpPr>
            <a:cxnSpLocks/>
          </p:cNvCxnSpPr>
          <p:nvPr/>
        </p:nvCxnSpPr>
        <p:spPr>
          <a:xfrm flipH="1">
            <a:off x="3773014" y="2023576"/>
            <a:ext cx="1524000" cy="4434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F97C0E-D828-B24A-A18D-3F81918F4D46}"/>
              </a:ext>
            </a:extLst>
          </p:cNvPr>
          <p:cNvSpPr txBox="1"/>
          <p:nvPr/>
        </p:nvSpPr>
        <p:spPr>
          <a:xfrm>
            <a:off x="1447800" y="904364"/>
            <a:ext cx="2467342" cy="369332"/>
          </a:xfrm>
          <a:prstGeom prst="rect">
            <a:avLst/>
          </a:prstGeom>
          <a:noFill/>
        </p:spPr>
        <p:txBody>
          <a:bodyPr wrap="none" rtlCol="0">
            <a:spAutoFit/>
          </a:bodyPr>
          <a:lstStyle/>
          <a:p>
            <a:r>
              <a:rPr lang="en-US" dirty="0"/>
              <a:t>Disassembled System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BC5B-7796-9B4B-B142-D457E92CC21E}"/>
              </a:ext>
            </a:extLst>
          </p:cNvPr>
          <p:cNvSpPr>
            <a:spLocks noGrp="1"/>
          </p:cNvSpPr>
          <p:nvPr>
            <p:ph type="title"/>
          </p:nvPr>
        </p:nvSpPr>
        <p:spPr/>
        <p:txBody>
          <a:bodyPr/>
          <a:lstStyle/>
          <a:p>
            <a:pPr>
              <a:defRPr/>
            </a:pPr>
            <a:r>
              <a:rPr lang="en-US" dirty="0"/>
              <a:t>Inside a nozzle</a:t>
            </a:r>
          </a:p>
        </p:txBody>
      </p:sp>
      <p:pic>
        <p:nvPicPr>
          <p:cNvPr id="93187" name="Picture 2" descr="T:\JPR\CT scans\nice images\Shot0001.jpg">
            <a:extLst>
              <a:ext uri="{FF2B5EF4-FFF2-40B4-BE49-F238E27FC236}">
                <a16:creationId xmlns:a16="http://schemas.microsoft.com/office/drawing/2014/main" id="{C44F6F97-843A-5A4B-85CF-631F8DCF0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232" b="20580"/>
          <a:stretch>
            <a:fillRect/>
          </a:stretch>
        </p:blipFill>
        <p:spPr bwMode="auto">
          <a:xfrm>
            <a:off x="1152525" y="3810000"/>
            <a:ext cx="48260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
            <a:extLst>
              <a:ext uri="{FF2B5EF4-FFF2-40B4-BE49-F238E27FC236}">
                <a16:creationId xmlns:a16="http://schemas.microsoft.com/office/drawing/2014/main" id="{1451D3AF-4106-9C45-9FE6-06D23B0B1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020" t="7729" r="29468" b="7632"/>
          <a:stretch>
            <a:fillRect/>
          </a:stretch>
        </p:blipFill>
        <p:spPr bwMode="auto">
          <a:xfrm rot="5400000">
            <a:off x="3325019" y="-150019"/>
            <a:ext cx="2493962"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4" descr="C:\Users\jpr\Dropbox\Dropbox\Legals - Trans ova genetics\images of tip\IMG_0337.JPG">
            <a:extLst>
              <a:ext uri="{FF2B5EF4-FFF2-40B4-BE49-F238E27FC236}">
                <a16:creationId xmlns:a16="http://schemas.microsoft.com/office/drawing/2014/main" id="{640FF7F5-8AFE-AF44-8361-D06DB64DF4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24" t="20415" r="36331" b="43393"/>
          <a:stretch>
            <a:fillRect/>
          </a:stretch>
        </p:blipFill>
        <p:spPr bwMode="auto">
          <a:xfrm flipH="1">
            <a:off x="6008688" y="4572000"/>
            <a:ext cx="299878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Box 3">
            <a:extLst>
              <a:ext uri="{FF2B5EF4-FFF2-40B4-BE49-F238E27FC236}">
                <a16:creationId xmlns:a16="http://schemas.microsoft.com/office/drawing/2014/main" id="{C17C370E-C816-444F-89A0-CC735D100888}"/>
              </a:ext>
            </a:extLst>
          </p:cNvPr>
          <p:cNvSpPr txBox="1">
            <a:spLocks noChangeArrowheads="1"/>
          </p:cNvSpPr>
          <p:nvPr/>
        </p:nvSpPr>
        <p:spPr bwMode="auto">
          <a:xfrm>
            <a:off x="6705600" y="4202113"/>
            <a:ext cx="1311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Solid Nozzle</a:t>
            </a:r>
          </a:p>
        </p:txBody>
      </p:sp>
      <p:sp>
        <p:nvSpPr>
          <p:cNvPr id="93191" name="TextBox 7">
            <a:extLst>
              <a:ext uri="{FF2B5EF4-FFF2-40B4-BE49-F238E27FC236}">
                <a16:creationId xmlns:a16="http://schemas.microsoft.com/office/drawing/2014/main" id="{025F4342-8230-BC43-9269-0EEF78FBE2D8}"/>
              </a:ext>
            </a:extLst>
          </p:cNvPr>
          <p:cNvSpPr txBox="1">
            <a:spLocks noChangeArrowheads="1"/>
          </p:cNvSpPr>
          <p:nvPr/>
        </p:nvSpPr>
        <p:spPr bwMode="auto">
          <a:xfrm>
            <a:off x="152400" y="4202113"/>
            <a:ext cx="803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Nozzle</a:t>
            </a:r>
          </a:p>
        </p:txBody>
      </p:sp>
      <p:sp>
        <p:nvSpPr>
          <p:cNvPr id="4" name="TextBox 3">
            <a:extLst>
              <a:ext uri="{FF2B5EF4-FFF2-40B4-BE49-F238E27FC236}">
                <a16:creationId xmlns:a16="http://schemas.microsoft.com/office/drawing/2014/main" id="{C025D7C2-42BE-E74A-9101-20E37892CA7A}"/>
              </a:ext>
            </a:extLst>
          </p:cNvPr>
          <p:cNvSpPr txBox="1"/>
          <p:nvPr/>
        </p:nvSpPr>
        <p:spPr>
          <a:xfrm>
            <a:off x="292673" y="1616650"/>
            <a:ext cx="1326004" cy="646331"/>
          </a:xfrm>
          <a:prstGeom prst="rect">
            <a:avLst/>
          </a:prstGeom>
          <a:noFill/>
        </p:spPr>
        <p:txBody>
          <a:bodyPr wrap="none" rtlCol="0">
            <a:spAutoFit/>
          </a:bodyPr>
          <a:lstStyle/>
          <a:p>
            <a:r>
              <a:rPr lang="en-US" dirty="0"/>
              <a:t>Neck down</a:t>
            </a:r>
          </a:p>
          <a:p>
            <a:r>
              <a:rPr lang="en-US" dirty="0"/>
              <a:t>Region</a:t>
            </a:r>
          </a:p>
        </p:txBody>
      </p:sp>
      <p:cxnSp>
        <p:nvCxnSpPr>
          <p:cNvPr id="10" name="Straight Arrow Connector 9">
            <a:extLst>
              <a:ext uri="{FF2B5EF4-FFF2-40B4-BE49-F238E27FC236}">
                <a16:creationId xmlns:a16="http://schemas.microsoft.com/office/drawing/2014/main" id="{3FE06F35-978B-5142-8DF4-02514D53DB8A}"/>
              </a:ext>
            </a:extLst>
          </p:cNvPr>
          <p:cNvCxnSpPr>
            <a:cxnSpLocks/>
          </p:cNvCxnSpPr>
          <p:nvPr/>
        </p:nvCxnSpPr>
        <p:spPr>
          <a:xfrm flipV="1">
            <a:off x="1143484" y="2237293"/>
            <a:ext cx="1776823" cy="214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56E1F36-3242-A548-A746-4996FD60AEF8}"/>
              </a:ext>
            </a:extLst>
          </p:cNvPr>
          <p:cNvCxnSpPr>
            <a:cxnSpLocks/>
          </p:cNvCxnSpPr>
          <p:nvPr/>
        </p:nvCxnSpPr>
        <p:spPr>
          <a:xfrm flipH="1">
            <a:off x="6926277" y="2332831"/>
            <a:ext cx="846123" cy="322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D2AE37F-698E-9840-9A89-E71C36C065A4}"/>
              </a:ext>
            </a:extLst>
          </p:cNvPr>
          <p:cNvSpPr txBox="1"/>
          <p:nvPr/>
        </p:nvSpPr>
        <p:spPr>
          <a:xfrm>
            <a:off x="7161118" y="1663087"/>
            <a:ext cx="1843774" cy="584775"/>
          </a:xfrm>
          <a:prstGeom prst="rect">
            <a:avLst/>
          </a:prstGeom>
          <a:noFill/>
        </p:spPr>
        <p:txBody>
          <a:bodyPr wrap="none" rtlCol="0">
            <a:spAutoFit/>
          </a:bodyPr>
          <a:lstStyle/>
          <a:p>
            <a:r>
              <a:rPr lang="en-US" sz="1600" dirty="0"/>
              <a:t>Orifice is here</a:t>
            </a:r>
          </a:p>
          <a:p>
            <a:r>
              <a:rPr lang="en-US" sz="1600" dirty="0"/>
              <a:t>maybe 50-200 </a:t>
            </a:r>
            <a:r>
              <a:rPr lang="el-GR" sz="1600" dirty="0"/>
              <a:t>μ</a:t>
            </a:r>
            <a:r>
              <a:rPr lang="en-US" sz="1600" dirty="0"/>
              <a:t>m</a:t>
            </a:r>
          </a:p>
        </p:txBody>
      </p:sp>
      <p:cxnSp>
        <p:nvCxnSpPr>
          <p:cNvPr id="15" name="Straight Arrow Connector 14">
            <a:extLst>
              <a:ext uri="{FF2B5EF4-FFF2-40B4-BE49-F238E27FC236}">
                <a16:creationId xmlns:a16="http://schemas.microsoft.com/office/drawing/2014/main" id="{3E894D77-6E76-BA4B-94AD-B2C01FD7B400}"/>
              </a:ext>
            </a:extLst>
          </p:cNvPr>
          <p:cNvCxnSpPr>
            <a:cxnSpLocks/>
          </p:cNvCxnSpPr>
          <p:nvPr/>
        </p:nvCxnSpPr>
        <p:spPr>
          <a:xfrm>
            <a:off x="7924800" y="2485231"/>
            <a:ext cx="838200" cy="28421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C4944C-52EB-ED43-8EF8-F11CC7E3C4F7}"/>
              </a:ext>
            </a:extLst>
          </p:cNvPr>
          <p:cNvCxnSpPr>
            <a:cxnSpLocks/>
          </p:cNvCxnSpPr>
          <p:nvPr/>
        </p:nvCxnSpPr>
        <p:spPr>
          <a:xfrm flipH="1">
            <a:off x="5676900" y="2478050"/>
            <a:ext cx="2095500" cy="2865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8791-CFA4-564C-A888-69191E1D5278}"/>
              </a:ext>
            </a:extLst>
          </p:cNvPr>
          <p:cNvSpPr>
            <a:spLocks noGrp="1"/>
          </p:cNvSpPr>
          <p:nvPr>
            <p:ph type="ctrTitle"/>
          </p:nvPr>
        </p:nvSpPr>
        <p:spPr/>
        <p:txBody>
          <a:bodyPr/>
          <a:lstStyle/>
          <a:p>
            <a:pPr>
              <a:defRPr/>
            </a:pPr>
            <a:endParaRPr lang="en-US"/>
          </a:p>
        </p:txBody>
      </p:sp>
      <p:sp>
        <p:nvSpPr>
          <p:cNvPr id="3" name="Subtitle 2">
            <a:extLst>
              <a:ext uri="{FF2B5EF4-FFF2-40B4-BE49-F238E27FC236}">
                <a16:creationId xmlns:a16="http://schemas.microsoft.com/office/drawing/2014/main" id="{D90CF6F0-53A9-244A-B581-15AD3BB3262D}"/>
              </a:ext>
            </a:extLst>
          </p:cNvPr>
          <p:cNvSpPr>
            <a:spLocks noGrp="1"/>
          </p:cNvSpPr>
          <p:nvPr>
            <p:ph type="subTitle" idx="1"/>
          </p:nvPr>
        </p:nvSpPr>
        <p:spPr/>
        <p:txBody>
          <a:bodyPr/>
          <a:lstStyle/>
          <a:p>
            <a:pPr>
              <a:defRPr/>
            </a:pPr>
            <a:endParaRPr lang="en-US"/>
          </a:p>
        </p:txBody>
      </p:sp>
      <p:pic>
        <p:nvPicPr>
          <p:cNvPr id="95235" name="Picture 2">
            <a:extLst>
              <a:ext uri="{FF2B5EF4-FFF2-40B4-BE49-F238E27FC236}">
                <a16:creationId xmlns:a16="http://schemas.microsoft.com/office/drawing/2014/main" id="{20F1E796-95CF-0447-90F9-BA7F2EE09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900"/>
            <a:ext cx="4610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2">
            <a:extLst>
              <a:ext uri="{FF2B5EF4-FFF2-40B4-BE49-F238E27FC236}">
                <a16:creationId xmlns:a16="http://schemas.microsoft.com/office/drawing/2014/main" id="{7A6F3715-E3F4-7649-8FB0-9A81D8F2B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13" y="742950"/>
            <a:ext cx="4592637"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97B2-D364-9D49-8CA7-AE442665D820}"/>
              </a:ext>
            </a:extLst>
          </p:cNvPr>
          <p:cNvSpPr>
            <a:spLocks noGrp="1"/>
          </p:cNvSpPr>
          <p:nvPr>
            <p:ph type="title"/>
          </p:nvPr>
        </p:nvSpPr>
        <p:spPr>
          <a:xfrm>
            <a:off x="457200" y="1143000"/>
            <a:ext cx="8229600" cy="563563"/>
          </a:xfrm>
        </p:spPr>
        <p:txBody>
          <a:bodyPr/>
          <a:lstStyle/>
          <a:p>
            <a:pPr>
              <a:defRPr/>
            </a:pPr>
            <a:endParaRPr lang="en-US"/>
          </a:p>
        </p:txBody>
      </p:sp>
      <p:pic>
        <p:nvPicPr>
          <p:cNvPr id="97283" name="Picture 2">
            <a:extLst>
              <a:ext uri="{FF2B5EF4-FFF2-40B4-BE49-F238E27FC236}">
                <a16:creationId xmlns:a16="http://schemas.microsoft.com/office/drawing/2014/main" id="{D29ED3CB-5053-7348-A166-87650A09A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89E03961-8E89-FB42-91CE-73FB4C9D7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98975" y="1143000"/>
            <a:ext cx="42719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
        <p:nvSpPr>
          <p:cNvPr id="97285" name="TextBox 5">
            <a:extLst>
              <a:ext uri="{FF2B5EF4-FFF2-40B4-BE49-F238E27FC236}">
                <a16:creationId xmlns:a16="http://schemas.microsoft.com/office/drawing/2014/main" id="{2A8C6373-6630-144F-8595-A1155AABEFBC}"/>
              </a:ext>
            </a:extLst>
          </p:cNvPr>
          <p:cNvSpPr txBox="1">
            <a:spLocks noChangeArrowheads="1"/>
          </p:cNvSpPr>
          <p:nvPr/>
        </p:nvSpPr>
        <p:spPr bwMode="auto">
          <a:xfrm>
            <a:off x="5486400" y="4146550"/>
            <a:ext cx="30035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a:t>50 microns</a:t>
            </a:r>
          </a:p>
        </p:txBody>
      </p:sp>
      <p:cxnSp>
        <p:nvCxnSpPr>
          <p:cNvPr id="7" name="Straight Connector 6">
            <a:extLst>
              <a:ext uri="{FF2B5EF4-FFF2-40B4-BE49-F238E27FC236}">
                <a16:creationId xmlns:a16="http://schemas.microsoft.com/office/drawing/2014/main" id="{4812130C-ADA4-8942-B01E-88B6B0005939}"/>
              </a:ext>
            </a:extLst>
          </p:cNvPr>
          <p:cNvCxnSpPr/>
          <p:nvPr/>
        </p:nvCxnSpPr>
        <p:spPr>
          <a:xfrm flipV="1">
            <a:off x="5795963" y="3262313"/>
            <a:ext cx="739775" cy="92868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58B16F-44D6-C640-83C0-8627BA9D5A63}"/>
              </a:ext>
            </a:extLst>
          </p:cNvPr>
          <p:cNvCxnSpPr/>
          <p:nvPr/>
        </p:nvCxnSpPr>
        <p:spPr>
          <a:xfrm>
            <a:off x="6634163" y="3262313"/>
            <a:ext cx="1214437" cy="108108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A92F014-7761-5548-AB61-EAB6AE99DD63}"/>
              </a:ext>
            </a:extLst>
          </p:cNvPr>
          <p:cNvSpPr txBox="1"/>
          <p:nvPr/>
        </p:nvSpPr>
        <p:spPr>
          <a:xfrm>
            <a:off x="2362200" y="177662"/>
            <a:ext cx="3882794" cy="523220"/>
          </a:xfrm>
          <a:prstGeom prst="rect">
            <a:avLst/>
          </a:prstGeom>
          <a:noFill/>
        </p:spPr>
        <p:txBody>
          <a:bodyPr wrap="none" rtlCol="0">
            <a:spAutoFit/>
          </a:bodyPr>
          <a:lstStyle/>
          <a:p>
            <a:r>
              <a:rPr lang="en-US" sz="2800" dirty="0"/>
              <a:t>Inside a Sorting Nozzle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a:extLst>
              <a:ext uri="{FF2B5EF4-FFF2-40B4-BE49-F238E27FC236}">
                <a16:creationId xmlns:a16="http://schemas.microsoft.com/office/drawing/2014/main" id="{A65C71B4-42F5-C14D-B7E2-7B36A836D38E}"/>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2A2C176-350C-C949-8DC1-30E9A2014C2D}" type="datetime12">
              <a:rPr lang="en-US" altLang="en-US"/>
              <a:pPr eaLnBrk="1" hangingPunct="1">
                <a:defRPr/>
              </a:pPr>
              <a:t>5:27 PM</a:t>
            </a:fld>
            <a:endParaRPr lang="en-US" altLang="en-US"/>
          </a:p>
        </p:txBody>
      </p:sp>
      <p:sp>
        <p:nvSpPr>
          <p:cNvPr id="35843" name="Rectangle 2">
            <a:extLst>
              <a:ext uri="{FF2B5EF4-FFF2-40B4-BE49-F238E27FC236}">
                <a16:creationId xmlns:a16="http://schemas.microsoft.com/office/drawing/2014/main" id="{A7A508AE-4C48-3440-BE3A-DD3775EC9012}"/>
              </a:ext>
            </a:extLst>
          </p:cNvPr>
          <p:cNvSpPr>
            <a:spLocks noGrp="1" noChangeArrowheads="1"/>
          </p:cNvSpPr>
          <p:nvPr>
            <p:ph type="title"/>
          </p:nvPr>
        </p:nvSpPr>
        <p:spPr>
          <a:xfrm>
            <a:off x="0" y="0"/>
            <a:ext cx="8686800" cy="685800"/>
          </a:xfrm>
        </p:spPr>
        <p:txBody>
          <a:bodyPr/>
          <a:lstStyle/>
          <a:p>
            <a:pPr eaLnBrk="1" hangingPunct="1">
              <a:defRPr/>
            </a:pPr>
            <a:r>
              <a:rPr lang="en-US" altLang="en-US"/>
              <a:t>What happens when the channel is blocked?</a:t>
            </a:r>
          </a:p>
        </p:txBody>
      </p:sp>
      <p:pic>
        <p:nvPicPr>
          <p:cNvPr id="99332" name="Picture 4" descr="hole3">
            <a:extLst>
              <a:ext uri="{FF2B5EF4-FFF2-40B4-BE49-F238E27FC236}">
                <a16:creationId xmlns:a16="http://schemas.microsoft.com/office/drawing/2014/main" id="{8CE04BF6-E056-7440-AD9C-04ED11F02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0132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hole1">
            <a:extLst>
              <a:ext uri="{FF2B5EF4-FFF2-40B4-BE49-F238E27FC236}">
                <a16:creationId xmlns:a16="http://schemas.microsoft.com/office/drawing/2014/main" id="{39D70810-D11C-C146-ABD9-BEA6E631AD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676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6">
            <a:extLst>
              <a:ext uri="{FF2B5EF4-FFF2-40B4-BE49-F238E27FC236}">
                <a16:creationId xmlns:a16="http://schemas.microsoft.com/office/drawing/2014/main" id="{C192B90A-BDE8-3040-9C02-790D7443F18C}"/>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
        <p:nvSpPr>
          <p:cNvPr id="9" name="TextBox 8">
            <a:extLst>
              <a:ext uri="{FF2B5EF4-FFF2-40B4-BE49-F238E27FC236}">
                <a16:creationId xmlns:a16="http://schemas.microsoft.com/office/drawing/2014/main" id="{A830E7EB-7A9B-B243-8F34-FCA290277469}"/>
              </a:ext>
            </a:extLst>
          </p:cNvPr>
          <p:cNvSpPr txBox="1"/>
          <p:nvPr/>
        </p:nvSpPr>
        <p:spPr>
          <a:xfrm>
            <a:off x="1097797" y="927686"/>
            <a:ext cx="4286751" cy="338554"/>
          </a:xfrm>
          <a:prstGeom prst="rect">
            <a:avLst/>
          </a:prstGeom>
          <a:noFill/>
        </p:spPr>
        <p:txBody>
          <a:bodyPr wrap="none" rtlCol="0">
            <a:spAutoFit/>
          </a:bodyPr>
          <a:lstStyle/>
          <a:p>
            <a:r>
              <a:rPr lang="en-US" sz="1600" dirty="0"/>
              <a:t>Orifice is here maybe 250 </a:t>
            </a:r>
            <a:r>
              <a:rPr lang="el-GR" sz="1600" dirty="0"/>
              <a:t>μ</a:t>
            </a:r>
            <a:r>
              <a:rPr lang="en-US" sz="1600" dirty="0"/>
              <a:t>m for an analyzer</a:t>
            </a:r>
          </a:p>
        </p:txBody>
      </p:sp>
      <p:cxnSp>
        <p:nvCxnSpPr>
          <p:cNvPr id="10" name="Straight Arrow Connector 9">
            <a:extLst>
              <a:ext uri="{FF2B5EF4-FFF2-40B4-BE49-F238E27FC236}">
                <a16:creationId xmlns:a16="http://schemas.microsoft.com/office/drawing/2014/main" id="{DFC386EC-CB2C-864D-8A3F-52C1B03AFE25}"/>
              </a:ext>
            </a:extLst>
          </p:cNvPr>
          <p:cNvCxnSpPr>
            <a:cxnSpLocks/>
          </p:cNvCxnSpPr>
          <p:nvPr/>
        </p:nvCxnSpPr>
        <p:spPr>
          <a:xfrm flipH="1">
            <a:off x="2311400" y="1421630"/>
            <a:ext cx="515923" cy="22198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685DB35-A912-AD41-8312-1F8FA411EDDF}"/>
              </a:ext>
            </a:extLst>
          </p:cNvPr>
          <p:cNvCxnSpPr>
            <a:cxnSpLocks/>
          </p:cNvCxnSpPr>
          <p:nvPr/>
        </p:nvCxnSpPr>
        <p:spPr>
          <a:xfrm>
            <a:off x="3810000" y="1383522"/>
            <a:ext cx="2362200" cy="1746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506A2A9-3C27-E841-89B9-4E4CF2E001FB}"/>
              </a:ext>
            </a:extLst>
          </p:cNvPr>
          <p:cNvSpPr txBox="1"/>
          <p:nvPr/>
        </p:nvSpPr>
        <p:spPr>
          <a:xfrm>
            <a:off x="6336617" y="1236964"/>
            <a:ext cx="1864613" cy="369332"/>
          </a:xfrm>
          <a:prstGeom prst="rect">
            <a:avLst/>
          </a:prstGeom>
          <a:noFill/>
        </p:spPr>
        <p:txBody>
          <a:bodyPr wrap="none" rtlCol="0">
            <a:spAutoFit/>
          </a:bodyPr>
          <a:lstStyle/>
          <a:p>
            <a:r>
              <a:rPr lang="en-US" dirty="0"/>
              <a:t>High mag image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a:extLst>
              <a:ext uri="{FF2B5EF4-FFF2-40B4-BE49-F238E27FC236}">
                <a16:creationId xmlns:a16="http://schemas.microsoft.com/office/drawing/2014/main" id="{B0D29B60-8628-5D4D-BF9D-21F5E644E12F}"/>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876131B-10CE-8E41-B2F1-94D8F80231E4}" type="datetime12">
              <a:rPr lang="en-US" altLang="en-US"/>
              <a:pPr eaLnBrk="1" hangingPunct="1">
                <a:defRPr/>
              </a:pPr>
              <a:t>5:27 PM</a:t>
            </a:fld>
            <a:endParaRPr lang="en-US" altLang="en-US"/>
          </a:p>
        </p:txBody>
      </p:sp>
      <p:sp>
        <p:nvSpPr>
          <p:cNvPr id="36867" name="Rectangle 2">
            <a:extLst>
              <a:ext uri="{FF2B5EF4-FFF2-40B4-BE49-F238E27FC236}">
                <a16:creationId xmlns:a16="http://schemas.microsoft.com/office/drawing/2014/main" id="{C2212720-B49F-2444-82AA-764314D631EE}"/>
              </a:ext>
            </a:extLst>
          </p:cNvPr>
          <p:cNvSpPr>
            <a:spLocks noGrp="1" noChangeArrowheads="1"/>
          </p:cNvSpPr>
          <p:nvPr>
            <p:ph type="title"/>
          </p:nvPr>
        </p:nvSpPr>
        <p:spPr>
          <a:xfrm>
            <a:off x="0" y="0"/>
            <a:ext cx="7772400" cy="914400"/>
          </a:xfrm>
        </p:spPr>
        <p:txBody>
          <a:bodyPr/>
          <a:lstStyle/>
          <a:p>
            <a:pPr eaLnBrk="1" hangingPunct="1">
              <a:defRPr/>
            </a:pPr>
            <a:r>
              <a:rPr lang="en-US" altLang="en-US"/>
              <a:t>Flow chamber blockage</a:t>
            </a:r>
          </a:p>
        </p:txBody>
      </p:sp>
      <p:pic>
        <p:nvPicPr>
          <p:cNvPr id="103428" name="Picture 4" descr="hair2">
            <a:extLst>
              <a:ext uri="{FF2B5EF4-FFF2-40B4-BE49-F238E27FC236}">
                <a16:creationId xmlns:a16="http://schemas.microsoft.com/office/drawing/2014/main" id="{CA315F01-712B-4641-8A80-C93989D9A3C0}"/>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76200" y="1790700"/>
            <a:ext cx="36290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fcell2">
            <a:extLst>
              <a:ext uri="{FF2B5EF4-FFF2-40B4-BE49-F238E27FC236}">
                <a16:creationId xmlns:a16="http://schemas.microsoft.com/office/drawing/2014/main" id="{A040644A-CBE5-644C-AEC8-794F87F52611}"/>
              </a:ext>
            </a:extLst>
          </p:cNvPr>
          <p:cNvPicPr>
            <a:picLocks noChangeAspect="1" noChangeArrowheads="1"/>
          </p:cNvPicPr>
          <p:nvPr/>
        </p:nvPicPr>
        <p:blipFill>
          <a:blip r:embed="rId4">
            <a:lum bright="28000" contrast="-20000"/>
            <a:extLst>
              <a:ext uri="{28A0092B-C50C-407E-A947-70E740481C1C}">
                <a14:useLocalDpi xmlns:a14="http://schemas.microsoft.com/office/drawing/2010/main" val="0"/>
              </a:ext>
            </a:extLst>
          </a:blip>
          <a:srcRect/>
          <a:stretch>
            <a:fillRect/>
          </a:stretch>
        </p:blipFill>
        <p:spPr bwMode="auto">
          <a:xfrm>
            <a:off x="5029200" y="1295400"/>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6">
            <a:extLst>
              <a:ext uri="{FF2B5EF4-FFF2-40B4-BE49-F238E27FC236}">
                <a16:creationId xmlns:a16="http://schemas.microsoft.com/office/drawing/2014/main" id="{8A1C3656-083F-3A46-98B5-300E35F5BB93}"/>
              </a:ext>
            </a:extLst>
          </p:cNvPr>
          <p:cNvSpPr txBox="1">
            <a:spLocks noChangeArrowheads="1"/>
          </p:cNvSpPr>
          <p:nvPr/>
        </p:nvSpPr>
        <p:spPr bwMode="auto">
          <a:xfrm>
            <a:off x="4495800" y="5334000"/>
            <a:ext cx="4267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A human hair blocks the flow cell channel. Complete disruption of the flow results.</a:t>
            </a:r>
          </a:p>
        </p:txBody>
      </p:sp>
      <p:sp>
        <p:nvSpPr>
          <p:cNvPr id="36872" name="Text Box 7">
            <a:extLst>
              <a:ext uri="{FF2B5EF4-FFF2-40B4-BE49-F238E27FC236}">
                <a16:creationId xmlns:a16="http://schemas.microsoft.com/office/drawing/2014/main" id="{44F5323B-C4BD-8F4A-8BAA-CD7C5C2AA245}"/>
              </a:ext>
            </a:extLst>
          </p:cNvPr>
          <p:cNvSpPr txBox="1">
            <a:spLocks noChangeArrowheads="1"/>
          </p:cNvSpPr>
          <p:nvPr/>
        </p:nvSpPr>
        <p:spPr bwMode="auto">
          <a:xfrm>
            <a:off x="6629400" y="6435725"/>
            <a:ext cx="1325563"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Photos: J. P Robinson</a:t>
            </a:r>
          </a:p>
        </p:txBody>
      </p:sp>
      <p:cxnSp>
        <p:nvCxnSpPr>
          <p:cNvPr id="3" name="Straight Arrow Connector 2">
            <a:extLst>
              <a:ext uri="{FF2B5EF4-FFF2-40B4-BE49-F238E27FC236}">
                <a16:creationId xmlns:a16="http://schemas.microsoft.com/office/drawing/2014/main" id="{A5943B54-0890-474D-9BE6-967C94DFF439}"/>
              </a:ext>
            </a:extLst>
          </p:cNvPr>
          <p:cNvCxnSpPr/>
          <p:nvPr/>
        </p:nvCxnSpPr>
        <p:spPr>
          <a:xfrm flipH="1" flipV="1">
            <a:off x="1752600" y="4191000"/>
            <a:ext cx="2895600" cy="1143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433" name="Picture 4" descr="hole3">
            <a:extLst>
              <a:ext uri="{FF2B5EF4-FFF2-40B4-BE49-F238E27FC236}">
                <a16:creationId xmlns:a16="http://schemas.microsoft.com/office/drawing/2014/main" id="{74DF65E6-023B-5142-8E9A-6DD7435D9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990600"/>
            <a:ext cx="2387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34913D9B-E1FA-4F4B-A43A-82879896E5A3}"/>
              </a:ext>
            </a:extLst>
          </p:cNvPr>
          <p:cNvCxnSpPr/>
          <p:nvPr/>
        </p:nvCxnSpPr>
        <p:spPr>
          <a:xfrm flipV="1">
            <a:off x="1890713" y="2133600"/>
            <a:ext cx="1690687" cy="129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a:extLst>
              <a:ext uri="{FF2B5EF4-FFF2-40B4-BE49-F238E27FC236}">
                <a16:creationId xmlns:a16="http://schemas.microsoft.com/office/drawing/2014/main" id="{E6FB5133-4D02-4343-AC23-6C7F8EF337F1}"/>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887B757-1764-6C45-98A0-6D32837D3987}" type="datetime12">
              <a:rPr lang="en-US" altLang="en-US"/>
              <a:pPr eaLnBrk="1" hangingPunct="1">
                <a:defRPr/>
              </a:pPr>
              <a:t>5:27 PM</a:t>
            </a:fld>
            <a:endParaRPr lang="en-US" altLang="en-US"/>
          </a:p>
        </p:txBody>
      </p:sp>
      <p:sp>
        <p:nvSpPr>
          <p:cNvPr id="23554" name="Rectangle 2">
            <a:extLst>
              <a:ext uri="{FF2B5EF4-FFF2-40B4-BE49-F238E27FC236}">
                <a16:creationId xmlns:a16="http://schemas.microsoft.com/office/drawing/2014/main" id="{E491FC9C-4955-4E4E-87E3-CC3245383ED9}"/>
              </a:ext>
            </a:extLst>
          </p:cNvPr>
          <p:cNvSpPr>
            <a:spLocks noGrp="1" noChangeArrowheads="1"/>
          </p:cNvSpPr>
          <p:nvPr>
            <p:ph type="title"/>
          </p:nvPr>
        </p:nvSpPr>
        <p:spPr>
          <a:xfrm>
            <a:off x="0" y="-152400"/>
            <a:ext cx="91440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lnSpc>
                <a:spcPct val="80000"/>
              </a:lnSpc>
            </a:pPr>
            <a:r>
              <a:rPr lang="en-US" altLang="en-US" sz="4000"/>
              <a:t>Fluidics - Differential Pressure System</a:t>
            </a:r>
          </a:p>
        </p:txBody>
      </p:sp>
      <p:pic>
        <p:nvPicPr>
          <p:cNvPr id="5124" name="Picture 3">
            <a:extLst>
              <a:ext uri="{FF2B5EF4-FFF2-40B4-BE49-F238E27FC236}">
                <a16:creationId xmlns:a16="http://schemas.microsoft.com/office/drawing/2014/main" id="{9A18FECE-3F78-5849-8888-A3C969ED6AFD}"/>
              </a:ext>
            </a:extLst>
          </p:cNvPr>
          <p:cNvPicPr>
            <a:picLocks noChangeArrowheads="1"/>
          </p:cNvPicPr>
          <p:nvPr/>
        </p:nvPicPr>
        <p:blipFill>
          <a:blip r:embed="rId3">
            <a:lum contrast="-2000"/>
            <a:extLst>
              <a:ext uri="{28A0092B-C50C-407E-A947-70E740481C1C}">
                <a14:useLocalDpi xmlns:a14="http://schemas.microsoft.com/office/drawing/2010/main" val="0"/>
              </a:ext>
            </a:extLst>
          </a:blip>
          <a:srcRect/>
          <a:stretch>
            <a:fillRect/>
          </a:stretch>
        </p:blipFill>
        <p:spPr bwMode="auto">
          <a:xfrm>
            <a:off x="685800" y="990600"/>
            <a:ext cx="6324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5" name="Rectangle 4">
            <a:extLst>
              <a:ext uri="{FF2B5EF4-FFF2-40B4-BE49-F238E27FC236}">
                <a16:creationId xmlns:a16="http://schemas.microsoft.com/office/drawing/2014/main" id="{C860BE02-547A-214E-9D03-8D62C8BA0BD7}"/>
              </a:ext>
            </a:extLst>
          </p:cNvPr>
          <p:cNvSpPr>
            <a:spLocks noChangeArrowheads="1"/>
          </p:cNvSpPr>
          <p:nvPr/>
        </p:nvSpPr>
        <p:spPr bwMode="auto">
          <a:xfrm>
            <a:off x="3048000" y="6327775"/>
            <a:ext cx="6627813"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400" b="1">
                <a:latin typeface="Times New Roman" charset="0"/>
              </a:rPr>
              <a:t>From C. Göttlinger, B. Mechtold, and A. Radbruch</a:t>
            </a:r>
          </a:p>
        </p:txBody>
      </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C093442-B180-2E4E-B969-7143A732B5B6}"/>
              </a:ext>
            </a:extLst>
          </p:cNvPr>
          <p:cNvSpPr/>
          <p:nvPr/>
        </p:nvSpPr>
        <p:spPr>
          <a:xfrm>
            <a:off x="6496050" y="1447800"/>
            <a:ext cx="338138" cy="1470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891" name="Title 1">
            <a:extLst>
              <a:ext uri="{FF2B5EF4-FFF2-40B4-BE49-F238E27FC236}">
                <a16:creationId xmlns:a16="http://schemas.microsoft.com/office/drawing/2014/main" id="{79C36474-3B82-4D48-B640-152A147E9CD2}"/>
              </a:ext>
            </a:extLst>
          </p:cNvPr>
          <p:cNvSpPr>
            <a:spLocks noGrp="1"/>
          </p:cNvSpPr>
          <p:nvPr>
            <p:ph type="title"/>
          </p:nvPr>
        </p:nvSpPr>
        <p:spPr/>
        <p:txBody>
          <a:bodyPr/>
          <a:lstStyle/>
          <a:p>
            <a:pPr eaLnBrk="1" hangingPunct="1">
              <a:defRPr/>
            </a:pPr>
            <a:r>
              <a:rPr lang="en-US" altLang="en-US" dirty="0"/>
              <a:t>Note about Analyzers</a:t>
            </a:r>
          </a:p>
        </p:txBody>
      </p:sp>
      <p:sp>
        <p:nvSpPr>
          <p:cNvPr id="37892" name="Content Placeholder 2">
            <a:extLst>
              <a:ext uri="{FF2B5EF4-FFF2-40B4-BE49-F238E27FC236}">
                <a16:creationId xmlns:a16="http://schemas.microsoft.com/office/drawing/2014/main" id="{43A792C7-9FE3-BC4F-A37A-0183BD12EF00}"/>
              </a:ext>
            </a:extLst>
          </p:cNvPr>
          <p:cNvSpPr>
            <a:spLocks noGrp="1"/>
          </p:cNvSpPr>
          <p:nvPr>
            <p:ph idx="1"/>
          </p:nvPr>
        </p:nvSpPr>
        <p:spPr>
          <a:xfrm>
            <a:off x="304800" y="1362075"/>
            <a:ext cx="4191000" cy="4700588"/>
          </a:xfrm>
        </p:spPr>
        <p:txBody>
          <a:bodyPr/>
          <a:lstStyle/>
          <a:p>
            <a:pPr eaLnBrk="1" hangingPunct="1">
              <a:defRPr/>
            </a:pPr>
            <a:r>
              <a:rPr lang="en-US" altLang="en-US" sz="2400"/>
              <a:t>Analyzers typically run their flow chambers upside down!</a:t>
            </a:r>
          </a:p>
          <a:p>
            <a:pPr eaLnBrk="1" hangingPunct="1">
              <a:defRPr/>
            </a:pPr>
            <a:r>
              <a:rPr lang="en-US" altLang="en-US" sz="2400"/>
              <a:t>This is to allow any bubbles to rise and not cause problems with the sample</a:t>
            </a:r>
          </a:p>
          <a:p>
            <a:pPr eaLnBrk="1" hangingPunct="1">
              <a:defRPr/>
            </a:pPr>
            <a:r>
              <a:rPr lang="en-US" altLang="en-US" sz="2400"/>
              <a:t>Most are closed systems that are safer and have no open sample</a:t>
            </a:r>
          </a:p>
        </p:txBody>
      </p:sp>
      <p:sp>
        <p:nvSpPr>
          <p:cNvPr id="37893" name="Date Placeholder 3">
            <a:extLst>
              <a:ext uri="{FF2B5EF4-FFF2-40B4-BE49-F238E27FC236}">
                <a16:creationId xmlns:a16="http://schemas.microsoft.com/office/drawing/2014/main" id="{977BDD17-3BBA-F14D-83F4-413D88A8EC13}"/>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586B5C0-CCBB-1546-AC89-1C5AFB059643}" type="datetime12">
              <a:rPr lang="en-US" altLang="en-US"/>
              <a:pPr eaLnBrk="1" hangingPunct="1">
                <a:defRPr/>
              </a:pPr>
              <a:t>5:27 PM</a:t>
            </a:fld>
            <a:endParaRPr lang="en-US" altLang="en-US"/>
          </a:p>
        </p:txBody>
      </p:sp>
      <p:grpSp>
        <p:nvGrpSpPr>
          <p:cNvPr id="105477" name="Group 36">
            <a:extLst>
              <a:ext uri="{FF2B5EF4-FFF2-40B4-BE49-F238E27FC236}">
                <a16:creationId xmlns:a16="http://schemas.microsoft.com/office/drawing/2014/main" id="{EABD7665-45EE-334D-A588-8E1C1C1C0E0D}"/>
              </a:ext>
            </a:extLst>
          </p:cNvPr>
          <p:cNvGrpSpPr>
            <a:grpSpLocks/>
          </p:cNvGrpSpPr>
          <p:nvPr/>
        </p:nvGrpSpPr>
        <p:grpSpPr bwMode="auto">
          <a:xfrm rot="10800000">
            <a:off x="4648200" y="1552575"/>
            <a:ext cx="4437063" cy="5219700"/>
            <a:chOff x="1782763" y="1243013"/>
            <a:chExt cx="4437062" cy="5219700"/>
          </a:xfrm>
        </p:grpSpPr>
        <p:sp>
          <p:nvSpPr>
            <p:cNvPr id="105481" name="Rectangle 3" descr="Zig zag">
              <a:extLst>
                <a:ext uri="{FF2B5EF4-FFF2-40B4-BE49-F238E27FC236}">
                  <a16:creationId xmlns:a16="http://schemas.microsoft.com/office/drawing/2014/main" id="{3CB57A0B-AF36-6742-BF78-A1E06D517FB6}"/>
                </a:ext>
              </a:extLst>
            </p:cNvPr>
            <p:cNvSpPr>
              <a:spLocks noChangeArrowheads="1"/>
            </p:cNvSpPr>
            <p:nvPr/>
          </p:nvSpPr>
          <p:spPr bwMode="auto">
            <a:xfrm>
              <a:off x="4038600" y="5084763"/>
              <a:ext cx="311150" cy="1090612"/>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7899" name="AutoShape 4">
              <a:extLst>
                <a:ext uri="{FF2B5EF4-FFF2-40B4-BE49-F238E27FC236}">
                  <a16:creationId xmlns:a16="http://schemas.microsoft.com/office/drawing/2014/main" id="{8FA27779-BAC3-214B-B3E0-1D84BC2B8E16}"/>
                </a:ext>
              </a:extLst>
            </p:cNvPr>
            <p:cNvSpPr>
              <a:spLocks noChangeArrowheads="1"/>
            </p:cNvSpPr>
            <p:nvPr/>
          </p:nvSpPr>
          <p:spPr bwMode="auto">
            <a:xfrm>
              <a:off x="5260975" y="3908425"/>
              <a:ext cx="463550" cy="484188"/>
            </a:xfrm>
            <a:prstGeom prst="roundRect">
              <a:avLst>
                <a:gd name="adj" fmla="val 12495"/>
              </a:avLst>
            </a:prstGeom>
            <a:solidFill>
              <a:srgbClr val="A2C1F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7900" name="Line 5">
              <a:extLst>
                <a:ext uri="{FF2B5EF4-FFF2-40B4-BE49-F238E27FC236}">
                  <a16:creationId xmlns:a16="http://schemas.microsoft.com/office/drawing/2014/main" id="{5FF43F96-5209-4A4F-9EF6-4EBE5C3BBA06}"/>
                </a:ext>
              </a:extLst>
            </p:cNvPr>
            <p:cNvSpPr>
              <a:spLocks noChangeShapeType="1"/>
            </p:cNvSpPr>
            <p:nvPr/>
          </p:nvSpPr>
          <p:spPr bwMode="auto">
            <a:xfrm flipV="1">
              <a:off x="4503737" y="4079875"/>
              <a:ext cx="788988" cy="873125"/>
            </a:xfrm>
            <a:prstGeom prst="line">
              <a:avLst/>
            </a:prstGeom>
            <a:noFill/>
            <a:ln w="50800">
              <a:solidFill>
                <a:srgbClr val="FAFD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105484" name="Freeform 6">
              <a:extLst>
                <a:ext uri="{FF2B5EF4-FFF2-40B4-BE49-F238E27FC236}">
                  <a16:creationId xmlns:a16="http://schemas.microsoft.com/office/drawing/2014/main" id="{962F64ED-71FC-1B4F-8CDF-6D81CA8A654E}"/>
                </a:ext>
              </a:extLst>
            </p:cNvPr>
            <p:cNvSpPr>
              <a:spLocks/>
            </p:cNvSpPr>
            <p:nvPr/>
          </p:nvSpPr>
          <p:spPr bwMode="auto">
            <a:xfrm>
              <a:off x="3621088" y="4000500"/>
              <a:ext cx="1236662" cy="1096963"/>
            </a:xfrm>
            <a:custGeom>
              <a:avLst/>
              <a:gdLst>
                <a:gd name="T0" fmla="*/ 0 w 876"/>
                <a:gd name="T1" fmla="*/ 2147483646 h 691"/>
                <a:gd name="T2" fmla="*/ 2147483646 w 876"/>
                <a:gd name="T3" fmla="*/ 2147483646 h 691"/>
                <a:gd name="T4" fmla="*/ 2147483646 w 876"/>
                <a:gd name="T5" fmla="*/ 2147483646 h 691"/>
                <a:gd name="T6" fmla="*/ 2147483646 w 876"/>
                <a:gd name="T7" fmla="*/ 0 h 6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6" h="691">
                  <a:moveTo>
                    <a:pt x="0" y="16"/>
                  </a:moveTo>
                  <a:lnTo>
                    <a:pt x="257" y="690"/>
                  </a:lnTo>
                  <a:lnTo>
                    <a:pt x="610" y="690"/>
                  </a:lnTo>
                  <a:lnTo>
                    <a:pt x="875"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2" name="Rectangle 7">
              <a:extLst>
                <a:ext uri="{FF2B5EF4-FFF2-40B4-BE49-F238E27FC236}">
                  <a16:creationId xmlns:a16="http://schemas.microsoft.com/office/drawing/2014/main" id="{23639037-DDF0-C84F-9910-21AA4A957031}"/>
                </a:ext>
              </a:extLst>
            </p:cNvPr>
            <p:cNvSpPr>
              <a:spLocks noChangeArrowheads="1"/>
            </p:cNvSpPr>
            <p:nvPr/>
          </p:nvSpPr>
          <p:spPr bwMode="auto">
            <a:xfrm>
              <a:off x="3579813" y="2941638"/>
              <a:ext cx="1298575" cy="1108075"/>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7903" name="Rectangle 8">
              <a:extLst>
                <a:ext uri="{FF2B5EF4-FFF2-40B4-BE49-F238E27FC236}">
                  <a16:creationId xmlns:a16="http://schemas.microsoft.com/office/drawing/2014/main" id="{171BCEFC-4380-BD41-8F84-736538348F4D}"/>
                </a:ext>
              </a:extLst>
            </p:cNvPr>
            <p:cNvSpPr>
              <a:spLocks noChangeArrowheads="1"/>
            </p:cNvSpPr>
            <p:nvPr/>
          </p:nvSpPr>
          <p:spPr bwMode="auto">
            <a:xfrm>
              <a:off x="4070350" y="1822450"/>
              <a:ext cx="258762" cy="457200"/>
            </a:xfrm>
            <a:prstGeom prst="rect">
              <a:avLst/>
            </a:prstGeom>
            <a:gradFill rotWithShape="0">
              <a:gsLst>
                <a:gs pos="0">
                  <a:srgbClr val="BDBDBD"/>
                </a:gs>
                <a:gs pos="100000">
                  <a:srgbClr val="919191"/>
                </a:gs>
              </a:gsLst>
              <a:path path="shape">
                <a:fillToRect l="50000" t="50000" r="50000" b="50000"/>
              </a:path>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5487" name="Freeform 9" descr="Light upward diagonal">
              <a:extLst>
                <a:ext uri="{FF2B5EF4-FFF2-40B4-BE49-F238E27FC236}">
                  <a16:creationId xmlns:a16="http://schemas.microsoft.com/office/drawing/2014/main" id="{DC73CD0E-D091-1B4B-8ED2-11DE9C8C8B6D}"/>
                </a:ext>
              </a:extLst>
            </p:cNvPr>
            <p:cNvSpPr>
              <a:spLocks/>
            </p:cNvSpPr>
            <p:nvPr/>
          </p:nvSpPr>
          <p:spPr bwMode="auto">
            <a:xfrm>
              <a:off x="4492625" y="1927225"/>
              <a:ext cx="736600" cy="393700"/>
            </a:xfrm>
            <a:custGeom>
              <a:avLst/>
              <a:gdLst>
                <a:gd name="T0" fmla="*/ 0 w 522"/>
                <a:gd name="T1" fmla="*/ 2147483646 h 248"/>
                <a:gd name="T2" fmla="*/ 0 w 522"/>
                <a:gd name="T3" fmla="*/ 0 h 248"/>
                <a:gd name="T4" fmla="*/ 2147483646 w 522"/>
                <a:gd name="T5" fmla="*/ 0 h 248"/>
                <a:gd name="T6" fmla="*/ 2147483646 w 522"/>
                <a:gd name="T7" fmla="*/ 2147483646 h 248"/>
                <a:gd name="T8" fmla="*/ 2147483646 w 522"/>
                <a:gd name="T9" fmla="*/ 2147483646 h 248"/>
                <a:gd name="T10" fmla="*/ 2147483646 w 522"/>
                <a:gd name="T11" fmla="*/ 2147483646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2" h="248">
                  <a:moveTo>
                    <a:pt x="0" y="231"/>
                  </a:moveTo>
                  <a:lnTo>
                    <a:pt x="0" y="0"/>
                  </a:lnTo>
                  <a:lnTo>
                    <a:pt x="521" y="0"/>
                  </a:lnTo>
                  <a:lnTo>
                    <a:pt x="521" y="72"/>
                  </a:lnTo>
                  <a:lnTo>
                    <a:pt x="176" y="72"/>
                  </a:lnTo>
                  <a:lnTo>
                    <a:pt x="176" y="247"/>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5" name="Rectangle 10">
              <a:extLst>
                <a:ext uri="{FF2B5EF4-FFF2-40B4-BE49-F238E27FC236}">
                  <a16:creationId xmlns:a16="http://schemas.microsoft.com/office/drawing/2014/main" id="{5319E24D-56B8-4448-B1C8-21B6EF82205E}"/>
                </a:ext>
              </a:extLst>
            </p:cNvPr>
            <p:cNvSpPr>
              <a:spLocks noChangeArrowheads="1"/>
            </p:cNvSpPr>
            <p:nvPr/>
          </p:nvSpPr>
          <p:spPr bwMode="auto">
            <a:xfrm>
              <a:off x="3540126" y="2243138"/>
              <a:ext cx="1389062" cy="495300"/>
            </a:xfrm>
            <a:prstGeom prst="rect">
              <a:avLst/>
            </a:prstGeom>
            <a:solidFill>
              <a:schemeClr val="folHlink"/>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5489" name="Freeform 11" descr="Zig zag">
              <a:extLst>
                <a:ext uri="{FF2B5EF4-FFF2-40B4-BE49-F238E27FC236}">
                  <a16:creationId xmlns:a16="http://schemas.microsoft.com/office/drawing/2014/main" id="{81B86E8A-0E90-8F46-8615-CFDE89543ACB}"/>
                </a:ext>
              </a:extLst>
            </p:cNvPr>
            <p:cNvSpPr>
              <a:spLocks/>
            </p:cNvSpPr>
            <p:nvPr/>
          </p:nvSpPr>
          <p:spPr bwMode="auto">
            <a:xfrm>
              <a:off x="3633788" y="2919413"/>
              <a:ext cx="1096962" cy="2178050"/>
            </a:xfrm>
            <a:custGeom>
              <a:avLst/>
              <a:gdLst>
                <a:gd name="T0" fmla="*/ 2147483646 w 778"/>
                <a:gd name="T1" fmla="*/ 2147483646 h 1372"/>
                <a:gd name="T2" fmla="*/ 2147483646 w 778"/>
                <a:gd name="T3" fmla="*/ 2147483646 h 1372"/>
                <a:gd name="T4" fmla="*/ 2147483646 w 778"/>
                <a:gd name="T5" fmla="*/ 2147483646 h 1372"/>
                <a:gd name="T6" fmla="*/ 2147483646 w 778"/>
                <a:gd name="T7" fmla="*/ 2147483646 h 1372"/>
                <a:gd name="T8" fmla="*/ 0 w 778"/>
                <a:gd name="T9" fmla="*/ 2147483646 h 1372"/>
                <a:gd name="T10" fmla="*/ 2147483646 w 778"/>
                <a:gd name="T11" fmla="*/ 2147483646 h 1372"/>
                <a:gd name="T12" fmla="*/ 2147483646 w 778"/>
                <a:gd name="T13" fmla="*/ 2147483646 h 1372"/>
                <a:gd name="T14" fmla="*/ 2147483646 w 778"/>
                <a:gd name="T15" fmla="*/ 2147483646 h 1372"/>
                <a:gd name="T16" fmla="*/ 2147483646 w 778"/>
                <a:gd name="T17" fmla="*/ 2147483646 h 1372"/>
                <a:gd name="T18" fmla="*/ 2147483646 w 778"/>
                <a:gd name="T19" fmla="*/ 2147483646 h 1372"/>
                <a:gd name="T20" fmla="*/ 2147483646 w 778"/>
                <a:gd name="T21" fmla="*/ 2147483646 h 1372"/>
                <a:gd name="T22" fmla="*/ 2147483646 w 778"/>
                <a:gd name="T23" fmla="*/ 2147483646 h 1372"/>
                <a:gd name="T24" fmla="*/ 2147483646 w 778"/>
                <a:gd name="T25" fmla="*/ 2147483646 h 1372"/>
                <a:gd name="T26" fmla="*/ 2147483646 w 778"/>
                <a:gd name="T27" fmla="*/ 2147483646 h 1372"/>
                <a:gd name="T28" fmla="*/ 2147483646 w 778"/>
                <a:gd name="T29" fmla="*/ 2147483646 h 1372"/>
                <a:gd name="T30" fmla="*/ 2147483646 w 778"/>
                <a:gd name="T31" fmla="*/ 2147483646 h 1372"/>
                <a:gd name="T32" fmla="*/ 2147483646 w 778"/>
                <a:gd name="T33" fmla="*/ 2147483646 h 1372"/>
                <a:gd name="T34" fmla="*/ 2147483646 w 778"/>
                <a:gd name="T35" fmla="*/ 2147483646 h 1372"/>
                <a:gd name="T36" fmla="*/ 2147483646 w 778"/>
                <a:gd name="T37" fmla="*/ 2147483646 h 1372"/>
                <a:gd name="T38" fmla="*/ 2147483646 w 778"/>
                <a:gd name="T39" fmla="*/ 2147483646 h 1372"/>
                <a:gd name="T40" fmla="*/ 2147483646 w 778"/>
                <a:gd name="T41" fmla="*/ 2147483646 h 1372"/>
                <a:gd name="T42" fmla="*/ 2147483646 w 778"/>
                <a:gd name="T43" fmla="*/ 2147483646 h 1372"/>
                <a:gd name="T44" fmla="*/ 2147483646 w 778"/>
                <a:gd name="T45" fmla="*/ 2147483646 h 1372"/>
                <a:gd name="T46" fmla="*/ 2147483646 w 778"/>
                <a:gd name="T47" fmla="*/ 2147483646 h 1372"/>
                <a:gd name="T48" fmla="*/ 2147483646 w 778"/>
                <a:gd name="T49" fmla="*/ 2147483646 h 1372"/>
                <a:gd name="T50" fmla="*/ 2147483646 w 778"/>
                <a:gd name="T51" fmla="*/ 2147483646 h 1372"/>
                <a:gd name="T52" fmla="*/ 2147483646 w 778"/>
                <a:gd name="T53" fmla="*/ 2147483646 h 1372"/>
                <a:gd name="T54" fmla="*/ 2147483646 w 778"/>
                <a:gd name="T55" fmla="*/ 2147483646 h 1372"/>
                <a:gd name="T56" fmla="*/ 2147483646 w 778"/>
                <a:gd name="T57" fmla="*/ 2147483646 h 1372"/>
                <a:gd name="T58" fmla="*/ 2147483646 w 778"/>
                <a:gd name="T59" fmla="*/ 2147483646 h 1372"/>
                <a:gd name="T60" fmla="*/ 2147483646 w 778"/>
                <a:gd name="T61" fmla="*/ 2147483646 h 1372"/>
                <a:gd name="T62" fmla="*/ 2147483646 w 778"/>
                <a:gd name="T63" fmla="*/ 2147483646 h 1372"/>
                <a:gd name="T64" fmla="*/ 2147483646 w 778"/>
                <a:gd name="T65" fmla="*/ 2147483646 h 1372"/>
                <a:gd name="T66" fmla="*/ 2147483646 w 778"/>
                <a:gd name="T67" fmla="*/ 2147483646 h 1372"/>
                <a:gd name="T68" fmla="*/ 2147483646 w 778"/>
                <a:gd name="T69" fmla="*/ 2147483646 h 1372"/>
                <a:gd name="T70" fmla="*/ 2147483646 w 778"/>
                <a:gd name="T71" fmla="*/ 2147483646 h 1372"/>
                <a:gd name="T72" fmla="*/ 2147483646 w 778"/>
                <a:gd name="T73" fmla="*/ 2147483646 h 1372"/>
                <a:gd name="T74" fmla="*/ 2147483646 w 778"/>
                <a:gd name="T75" fmla="*/ 2147483646 h 1372"/>
                <a:gd name="T76" fmla="*/ 2147483646 w 778"/>
                <a:gd name="T77" fmla="*/ 2147483646 h 1372"/>
                <a:gd name="T78" fmla="*/ 2147483646 w 778"/>
                <a:gd name="T79" fmla="*/ 2147483646 h 1372"/>
                <a:gd name="T80" fmla="*/ 2147483646 w 778"/>
                <a:gd name="T81" fmla="*/ 2147483646 h 1372"/>
                <a:gd name="T82" fmla="*/ 2147483646 w 778"/>
                <a:gd name="T83" fmla="*/ 2147483646 h 1372"/>
                <a:gd name="T84" fmla="*/ 2147483646 w 778"/>
                <a:gd name="T85" fmla="*/ 2147483646 h 1372"/>
                <a:gd name="T86" fmla="*/ 2147483646 w 778"/>
                <a:gd name="T87" fmla="*/ 2147483646 h 1372"/>
                <a:gd name="T88" fmla="*/ 2147483646 w 778"/>
                <a:gd name="T89" fmla="*/ 2147483646 h 1372"/>
                <a:gd name="T90" fmla="*/ 2147483646 w 778"/>
                <a:gd name="T91" fmla="*/ 2147483646 h 1372"/>
                <a:gd name="T92" fmla="*/ 2147483646 w 778"/>
                <a:gd name="T93" fmla="*/ 2147483646 h 1372"/>
                <a:gd name="T94" fmla="*/ 2147483646 w 778"/>
                <a:gd name="T95" fmla="*/ 2147483646 h 1372"/>
                <a:gd name="T96" fmla="*/ 2147483646 w 778"/>
                <a:gd name="T97" fmla="*/ 2147483646 h 1372"/>
                <a:gd name="T98" fmla="*/ 2147483646 w 778"/>
                <a:gd name="T99" fmla="*/ 2147483646 h 1372"/>
                <a:gd name="T100" fmla="*/ 2147483646 w 778"/>
                <a:gd name="T101" fmla="*/ 2147483646 h 1372"/>
                <a:gd name="T102" fmla="*/ 2147483646 w 778"/>
                <a:gd name="T103" fmla="*/ 2147483646 h 1372"/>
                <a:gd name="T104" fmla="*/ 2147483646 w 778"/>
                <a:gd name="T105" fmla="*/ 2147483646 h 1372"/>
                <a:gd name="T106" fmla="*/ 2147483646 w 778"/>
                <a:gd name="T107" fmla="*/ 2147483646 h 1372"/>
                <a:gd name="T108" fmla="*/ 2147483646 w 778"/>
                <a:gd name="T109" fmla="*/ 2147483646 h 1372"/>
                <a:gd name="T110" fmla="*/ 2147483646 w 778"/>
                <a:gd name="T111" fmla="*/ 2147483646 h 1372"/>
                <a:gd name="T112" fmla="*/ 2147483646 w 778"/>
                <a:gd name="T113" fmla="*/ 2147483646 h 1372"/>
                <a:gd name="T114" fmla="*/ 2147483646 w 778"/>
                <a:gd name="T115" fmla="*/ 0 h 13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78" h="1372">
                  <a:moveTo>
                    <a:pt x="184" y="0"/>
                  </a:moveTo>
                  <a:lnTo>
                    <a:pt x="176" y="24"/>
                  </a:lnTo>
                  <a:lnTo>
                    <a:pt x="168" y="64"/>
                  </a:lnTo>
                  <a:lnTo>
                    <a:pt x="136" y="96"/>
                  </a:lnTo>
                  <a:lnTo>
                    <a:pt x="104" y="120"/>
                  </a:lnTo>
                  <a:lnTo>
                    <a:pt x="72" y="144"/>
                  </a:lnTo>
                  <a:lnTo>
                    <a:pt x="40" y="160"/>
                  </a:lnTo>
                  <a:lnTo>
                    <a:pt x="24" y="184"/>
                  </a:lnTo>
                  <a:lnTo>
                    <a:pt x="0" y="208"/>
                  </a:lnTo>
                  <a:lnTo>
                    <a:pt x="0" y="241"/>
                  </a:lnTo>
                  <a:lnTo>
                    <a:pt x="0" y="273"/>
                  </a:lnTo>
                  <a:lnTo>
                    <a:pt x="8" y="297"/>
                  </a:lnTo>
                  <a:lnTo>
                    <a:pt x="24" y="321"/>
                  </a:lnTo>
                  <a:lnTo>
                    <a:pt x="56" y="345"/>
                  </a:lnTo>
                  <a:lnTo>
                    <a:pt x="72" y="369"/>
                  </a:lnTo>
                  <a:lnTo>
                    <a:pt x="96" y="377"/>
                  </a:lnTo>
                  <a:lnTo>
                    <a:pt x="112" y="401"/>
                  </a:lnTo>
                  <a:lnTo>
                    <a:pt x="136" y="425"/>
                  </a:lnTo>
                  <a:lnTo>
                    <a:pt x="160" y="449"/>
                  </a:lnTo>
                  <a:lnTo>
                    <a:pt x="168" y="473"/>
                  </a:lnTo>
                  <a:lnTo>
                    <a:pt x="184" y="497"/>
                  </a:lnTo>
                  <a:lnTo>
                    <a:pt x="184" y="521"/>
                  </a:lnTo>
                  <a:lnTo>
                    <a:pt x="192" y="553"/>
                  </a:lnTo>
                  <a:lnTo>
                    <a:pt x="192" y="577"/>
                  </a:lnTo>
                  <a:lnTo>
                    <a:pt x="192" y="601"/>
                  </a:lnTo>
                  <a:lnTo>
                    <a:pt x="192" y="625"/>
                  </a:lnTo>
                  <a:lnTo>
                    <a:pt x="192" y="657"/>
                  </a:lnTo>
                  <a:lnTo>
                    <a:pt x="192" y="681"/>
                  </a:lnTo>
                  <a:lnTo>
                    <a:pt x="192" y="706"/>
                  </a:lnTo>
                  <a:lnTo>
                    <a:pt x="192" y="738"/>
                  </a:lnTo>
                  <a:lnTo>
                    <a:pt x="192" y="762"/>
                  </a:lnTo>
                  <a:lnTo>
                    <a:pt x="192" y="786"/>
                  </a:lnTo>
                  <a:lnTo>
                    <a:pt x="192" y="818"/>
                  </a:lnTo>
                  <a:lnTo>
                    <a:pt x="208" y="850"/>
                  </a:lnTo>
                  <a:lnTo>
                    <a:pt x="232" y="882"/>
                  </a:lnTo>
                  <a:lnTo>
                    <a:pt x="256" y="906"/>
                  </a:lnTo>
                  <a:lnTo>
                    <a:pt x="280" y="914"/>
                  </a:lnTo>
                  <a:lnTo>
                    <a:pt x="312" y="938"/>
                  </a:lnTo>
                  <a:lnTo>
                    <a:pt x="328" y="962"/>
                  </a:lnTo>
                  <a:lnTo>
                    <a:pt x="344" y="986"/>
                  </a:lnTo>
                  <a:lnTo>
                    <a:pt x="352" y="1010"/>
                  </a:lnTo>
                  <a:lnTo>
                    <a:pt x="352" y="1042"/>
                  </a:lnTo>
                  <a:lnTo>
                    <a:pt x="360" y="1066"/>
                  </a:lnTo>
                  <a:lnTo>
                    <a:pt x="352" y="1090"/>
                  </a:lnTo>
                  <a:lnTo>
                    <a:pt x="344" y="1114"/>
                  </a:lnTo>
                  <a:lnTo>
                    <a:pt x="320" y="1138"/>
                  </a:lnTo>
                  <a:lnTo>
                    <a:pt x="312" y="1163"/>
                  </a:lnTo>
                  <a:lnTo>
                    <a:pt x="296" y="1187"/>
                  </a:lnTo>
                  <a:lnTo>
                    <a:pt x="296" y="1211"/>
                  </a:lnTo>
                  <a:lnTo>
                    <a:pt x="296" y="1235"/>
                  </a:lnTo>
                  <a:lnTo>
                    <a:pt x="296" y="1259"/>
                  </a:lnTo>
                  <a:lnTo>
                    <a:pt x="288" y="1283"/>
                  </a:lnTo>
                  <a:lnTo>
                    <a:pt x="312" y="1307"/>
                  </a:lnTo>
                  <a:lnTo>
                    <a:pt x="328" y="1371"/>
                  </a:lnTo>
                  <a:lnTo>
                    <a:pt x="350" y="1371"/>
                  </a:lnTo>
                  <a:lnTo>
                    <a:pt x="366" y="1371"/>
                  </a:lnTo>
                  <a:lnTo>
                    <a:pt x="393" y="1371"/>
                  </a:lnTo>
                  <a:lnTo>
                    <a:pt x="433" y="1371"/>
                  </a:lnTo>
                  <a:lnTo>
                    <a:pt x="449" y="1371"/>
                  </a:lnTo>
                  <a:lnTo>
                    <a:pt x="473" y="1371"/>
                  </a:lnTo>
                  <a:lnTo>
                    <a:pt x="497" y="1371"/>
                  </a:lnTo>
                  <a:lnTo>
                    <a:pt x="521" y="1371"/>
                  </a:lnTo>
                  <a:lnTo>
                    <a:pt x="525" y="1355"/>
                  </a:lnTo>
                  <a:lnTo>
                    <a:pt x="531" y="1337"/>
                  </a:lnTo>
                  <a:lnTo>
                    <a:pt x="537" y="1323"/>
                  </a:lnTo>
                  <a:lnTo>
                    <a:pt x="537" y="1299"/>
                  </a:lnTo>
                  <a:lnTo>
                    <a:pt x="537" y="1275"/>
                  </a:lnTo>
                  <a:lnTo>
                    <a:pt x="537" y="1251"/>
                  </a:lnTo>
                  <a:lnTo>
                    <a:pt x="537" y="1227"/>
                  </a:lnTo>
                  <a:lnTo>
                    <a:pt x="553" y="1203"/>
                  </a:lnTo>
                  <a:lnTo>
                    <a:pt x="577" y="1179"/>
                  </a:lnTo>
                  <a:lnTo>
                    <a:pt x="601" y="1155"/>
                  </a:lnTo>
                  <a:lnTo>
                    <a:pt x="609" y="1130"/>
                  </a:lnTo>
                  <a:lnTo>
                    <a:pt x="617" y="1106"/>
                  </a:lnTo>
                  <a:lnTo>
                    <a:pt x="609" y="1082"/>
                  </a:lnTo>
                  <a:lnTo>
                    <a:pt x="609" y="1050"/>
                  </a:lnTo>
                  <a:lnTo>
                    <a:pt x="609" y="1026"/>
                  </a:lnTo>
                  <a:lnTo>
                    <a:pt x="609" y="994"/>
                  </a:lnTo>
                  <a:lnTo>
                    <a:pt x="617" y="970"/>
                  </a:lnTo>
                  <a:lnTo>
                    <a:pt x="609" y="946"/>
                  </a:lnTo>
                  <a:lnTo>
                    <a:pt x="593" y="914"/>
                  </a:lnTo>
                  <a:lnTo>
                    <a:pt x="585" y="882"/>
                  </a:lnTo>
                  <a:lnTo>
                    <a:pt x="569" y="858"/>
                  </a:lnTo>
                  <a:lnTo>
                    <a:pt x="569" y="834"/>
                  </a:lnTo>
                  <a:lnTo>
                    <a:pt x="585" y="810"/>
                  </a:lnTo>
                  <a:lnTo>
                    <a:pt x="601" y="786"/>
                  </a:lnTo>
                  <a:lnTo>
                    <a:pt x="633" y="762"/>
                  </a:lnTo>
                  <a:lnTo>
                    <a:pt x="649" y="738"/>
                  </a:lnTo>
                  <a:lnTo>
                    <a:pt x="673" y="730"/>
                  </a:lnTo>
                  <a:lnTo>
                    <a:pt x="681" y="706"/>
                  </a:lnTo>
                  <a:lnTo>
                    <a:pt x="705" y="673"/>
                  </a:lnTo>
                  <a:lnTo>
                    <a:pt x="705" y="641"/>
                  </a:lnTo>
                  <a:lnTo>
                    <a:pt x="705" y="617"/>
                  </a:lnTo>
                  <a:lnTo>
                    <a:pt x="697" y="585"/>
                  </a:lnTo>
                  <a:lnTo>
                    <a:pt x="681" y="545"/>
                  </a:lnTo>
                  <a:lnTo>
                    <a:pt x="673" y="521"/>
                  </a:lnTo>
                  <a:lnTo>
                    <a:pt x="649" y="489"/>
                  </a:lnTo>
                  <a:lnTo>
                    <a:pt x="641" y="465"/>
                  </a:lnTo>
                  <a:lnTo>
                    <a:pt x="625" y="433"/>
                  </a:lnTo>
                  <a:lnTo>
                    <a:pt x="617" y="409"/>
                  </a:lnTo>
                  <a:lnTo>
                    <a:pt x="617" y="385"/>
                  </a:lnTo>
                  <a:lnTo>
                    <a:pt x="625" y="361"/>
                  </a:lnTo>
                  <a:lnTo>
                    <a:pt x="641" y="337"/>
                  </a:lnTo>
                  <a:lnTo>
                    <a:pt x="665" y="305"/>
                  </a:lnTo>
                  <a:lnTo>
                    <a:pt x="697" y="265"/>
                  </a:lnTo>
                  <a:lnTo>
                    <a:pt x="729" y="241"/>
                  </a:lnTo>
                  <a:lnTo>
                    <a:pt x="737" y="216"/>
                  </a:lnTo>
                  <a:lnTo>
                    <a:pt x="753" y="192"/>
                  </a:lnTo>
                  <a:lnTo>
                    <a:pt x="761" y="168"/>
                  </a:lnTo>
                  <a:lnTo>
                    <a:pt x="761" y="144"/>
                  </a:lnTo>
                  <a:lnTo>
                    <a:pt x="777" y="112"/>
                  </a:lnTo>
                  <a:lnTo>
                    <a:pt x="769" y="88"/>
                  </a:lnTo>
                  <a:lnTo>
                    <a:pt x="761" y="64"/>
                  </a:lnTo>
                  <a:lnTo>
                    <a:pt x="745" y="32"/>
                  </a:lnTo>
                  <a:lnTo>
                    <a:pt x="737" y="0"/>
                  </a:lnTo>
                  <a:lnTo>
                    <a:pt x="184" y="0"/>
                  </a:lnTo>
                </a:path>
              </a:pathLst>
            </a:custGeom>
            <a:blipFill dpi="0" rotWithShape="0">
              <a:blip r:embed="rId3"/>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Freeform 12">
              <a:extLst>
                <a:ext uri="{FF2B5EF4-FFF2-40B4-BE49-F238E27FC236}">
                  <a16:creationId xmlns:a16="http://schemas.microsoft.com/office/drawing/2014/main" id="{E404EA96-0587-3E4C-BA10-847200BC4AA6}"/>
                </a:ext>
              </a:extLst>
            </p:cNvPr>
            <p:cNvSpPr>
              <a:spLocks/>
            </p:cNvSpPr>
            <p:nvPr/>
          </p:nvSpPr>
          <p:spPr bwMode="auto">
            <a:xfrm>
              <a:off x="4073525" y="2919413"/>
              <a:ext cx="274638" cy="1198562"/>
            </a:xfrm>
            <a:custGeom>
              <a:avLst/>
              <a:gdLst>
                <a:gd name="T0" fmla="*/ 0 w 194"/>
                <a:gd name="T1" fmla="*/ 0 h 755"/>
                <a:gd name="T2" fmla="*/ 0 w 194"/>
                <a:gd name="T3" fmla="*/ 2147483646 h 755"/>
                <a:gd name="T4" fmla="*/ 2147483646 w 194"/>
                <a:gd name="T5" fmla="*/ 2147483646 h 755"/>
                <a:gd name="T6" fmla="*/ 2147483646 w 194"/>
                <a:gd name="T7" fmla="*/ 2147483646 h 755"/>
                <a:gd name="T8" fmla="*/ 2147483646 w 194"/>
                <a:gd name="T9" fmla="*/ 2147483646 h 755"/>
                <a:gd name="T10" fmla="*/ 2147483646 w 194"/>
                <a:gd name="T11" fmla="*/ 0 h 7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755">
                  <a:moveTo>
                    <a:pt x="0" y="0"/>
                  </a:moveTo>
                  <a:lnTo>
                    <a:pt x="0" y="682"/>
                  </a:lnTo>
                  <a:lnTo>
                    <a:pt x="32" y="754"/>
                  </a:lnTo>
                  <a:lnTo>
                    <a:pt x="161" y="754"/>
                  </a:lnTo>
                  <a:lnTo>
                    <a:pt x="193" y="682"/>
                  </a:lnTo>
                  <a:lnTo>
                    <a:pt x="193" y="0"/>
                  </a:lnTo>
                </a:path>
              </a:pathLst>
            </a:custGeom>
            <a:gradFill rotWithShape="0">
              <a:gsLst>
                <a:gs pos="0">
                  <a:srgbClr val="BDBDBD"/>
                </a:gs>
                <a:gs pos="100000">
                  <a:srgbClr val="919191"/>
                </a:gs>
              </a:gsLst>
              <a:path path="rect">
                <a:fillToRect l="50000" t="50000" r="50000" b="5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8" name="Rectangle 13">
              <a:extLst>
                <a:ext uri="{FF2B5EF4-FFF2-40B4-BE49-F238E27FC236}">
                  <a16:creationId xmlns:a16="http://schemas.microsoft.com/office/drawing/2014/main" id="{415F6DCF-6FD7-CC4C-B69E-57865E24576F}"/>
                </a:ext>
              </a:extLst>
            </p:cNvPr>
            <p:cNvSpPr>
              <a:spLocks noChangeArrowheads="1"/>
            </p:cNvSpPr>
            <p:nvPr/>
          </p:nvSpPr>
          <p:spPr bwMode="auto">
            <a:xfrm>
              <a:off x="3709988" y="2759075"/>
              <a:ext cx="1028700" cy="1920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5492" name="Freeform 14" descr="Light upward diagonal">
              <a:extLst>
                <a:ext uri="{FF2B5EF4-FFF2-40B4-BE49-F238E27FC236}">
                  <a16:creationId xmlns:a16="http://schemas.microsoft.com/office/drawing/2014/main" id="{2AEB59B3-E6A8-2B4A-848B-5C303F275A02}"/>
                </a:ext>
              </a:extLst>
            </p:cNvPr>
            <p:cNvSpPr>
              <a:spLocks/>
            </p:cNvSpPr>
            <p:nvPr/>
          </p:nvSpPr>
          <p:spPr bwMode="auto">
            <a:xfrm>
              <a:off x="4684713" y="3427413"/>
              <a:ext cx="530225" cy="115887"/>
            </a:xfrm>
            <a:custGeom>
              <a:avLst/>
              <a:gdLst>
                <a:gd name="T0" fmla="*/ 2147483646 w 376"/>
                <a:gd name="T1" fmla="*/ 0 h 73"/>
                <a:gd name="T2" fmla="*/ 2147483646 w 376"/>
                <a:gd name="T3" fmla="*/ 0 h 73"/>
                <a:gd name="T4" fmla="*/ 2147483646 w 376"/>
                <a:gd name="T5" fmla="*/ 2147483646 h 73"/>
                <a:gd name="T6" fmla="*/ 0 w 376"/>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6" h="73">
                  <a:moveTo>
                    <a:pt x="80" y="0"/>
                  </a:moveTo>
                  <a:lnTo>
                    <a:pt x="375" y="0"/>
                  </a:lnTo>
                  <a:lnTo>
                    <a:pt x="375" y="72"/>
                  </a:lnTo>
                  <a:lnTo>
                    <a:pt x="0" y="72"/>
                  </a:lnTo>
                </a:path>
              </a:pathLst>
            </a:custGeom>
            <a:blipFill dpi="0" rotWithShape="0">
              <a:blip r:embed="rId4"/>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0" name="Rectangle 15">
              <a:extLst>
                <a:ext uri="{FF2B5EF4-FFF2-40B4-BE49-F238E27FC236}">
                  <a16:creationId xmlns:a16="http://schemas.microsoft.com/office/drawing/2014/main" id="{98AAEE7F-9CE3-3844-A647-FCBAA319D379}"/>
                </a:ext>
              </a:extLst>
            </p:cNvPr>
            <p:cNvSpPr>
              <a:spLocks noChangeArrowheads="1"/>
            </p:cNvSpPr>
            <p:nvPr/>
          </p:nvSpPr>
          <p:spPr bwMode="auto">
            <a:xfrm rot="10800000">
              <a:off x="2636838" y="1254125"/>
              <a:ext cx="144145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Sample in</a:t>
              </a:r>
            </a:p>
          </p:txBody>
        </p:sp>
        <p:sp>
          <p:nvSpPr>
            <p:cNvPr id="37911" name="Rectangle 16">
              <a:extLst>
                <a:ext uri="{FF2B5EF4-FFF2-40B4-BE49-F238E27FC236}">
                  <a16:creationId xmlns:a16="http://schemas.microsoft.com/office/drawing/2014/main" id="{74C7EAA8-2780-3844-B7A8-20958DDAA9A5}"/>
                </a:ext>
              </a:extLst>
            </p:cNvPr>
            <p:cNvSpPr>
              <a:spLocks noChangeArrowheads="1"/>
            </p:cNvSpPr>
            <p:nvPr/>
          </p:nvSpPr>
          <p:spPr bwMode="auto">
            <a:xfrm rot="10800000">
              <a:off x="4579937" y="1465263"/>
              <a:ext cx="969963"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a:t>
              </a:r>
            </a:p>
          </p:txBody>
        </p:sp>
        <p:sp>
          <p:nvSpPr>
            <p:cNvPr id="37912" name="Rectangle 17">
              <a:extLst>
                <a:ext uri="{FF2B5EF4-FFF2-40B4-BE49-F238E27FC236}">
                  <a16:creationId xmlns:a16="http://schemas.microsoft.com/office/drawing/2014/main" id="{1261E77C-59B0-D84A-A1C1-A464FBC5D636}"/>
                </a:ext>
              </a:extLst>
            </p:cNvPr>
            <p:cNvSpPr>
              <a:spLocks noChangeArrowheads="1"/>
            </p:cNvSpPr>
            <p:nvPr/>
          </p:nvSpPr>
          <p:spPr bwMode="auto">
            <a:xfrm rot="10800000">
              <a:off x="4989512" y="3065463"/>
              <a:ext cx="1233488"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 in</a:t>
              </a:r>
            </a:p>
          </p:txBody>
        </p:sp>
        <p:sp>
          <p:nvSpPr>
            <p:cNvPr id="37913" name="Rectangle 18">
              <a:extLst>
                <a:ext uri="{FF2B5EF4-FFF2-40B4-BE49-F238E27FC236}">
                  <a16:creationId xmlns:a16="http://schemas.microsoft.com/office/drawing/2014/main" id="{4DFE532E-D5D0-AA4A-962D-CFA13D418701}"/>
                </a:ext>
              </a:extLst>
            </p:cNvPr>
            <p:cNvSpPr>
              <a:spLocks noChangeArrowheads="1"/>
            </p:cNvSpPr>
            <p:nvPr/>
          </p:nvSpPr>
          <p:spPr bwMode="auto">
            <a:xfrm rot="10800000">
              <a:off x="1778001" y="4776788"/>
              <a:ext cx="1657350"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300" b="1"/>
                <a:t>Laser beam</a:t>
              </a:r>
            </a:p>
          </p:txBody>
        </p:sp>
        <p:sp>
          <p:nvSpPr>
            <p:cNvPr id="37914" name="Line 19">
              <a:extLst>
                <a:ext uri="{FF2B5EF4-FFF2-40B4-BE49-F238E27FC236}">
                  <a16:creationId xmlns:a16="http://schemas.microsoft.com/office/drawing/2014/main" id="{FFF7253D-4DDF-5D48-AC14-468BE831EAA9}"/>
                </a:ext>
              </a:extLst>
            </p:cNvPr>
            <p:cNvSpPr>
              <a:spLocks noChangeShapeType="1"/>
            </p:cNvSpPr>
            <p:nvPr/>
          </p:nvSpPr>
          <p:spPr bwMode="auto">
            <a:xfrm>
              <a:off x="3730626" y="2846388"/>
              <a:ext cx="10302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15" name="Line 21">
              <a:extLst>
                <a:ext uri="{FF2B5EF4-FFF2-40B4-BE49-F238E27FC236}">
                  <a16:creationId xmlns:a16="http://schemas.microsoft.com/office/drawing/2014/main" id="{6B649EA7-7D49-8C47-BC4C-3ABB2D762BCC}"/>
                </a:ext>
              </a:extLst>
            </p:cNvPr>
            <p:cNvSpPr>
              <a:spLocks noChangeShapeType="1"/>
            </p:cNvSpPr>
            <p:nvPr/>
          </p:nvSpPr>
          <p:spPr bwMode="auto">
            <a:xfrm flipH="1">
              <a:off x="4868862" y="2589213"/>
              <a:ext cx="719138" cy="2778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16" name="AutoShape 22">
              <a:extLst>
                <a:ext uri="{FF2B5EF4-FFF2-40B4-BE49-F238E27FC236}">
                  <a16:creationId xmlns:a16="http://schemas.microsoft.com/office/drawing/2014/main" id="{34E0047F-FDB8-EC41-ACFB-3791FF08C4EA}"/>
                </a:ext>
              </a:extLst>
            </p:cNvPr>
            <p:cNvSpPr>
              <a:spLocks noChangeArrowheads="1"/>
            </p:cNvSpPr>
            <p:nvPr/>
          </p:nvSpPr>
          <p:spPr bwMode="auto">
            <a:xfrm>
              <a:off x="4868862" y="5067300"/>
              <a:ext cx="257175" cy="417513"/>
            </a:xfrm>
            <a:prstGeom prst="roundRect">
              <a:avLst>
                <a:gd name="adj" fmla="val 12495"/>
              </a:avLst>
            </a:prstGeom>
            <a:solidFill>
              <a:srgbClr val="A2C1F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7917" name="Line 23">
              <a:extLst>
                <a:ext uri="{FF2B5EF4-FFF2-40B4-BE49-F238E27FC236}">
                  <a16:creationId xmlns:a16="http://schemas.microsoft.com/office/drawing/2014/main" id="{95D56AA1-6EE3-E443-8BB9-2B1CCD119384}"/>
                </a:ext>
              </a:extLst>
            </p:cNvPr>
            <p:cNvSpPr>
              <a:spLocks noChangeShapeType="1"/>
            </p:cNvSpPr>
            <p:nvPr/>
          </p:nvSpPr>
          <p:spPr bwMode="auto">
            <a:xfrm flipV="1">
              <a:off x="4600575" y="4011613"/>
              <a:ext cx="955675" cy="1042987"/>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18" name="Line 24">
              <a:extLst>
                <a:ext uri="{FF2B5EF4-FFF2-40B4-BE49-F238E27FC236}">
                  <a16:creationId xmlns:a16="http://schemas.microsoft.com/office/drawing/2014/main" id="{CFABF757-17B7-8045-A483-36C4D4EBA92F}"/>
                </a:ext>
              </a:extLst>
            </p:cNvPr>
            <p:cNvSpPr>
              <a:spLocks noChangeShapeType="1"/>
            </p:cNvSpPr>
            <p:nvPr/>
          </p:nvSpPr>
          <p:spPr bwMode="auto">
            <a:xfrm flipV="1">
              <a:off x="4811712" y="4195763"/>
              <a:ext cx="820738" cy="86995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19" name="Line 27">
              <a:extLst>
                <a:ext uri="{FF2B5EF4-FFF2-40B4-BE49-F238E27FC236}">
                  <a16:creationId xmlns:a16="http://schemas.microsoft.com/office/drawing/2014/main" id="{D8332D8E-6563-F147-A5BE-2CF3EF8674AA}"/>
                </a:ext>
              </a:extLst>
            </p:cNvPr>
            <p:cNvSpPr>
              <a:spLocks noChangeShapeType="1"/>
            </p:cNvSpPr>
            <p:nvPr/>
          </p:nvSpPr>
          <p:spPr bwMode="auto">
            <a:xfrm>
              <a:off x="4006850" y="1465263"/>
              <a:ext cx="1841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20" name="Line 28">
              <a:extLst>
                <a:ext uri="{FF2B5EF4-FFF2-40B4-BE49-F238E27FC236}">
                  <a16:creationId xmlns:a16="http://schemas.microsoft.com/office/drawing/2014/main" id="{3C8DC26D-B6FD-1546-8A78-FD20411A80D6}"/>
                </a:ext>
              </a:extLst>
            </p:cNvPr>
            <p:cNvSpPr>
              <a:spLocks noChangeShapeType="1"/>
            </p:cNvSpPr>
            <p:nvPr/>
          </p:nvSpPr>
          <p:spPr bwMode="auto">
            <a:xfrm flipH="1">
              <a:off x="4179887" y="1479550"/>
              <a:ext cx="22225" cy="30321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21" name="Rectangle 29">
              <a:extLst>
                <a:ext uri="{FF2B5EF4-FFF2-40B4-BE49-F238E27FC236}">
                  <a16:creationId xmlns:a16="http://schemas.microsoft.com/office/drawing/2014/main" id="{40B0229D-EC1C-AC47-B37A-6D3F2696A748}"/>
                </a:ext>
              </a:extLst>
            </p:cNvPr>
            <p:cNvSpPr>
              <a:spLocks noChangeArrowheads="1"/>
            </p:cNvSpPr>
            <p:nvPr/>
          </p:nvSpPr>
          <p:spPr bwMode="auto">
            <a:xfrm>
              <a:off x="4198937" y="4151313"/>
              <a:ext cx="42863" cy="219868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37922" name="Rectangle 30">
              <a:extLst>
                <a:ext uri="{FF2B5EF4-FFF2-40B4-BE49-F238E27FC236}">
                  <a16:creationId xmlns:a16="http://schemas.microsoft.com/office/drawing/2014/main" id="{E3C24691-03AD-8F4B-B740-6D0088A837B5}"/>
                </a:ext>
              </a:extLst>
            </p:cNvPr>
            <p:cNvSpPr>
              <a:spLocks noChangeArrowheads="1"/>
            </p:cNvSpPr>
            <p:nvPr/>
          </p:nvSpPr>
          <p:spPr bwMode="auto">
            <a:xfrm rot="10800000">
              <a:off x="4845050" y="6040438"/>
              <a:ext cx="731837"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Core</a:t>
              </a:r>
            </a:p>
          </p:txBody>
        </p:sp>
        <p:sp>
          <p:nvSpPr>
            <p:cNvPr id="37923" name="Line 31">
              <a:extLst>
                <a:ext uri="{FF2B5EF4-FFF2-40B4-BE49-F238E27FC236}">
                  <a16:creationId xmlns:a16="http://schemas.microsoft.com/office/drawing/2014/main" id="{A8920BC2-55CA-0D47-9573-94F9FE9C84BE}"/>
                </a:ext>
              </a:extLst>
            </p:cNvPr>
            <p:cNvSpPr>
              <a:spLocks noChangeShapeType="1"/>
            </p:cNvSpPr>
            <p:nvPr/>
          </p:nvSpPr>
          <p:spPr bwMode="auto">
            <a:xfrm>
              <a:off x="4300537" y="6251575"/>
              <a:ext cx="582613" cy="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24" name="Rectangle 32">
              <a:extLst>
                <a:ext uri="{FF2B5EF4-FFF2-40B4-BE49-F238E27FC236}">
                  <a16:creationId xmlns:a16="http://schemas.microsoft.com/office/drawing/2014/main" id="{85E371CB-ECF6-D845-94E1-0163EBD1422D}"/>
                </a:ext>
              </a:extLst>
            </p:cNvPr>
            <p:cNvSpPr>
              <a:spLocks noChangeArrowheads="1"/>
            </p:cNvSpPr>
            <p:nvPr/>
          </p:nvSpPr>
          <p:spPr bwMode="auto">
            <a:xfrm rot="10619770">
              <a:off x="2022476" y="5638800"/>
              <a:ext cx="971550"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Sheath</a:t>
              </a:r>
            </a:p>
          </p:txBody>
        </p:sp>
        <p:sp>
          <p:nvSpPr>
            <p:cNvPr id="37925" name="Line 33">
              <a:extLst>
                <a:ext uri="{FF2B5EF4-FFF2-40B4-BE49-F238E27FC236}">
                  <a16:creationId xmlns:a16="http://schemas.microsoft.com/office/drawing/2014/main" id="{7CF080B3-4F56-714B-A82C-F1D077BA1B32}"/>
                </a:ext>
              </a:extLst>
            </p:cNvPr>
            <p:cNvSpPr>
              <a:spLocks noChangeShapeType="1"/>
            </p:cNvSpPr>
            <p:nvPr/>
          </p:nvSpPr>
          <p:spPr bwMode="auto">
            <a:xfrm>
              <a:off x="2906713" y="5873750"/>
              <a:ext cx="1133475"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37926" name="Line 34">
              <a:extLst>
                <a:ext uri="{FF2B5EF4-FFF2-40B4-BE49-F238E27FC236}">
                  <a16:creationId xmlns:a16="http://schemas.microsoft.com/office/drawing/2014/main" id="{88821FE8-B85B-A147-8555-8B1F50429571}"/>
                </a:ext>
              </a:extLst>
            </p:cNvPr>
            <p:cNvSpPr>
              <a:spLocks noChangeShapeType="1"/>
            </p:cNvSpPr>
            <p:nvPr/>
          </p:nvSpPr>
          <p:spPr bwMode="auto">
            <a:xfrm flipH="1">
              <a:off x="1900238" y="5260975"/>
              <a:ext cx="2971799" cy="0"/>
            </a:xfrm>
            <a:prstGeom prst="line">
              <a:avLst/>
            </a:prstGeom>
            <a:noFill/>
            <a:ln w="57150">
              <a:solidFill>
                <a:srgbClr val="3399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grpSp>
      <p:sp>
        <p:nvSpPr>
          <p:cNvPr id="39" name="Freeform 38">
            <a:extLst>
              <a:ext uri="{FF2B5EF4-FFF2-40B4-BE49-F238E27FC236}">
                <a16:creationId xmlns:a16="http://schemas.microsoft.com/office/drawing/2014/main" id="{10DFA7D7-6A1C-6549-B56B-065F53309708}"/>
              </a:ext>
            </a:extLst>
          </p:cNvPr>
          <p:cNvSpPr/>
          <p:nvPr/>
        </p:nvSpPr>
        <p:spPr>
          <a:xfrm>
            <a:off x="6502400" y="911225"/>
            <a:ext cx="1628775" cy="525463"/>
          </a:xfrm>
          <a:custGeom>
            <a:avLst/>
            <a:gdLst>
              <a:gd name="connsiteX0" fmla="*/ 22736 w 1318136"/>
              <a:gd name="connsiteY0" fmla="*/ 517635 h 517635"/>
              <a:gd name="connsiteX1" fmla="*/ 175136 w 1318136"/>
              <a:gd name="connsiteY1" fmla="*/ 6007 h 517635"/>
              <a:gd name="connsiteX2" fmla="*/ 1318136 w 1318136"/>
              <a:gd name="connsiteY2" fmla="*/ 223721 h 517635"/>
              <a:gd name="connsiteX3" fmla="*/ 1318136 w 1318136"/>
              <a:gd name="connsiteY3" fmla="*/ 223721 h 517635"/>
              <a:gd name="connsiteX0" fmla="*/ 22736 w 1622936"/>
              <a:gd name="connsiteY0" fmla="*/ 518171 h 518171"/>
              <a:gd name="connsiteX1" fmla="*/ 175136 w 1622936"/>
              <a:gd name="connsiteY1" fmla="*/ 6543 h 518171"/>
              <a:gd name="connsiteX2" fmla="*/ 1318136 w 1622936"/>
              <a:gd name="connsiteY2" fmla="*/ 224257 h 518171"/>
              <a:gd name="connsiteX3" fmla="*/ 1622936 w 1622936"/>
              <a:gd name="connsiteY3" fmla="*/ 158943 h 518171"/>
              <a:gd name="connsiteX0" fmla="*/ 28526 w 1628726"/>
              <a:gd name="connsiteY0" fmla="*/ 525817 h 525817"/>
              <a:gd name="connsiteX1" fmla="*/ 180926 w 1628726"/>
              <a:gd name="connsiteY1" fmla="*/ 14189 h 525817"/>
              <a:gd name="connsiteX2" fmla="*/ 1454554 w 1628726"/>
              <a:gd name="connsiteY2" fmla="*/ 144817 h 525817"/>
              <a:gd name="connsiteX3" fmla="*/ 1628726 w 1628726"/>
              <a:gd name="connsiteY3" fmla="*/ 166589 h 525817"/>
            </a:gdLst>
            <a:ahLst/>
            <a:cxnLst>
              <a:cxn ang="0">
                <a:pos x="connsiteX0" y="connsiteY0"/>
              </a:cxn>
              <a:cxn ang="0">
                <a:pos x="connsiteX1" y="connsiteY1"/>
              </a:cxn>
              <a:cxn ang="0">
                <a:pos x="connsiteX2" y="connsiteY2"/>
              </a:cxn>
              <a:cxn ang="0">
                <a:pos x="connsiteX3" y="connsiteY3"/>
              </a:cxn>
            </a:cxnLst>
            <a:rect l="l" t="t" r="r" b="b"/>
            <a:pathLst>
              <a:path w="1628726" h="525817">
                <a:moveTo>
                  <a:pt x="28526" y="525817"/>
                </a:moveTo>
                <a:cubicBezTo>
                  <a:pt x="-3224" y="294496"/>
                  <a:pt x="-56745" y="77689"/>
                  <a:pt x="180926" y="14189"/>
                </a:cubicBezTo>
                <a:cubicBezTo>
                  <a:pt x="418597" y="-49311"/>
                  <a:pt x="1213254" y="119417"/>
                  <a:pt x="1454554" y="144817"/>
                </a:cubicBezTo>
                <a:cubicBezTo>
                  <a:pt x="1695854" y="170217"/>
                  <a:pt x="1527126" y="188360"/>
                  <a:pt x="1628726" y="166589"/>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0" name="Freeform 39">
            <a:extLst>
              <a:ext uri="{FF2B5EF4-FFF2-40B4-BE49-F238E27FC236}">
                <a16:creationId xmlns:a16="http://schemas.microsoft.com/office/drawing/2014/main" id="{936A8E42-201F-9343-B435-78E56608B726}"/>
              </a:ext>
            </a:extLst>
          </p:cNvPr>
          <p:cNvSpPr/>
          <p:nvPr/>
        </p:nvSpPr>
        <p:spPr>
          <a:xfrm>
            <a:off x="6784975" y="1071563"/>
            <a:ext cx="1193800" cy="376237"/>
          </a:xfrm>
          <a:custGeom>
            <a:avLst/>
            <a:gdLst>
              <a:gd name="connsiteX0" fmla="*/ 22736 w 1318136"/>
              <a:gd name="connsiteY0" fmla="*/ 517635 h 517635"/>
              <a:gd name="connsiteX1" fmla="*/ 175136 w 1318136"/>
              <a:gd name="connsiteY1" fmla="*/ 6007 h 517635"/>
              <a:gd name="connsiteX2" fmla="*/ 1318136 w 1318136"/>
              <a:gd name="connsiteY2" fmla="*/ 223721 h 517635"/>
              <a:gd name="connsiteX3" fmla="*/ 1318136 w 1318136"/>
              <a:gd name="connsiteY3" fmla="*/ 223721 h 517635"/>
            </a:gdLst>
            <a:ahLst/>
            <a:cxnLst>
              <a:cxn ang="0">
                <a:pos x="connsiteX0" y="connsiteY0"/>
              </a:cxn>
              <a:cxn ang="0">
                <a:pos x="connsiteX1" y="connsiteY1"/>
              </a:cxn>
              <a:cxn ang="0">
                <a:pos x="connsiteX2" y="connsiteY2"/>
              </a:cxn>
              <a:cxn ang="0">
                <a:pos x="connsiteX3" y="connsiteY3"/>
              </a:cxn>
            </a:cxnLst>
            <a:rect l="l" t="t" r="r" b="b"/>
            <a:pathLst>
              <a:path w="1318136" h="517635">
                <a:moveTo>
                  <a:pt x="22736" y="517635"/>
                </a:moveTo>
                <a:cubicBezTo>
                  <a:pt x="-9014" y="286314"/>
                  <a:pt x="-40764" y="54993"/>
                  <a:pt x="175136" y="6007"/>
                </a:cubicBezTo>
                <a:cubicBezTo>
                  <a:pt x="391036" y="-42979"/>
                  <a:pt x="1318136" y="223721"/>
                  <a:pt x="1318136" y="223721"/>
                </a:cubicBezTo>
                <a:lnTo>
                  <a:pt x="1318136" y="223721"/>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7897" name="Rectangle 30">
            <a:extLst>
              <a:ext uri="{FF2B5EF4-FFF2-40B4-BE49-F238E27FC236}">
                <a16:creationId xmlns:a16="http://schemas.microsoft.com/office/drawing/2014/main" id="{852FA121-1D1D-0E4F-904D-4E59286E7EBF}"/>
              </a:ext>
            </a:extLst>
          </p:cNvPr>
          <p:cNvSpPr>
            <a:spLocks noChangeArrowheads="1"/>
          </p:cNvSpPr>
          <p:nvPr/>
        </p:nvSpPr>
        <p:spPr bwMode="auto">
          <a:xfrm>
            <a:off x="7086600" y="1143000"/>
            <a:ext cx="2084388"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2238" tIns="60325" rIns="122238" bIns="60325">
            <a:spAutoFit/>
          </a:bodyPr>
          <a:lstStyle>
            <a:lvl1pPr defTabSz="1036638" eaLnBrk="0" hangingPunct="0">
              <a:defRPr>
                <a:solidFill>
                  <a:schemeClr val="tx1"/>
                </a:solidFill>
                <a:latin typeface="Arial" charset="0"/>
              </a:defRPr>
            </a:lvl1pPr>
            <a:lvl2pPr marL="742950" indent="-285750" defTabSz="1036638" eaLnBrk="0" hangingPunct="0">
              <a:defRPr>
                <a:solidFill>
                  <a:schemeClr val="tx1"/>
                </a:solidFill>
                <a:latin typeface="Arial" charset="0"/>
              </a:defRPr>
            </a:lvl2pPr>
            <a:lvl3pPr marL="1143000" indent="-228600" defTabSz="1036638" eaLnBrk="0" hangingPunct="0">
              <a:defRPr>
                <a:solidFill>
                  <a:schemeClr val="tx1"/>
                </a:solidFill>
                <a:latin typeface="Arial" charset="0"/>
              </a:defRPr>
            </a:lvl3pPr>
            <a:lvl4pPr marL="1600200" indent="-228600" defTabSz="1036638" eaLnBrk="0" hangingPunct="0">
              <a:defRPr>
                <a:solidFill>
                  <a:schemeClr val="tx1"/>
                </a:solidFill>
                <a:latin typeface="Arial" charset="0"/>
              </a:defRPr>
            </a:lvl4pPr>
            <a:lvl5pPr marL="2057400" indent="-228600" defTabSz="1036638" eaLnBrk="0" hangingPunct="0">
              <a:defRPr>
                <a:solidFill>
                  <a:schemeClr val="tx1"/>
                </a:solidFill>
                <a:latin typeface="Arial" charset="0"/>
              </a:defRPr>
            </a:lvl5pPr>
            <a:lvl6pPr marL="2514600" indent="-228600" defTabSz="1036638" eaLnBrk="0" fontAlgn="base" hangingPunct="0">
              <a:spcBef>
                <a:spcPct val="0"/>
              </a:spcBef>
              <a:spcAft>
                <a:spcPct val="0"/>
              </a:spcAft>
              <a:defRPr>
                <a:solidFill>
                  <a:schemeClr val="tx1"/>
                </a:solidFill>
                <a:latin typeface="Arial" charset="0"/>
              </a:defRPr>
            </a:lvl6pPr>
            <a:lvl7pPr marL="2971800" indent="-228600" defTabSz="1036638" eaLnBrk="0" fontAlgn="base" hangingPunct="0">
              <a:spcBef>
                <a:spcPct val="0"/>
              </a:spcBef>
              <a:spcAft>
                <a:spcPct val="0"/>
              </a:spcAft>
              <a:defRPr>
                <a:solidFill>
                  <a:schemeClr val="tx1"/>
                </a:solidFill>
                <a:latin typeface="Arial" charset="0"/>
              </a:defRPr>
            </a:lvl7pPr>
            <a:lvl8pPr marL="3429000" indent="-228600" defTabSz="1036638" eaLnBrk="0" fontAlgn="base" hangingPunct="0">
              <a:spcBef>
                <a:spcPct val="0"/>
              </a:spcBef>
              <a:spcAft>
                <a:spcPct val="0"/>
              </a:spcAft>
              <a:defRPr>
                <a:solidFill>
                  <a:schemeClr val="tx1"/>
                </a:solidFill>
                <a:latin typeface="Arial" charset="0"/>
              </a:defRPr>
            </a:lvl8pPr>
            <a:lvl9pPr marL="3886200" indent="-228600" defTabSz="1036638" eaLnBrk="0" fontAlgn="base" hangingPunct="0">
              <a:spcBef>
                <a:spcPct val="0"/>
              </a:spcBef>
              <a:spcAft>
                <a:spcPct val="0"/>
              </a:spcAft>
              <a:defRPr>
                <a:solidFill>
                  <a:schemeClr val="tx1"/>
                </a:solidFill>
                <a:latin typeface="Arial" charset="0"/>
              </a:defRPr>
            </a:lvl9pPr>
          </a:lstStyle>
          <a:p>
            <a:pPr>
              <a:defRPr/>
            </a:pPr>
            <a:r>
              <a:rPr lang="en-US" altLang="en-US" sz="2000" b="1"/>
              <a:t>Closed tube</a:t>
            </a:r>
          </a:p>
          <a:p>
            <a:pPr>
              <a:defRPr/>
            </a:pPr>
            <a:r>
              <a:rPr lang="en-US" altLang="en-US" sz="2000" b="1"/>
              <a:t>Carrying waste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a:extLst>
              <a:ext uri="{FF2B5EF4-FFF2-40B4-BE49-F238E27FC236}">
                <a16:creationId xmlns:a16="http://schemas.microsoft.com/office/drawing/2014/main" id="{564D684C-1312-524B-A80D-E427CF0C7DFD}"/>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0E9396B-B281-F24B-86DB-F6D442AC8942}" type="datetime12">
              <a:rPr lang="en-US" altLang="en-US"/>
              <a:pPr eaLnBrk="1" hangingPunct="1">
                <a:defRPr/>
              </a:pPr>
              <a:t>5:27 PM</a:t>
            </a:fld>
            <a:endParaRPr lang="en-US" altLang="en-US"/>
          </a:p>
        </p:txBody>
      </p:sp>
      <p:sp>
        <p:nvSpPr>
          <p:cNvPr id="38915" name="Rectangle 2">
            <a:extLst>
              <a:ext uri="{FF2B5EF4-FFF2-40B4-BE49-F238E27FC236}">
                <a16:creationId xmlns:a16="http://schemas.microsoft.com/office/drawing/2014/main" id="{C0864304-0157-344E-8E64-EFBDA18E454F}"/>
              </a:ext>
            </a:extLst>
          </p:cNvPr>
          <p:cNvSpPr>
            <a:spLocks noGrp="1" noChangeArrowheads="1"/>
          </p:cNvSpPr>
          <p:nvPr>
            <p:ph type="title"/>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lIns="92075" tIns="46038" rIns="92075" bIns="46038" anchor="b"/>
          <a:lstStyle/>
          <a:p>
            <a:pPr eaLnBrk="1" hangingPunct="1">
              <a:defRPr/>
            </a:pPr>
            <a:r>
              <a:rPr lang="en-US" altLang="en-US"/>
              <a:t>Bryte Fluidic Systems Detectors</a:t>
            </a:r>
          </a:p>
        </p:txBody>
      </p:sp>
      <p:sp>
        <p:nvSpPr>
          <p:cNvPr id="38916" name="Rectangle 3">
            <a:extLst>
              <a:ext uri="{FF2B5EF4-FFF2-40B4-BE49-F238E27FC236}">
                <a16:creationId xmlns:a16="http://schemas.microsoft.com/office/drawing/2014/main" id="{94422C38-FFB6-0C4F-A6F7-B99A995E7219}"/>
              </a:ext>
            </a:extLst>
          </p:cNvPr>
          <p:cNvSpPr>
            <a:spLocks noGrp="1" noChangeArrowheads="1"/>
          </p:cNvSpPr>
          <p:nvPr>
            <p:ph type="body" idx="1"/>
          </p:nvPr>
        </p:nvSpPr>
        <p:spPr>
          <a:xfrm>
            <a:off x="1219200" y="5486400"/>
            <a:ext cx="7696200" cy="1143000"/>
          </a:xfrm>
        </p:spPr>
        <p:txBody>
          <a:bodyPr/>
          <a:lstStyle/>
          <a:p>
            <a:pPr eaLnBrk="1" hangingPunct="1">
              <a:defRPr/>
            </a:pPr>
            <a:r>
              <a:rPr lang="en-US" altLang="en-US" dirty="0"/>
              <a:t>Sample Collection and hydrodynamics</a:t>
            </a:r>
          </a:p>
        </p:txBody>
      </p:sp>
      <p:pic>
        <p:nvPicPr>
          <p:cNvPr id="2" name="BRYTEC.MPG">
            <a:hlinkClick r:id="" action="ppaction://media"/>
            <a:extLst>
              <a:ext uri="{FF2B5EF4-FFF2-40B4-BE49-F238E27FC236}">
                <a16:creationId xmlns:a16="http://schemas.microsoft.com/office/drawing/2014/main" id="{B075D700-0AF8-E34D-8DF7-4AA0CAEB6C8A}"/>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6832600" y="3498850"/>
            <a:ext cx="20828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5">
            <a:extLst>
              <a:ext uri="{FF2B5EF4-FFF2-40B4-BE49-F238E27FC236}">
                <a16:creationId xmlns:a16="http://schemas.microsoft.com/office/drawing/2014/main" id="{4670E7E8-03C6-CD41-8340-E1A73900E44F}"/>
              </a:ext>
            </a:extLst>
          </p:cNvPr>
          <p:cNvSpPr txBox="1">
            <a:spLocks noChangeArrowheads="1"/>
          </p:cNvSpPr>
          <p:nvPr/>
        </p:nvSpPr>
        <p:spPr bwMode="auto">
          <a:xfrm flipH="1">
            <a:off x="6858000" y="4953000"/>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000" dirty="0" err="1">
                <a:latin typeface="Times New Roman" charset="0"/>
              </a:rPr>
              <a:t>Brytec.mpg</a:t>
            </a:r>
            <a:endParaRPr lang="en-US" altLang="en-US" sz="1000" dirty="0">
              <a:latin typeface="Times New Roman" charset="0"/>
            </a:endParaRPr>
          </a:p>
        </p:txBody>
      </p:sp>
      <p:sp>
        <p:nvSpPr>
          <p:cNvPr id="38919" name="Text Box 6">
            <a:extLst>
              <a:ext uri="{FF2B5EF4-FFF2-40B4-BE49-F238E27FC236}">
                <a16:creationId xmlns:a16="http://schemas.microsoft.com/office/drawing/2014/main" id="{52343F4A-9B15-B44E-8B2E-F2C85DD533B4}"/>
              </a:ext>
            </a:extLst>
          </p:cNvPr>
          <p:cNvSpPr txBox="1">
            <a:spLocks noChangeArrowheads="1"/>
          </p:cNvSpPr>
          <p:nvPr/>
        </p:nvSpPr>
        <p:spPr bwMode="auto">
          <a:xfrm>
            <a:off x="6629400" y="6435725"/>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pic>
        <p:nvPicPr>
          <p:cNvPr id="3" name="Brytec.mp4">
            <a:hlinkClick r:id="" action="ppaction://media"/>
            <a:extLst>
              <a:ext uri="{FF2B5EF4-FFF2-40B4-BE49-F238E27FC236}">
                <a16:creationId xmlns:a16="http://schemas.microsoft.com/office/drawing/2014/main" id="{AEACA1A6-EB3E-1F4C-BAA5-BE2EA46B566A}"/>
              </a:ext>
            </a:extLst>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609600" y="1120775"/>
            <a:ext cx="527685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3AF0FEC4-DE3A-184C-91BD-E87083970920}"/>
              </a:ext>
            </a:extLst>
          </p:cNvPr>
          <p:cNvSpPr txBox="1">
            <a:spLocks noChangeArrowheads="1"/>
          </p:cNvSpPr>
          <p:nvPr/>
        </p:nvSpPr>
        <p:spPr bwMode="auto">
          <a:xfrm flipH="1">
            <a:off x="2362200" y="4927600"/>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000" dirty="0">
                <a:latin typeface="Times New Roman" charset="0"/>
              </a:rPr>
              <a:t>Brytec.mp4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235"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20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10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a:extLst>
              <a:ext uri="{FF2B5EF4-FFF2-40B4-BE49-F238E27FC236}">
                <a16:creationId xmlns:a16="http://schemas.microsoft.com/office/drawing/2014/main" id="{D09026B1-F272-1940-B652-23C13D1453DA}"/>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2A19207-96C9-D240-9B00-69B04FA6C6B4}" type="datetime12">
              <a:rPr lang="en-US" altLang="en-US"/>
              <a:pPr eaLnBrk="1" hangingPunct="1">
                <a:defRPr/>
              </a:pPr>
              <a:t>5:27 PM</a:t>
            </a:fld>
            <a:endParaRPr lang="en-US" altLang="en-US"/>
          </a:p>
        </p:txBody>
      </p:sp>
      <p:sp>
        <p:nvSpPr>
          <p:cNvPr id="39939" name="Rectangle 2">
            <a:extLst>
              <a:ext uri="{FF2B5EF4-FFF2-40B4-BE49-F238E27FC236}">
                <a16:creationId xmlns:a16="http://schemas.microsoft.com/office/drawing/2014/main" id="{0DC72D81-8DA3-114F-A8D8-9C7E9BB20955}"/>
              </a:ext>
            </a:extLst>
          </p:cNvPr>
          <p:cNvSpPr>
            <a:spLocks noGrp="1" noChangeArrowheads="1"/>
          </p:cNvSpPr>
          <p:nvPr>
            <p:ph type="subTitle" idx="1"/>
          </p:nvPr>
        </p:nvSpPr>
        <p:spPr/>
        <p:txBody>
          <a:bodyPr/>
          <a:lstStyle/>
          <a:p>
            <a:pPr eaLnBrk="1" hangingPunct="1">
              <a:defRPr/>
            </a:pPr>
            <a:endParaRPr lang="en-US" altLang="en-US"/>
          </a:p>
        </p:txBody>
      </p:sp>
      <p:sp>
        <p:nvSpPr>
          <p:cNvPr id="39940" name="Rectangle 3">
            <a:extLst>
              <a:ext uri="{FF2B5EF4-FFF2-40B4-BE49-F238E27FC236}">
                <a16:creationId xmlns:a16="http://schemas.microsoft.com/office/drawing/2014/main" id="{3330F81B-316C-B64E-BC80-3AFB6A5DC385}"/>
              </a:ext>
            </a:extLst>
          </p:cNvPr>
          <p:cNvSpPr>
            <a:spLocks noChangeArrowheads="1"/>
          </p:cNvSpPr>
          <p:nvPr/>
        </p:nvSpPr>
        <p:spPr bwMode="auto">
          <a:xfrm>
            <a:off x="2514600" y="60198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000" b="1" i="1">
                <a:latin typeface="Times New Roman" charset="0"/>
              </a:rPr>
              <a:t>Fluorescence Detectors and Optical Train</a:t>
            </a:r>
            <a:endParaRPr lang="en-US" altLang="en-US" sz="2000">
              <a:latin typeface="Times New Roman" charset="0"/>
            </a:endParaRPr>
          </a:p>
        </p:txBody>
      </p:sp>
      <p:sp>
        <p:nvSpPr>
          <p:cNvPr id="39941" name="Text Box 4">
            <a:extLst>
              <a:ext uri="{FF2B5EF4-FFF2-40B4-BE49-F238E27FC236}">
                <a16:creationId xmlns:a16="http://schemas.microsoft.com/office/drawing/2014/main" id="{295DE804-28AD-A340-BD04-77C5EA4B065B}"/>
              </a:ext>
            </a:extLst>
          </p:cNvPr>
          <p:cNvSpPr txBox="1">
            <a:spLocks noChangeArrowheads="1"/>
          </p:cNvSpPr>
          <p:nvPr/>
        </p:nvSpPr>
        <p:spPr bwMode="auto">
          <a:xfrm flipH="1">
            <a:off x="7620000" y="6400800"/>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000">
                <a:latin typeface="Times New Roman" charset="0"/>
              </a:rPr>
              <a:t>Brytec.mpg</a:t>
            </a:r>
          </a:p>
        </p:txBody>
      </p:sp>
      <p:sp>
        <p:nvSpPr>
          <p:cNvPr id="109573" name="WordArt 5">
            <a:extLst>
              <a:ext uri="{FF2B5EF4-FFF2-40B4-BE49-F238E27FC236}">
                <a16:creationId xmlns:a16="http://schemas.microsoft.com/office/drawing/2014/main" id="{05FB2452-11FF-4642-A7E4-034A890B416D}"/>
              </a:ext>
            </a:extLst>
          </p:cNvPr>
          <p:cNvSpPr>
            <a:spLocks noChangeArrowheads="1" noChangeShapeType="1" noTextEdit="1"/>
          </p:cNvSpPr>
          <p:nvPr/>
        </p:nvSpPr>
        <p:spPr bwMode="auto">
          <a:xfrm>
            <a:off x="2251075" y="0"/>
            <a:ext cx="4705350" cy="9953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a:endParaRPr lang="en-US" sz="3600" kern="1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endParaRPr>
          </a:p>
        </p:txBody>
      </p:sp>
      <p:sp>
        <p:nvSpPr>
          <p:cNvPr id="39943" name="Text Box 6">
            <a:extLst>
              <a:ext uri="{FF2B5EF4-FFF2-40B4-BE49-F238E27FC236}">
                <a16:creationId xmlns:a16="http://schemas.microsoft.com/office/drawing/2014/main" id="{64FB561E-F869-3C4D-B197-1AABDAAFDE41}"/>
              </a:ext>
            </a:extLst>
          </p:cNvPr>
          <p:cNvSpPr txBox="1">
            <a:spLocks noChangeArrowheads="1"/>
          </p:cNvSpPr>
          <p:nvPr/>
        </p:nvSpPr>
        <p:spPr bwMode="auto">
          <a:xfrm>
            <a:off x="533400" y="4724400"/>
            <a:ext cx="83058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1600">
                <a:latin typeface="Times New Roman" charset="0"/>
              </a:rPr>
              <a:t>Shown above is the Bryte HS optical train - demonstrating how the microscope-like optics using an arc lamp operates as a flow detection system. First are the scatter detectors (left side) followed by the central area where the excitation dichroic can be removed and replaced as necessary. Behind the dichroic block is the arc lamp. To the right will be the fluorescence detectors.</a:t>
            </a:r>
          </a:p>
        </p:txBody>
      </p:sp>
      <p:pic>
        <p:nvPicPr>
          <p:cNvPr id="109575" name="Picture 7" descr="DSC00056">
            <a:extLst>
              <a:ext uri="{FF2B5EF4-FFF2-40B4-BE49-F238E27FC236}">
                <a16:creationId xmlns:a16="http://schemas.microsoft.com/office/drawing/2014/main" id="{DFAA6938-7634-F24C-8C4C-D095FF991D3A}"/>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4724400" y="1143000"/>
            <a:ext cx="4368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8" descr="DSC00055">
            <a:extLst>
              <a:ext uri="{FF2B5EF4-FFF2-40B4-BE49-F238E27FC236}">
                <a16:creationId xmlns:a16="http://schemas.microsoft.com/office/drawing/2014/main" id="{D3496DCB-9AD4-544A-9DFF-58096D5E7B66}"/>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123825" y="116205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 Box 9">
            <a:extLst>
              <a:ext uri="{FF2B5EF4-FFF2-40B4-BE49-F238E27FC236}">
                <a16:creationId xmlns:a16="http://schemas.microsoft.com/office/drawing/2014/main" id="{C4991E97-9317-4246-852A-65AA24851353}"/>
              </a:ext>
            </a:extLst>
          </p:cNvPr>
          <p:cNvSpPr txBox="1">
            <a:spLocks noChangeArrowheads="1"/>
          </p:cNvSpPr>
          <p:nvPr/>
        </p:nvSpPr>
        <p:spPr bwMode="auto">
          <a:xfrm>
            <a:off x="7467600" y="5867400"/>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
        <p:nvSpPr>
          <p:cNvPr id="109578" name="TextBox 1">
            <a:extLst>
              <a:ext uri="{FF2B5EF4-FFF2-40B4-BE49-F238E27FC236}">
                <a16:creationId xmlns:a16="http://schemas.microsoft.com/office/drawing/2014/main" id="{8E5F48B0-6B7D-1E42-8217-6B7CF6CB38D8}"/>
              </a:ext>
            </a:extLst>
          </p:cNvPr>
          <p:cNvSpPr txBox="1">
            <a:spLocks noChangeArrowheads="1"/>
          </p:cNvSpPr>
          <p:nvPr/>
        </p:nvSpPr>
        <p:spPr bwMode="auto">
          <a:xfrm>
            <a:off x="2895600" y="228600"/>
            <a:ext cx="3181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t>Detection Systems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a:extLst>
              <a:ext uri="{FF2B5EF4-FFF2-40B4-BE49-F238E27FC236}">
                <a16:creationId xmlns:a16="http://schemas.microsoft.com/office/drawing/2014/main" id="{D8C20FD4-9089-E548-8312-603B24D0C652}"/>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E9826AA-73F7-9444-9EC1-760AAB3D7065}" type="datetime12">
              <a:rPr lang="en-US" altLang="en-US"/>
              <a:pPr eaLnBrk="1" hangingPunct="1">
                <a:defRPr/>
              </a:pPr>
              <a:t>5:27 PM</a:t>
            </a:fld>
            <a:endParaRPr lang="en-US" altLang="en-US"/>
          </a:p>
        </p:txBody>
      </p:sp>
      <p:sp>
        <p:nvSpPr>
          <p:cNvPr id="41987" name="Rectangle 2">
            <a:extLst>
              <a:ext uri="{FF2B5EF4-FFF2-40B4-BE49-F238E27FC236}">
                <a16:creationId xmlns:a16="http://schemas.microsoft.com/office/drawing/2014/main" id="{B6F0D668-5BE0-3749-A9DF-CE4947D100EC}"/>
              </a:ext>
            </a:extLst>
          </p:cNvPr>
          <p:cNvSpPr>
            <a:spLocks noGrp="1" noChangeArrowheads="1"/>
          </p:cNvSpPr>
          <p:nvPr>
            <p:ph type="title"/>
          </p:nvPr>
        </p:nvSpPr>
        <p:spPr>
          <a:xfrm>
            <a:off x="609600" y="152400"/>
            <a:ext cx="7772400" cy="609600"/>
          </a:xfrm>
        </p:spPr>
        <p:txBody>
          <a:bodyPr/>
          <a:lstStyle/>
          <a:p>
            <a:pPr eaLnBrk="1" hangingPunct="1">
              <a:defRPr/>
            </a:pPr>
            <a:r>
              <a:rPr lang="en-US" altLang="en-US" sz="4000"/>
              <a:t>Sheath and waste systems</a:t>
            </a:r>
          </a:p>
        </p:txBody>
      </p:sp>
      <p:sp>
        <p:nvSpPr>
          <p:cNvPr id="41988" name="Rectangle 3">
            <a:extLst>
              <a:ext uri="{FF2B5EF4-FFF2-40B4-BE49-F238E27FC236}">
                <a16:creationId xmlns:a16="http://schemas.microsoft.com/office/drawing/2014/main" id="{8C5A8F53-3182-FD46-85A6-BCE2C51FCA01}"/>
              </a:ext>
            </a:extLst>
          </p:cNvPr>
          <p:cNvSpPr>
            <a:spLocks noGrp="1" noChangeArrowheads="1"/>
          </p:cNvSpPr>
          <p:nvPr>
            <p:ph type="body" idx="1"/>
          </p:nvPr>
        </p:nvSpPr>
        <p:spPr>
          <a:xfrm>
            <a:off x="457200" y="1600200"/>
            <a:ext cx="8229600" cy="2346325"/>
          </a:xfrm>
        </p:spPr>
        <p:txBody>
          <a:bodyPr/>
          <a:lstStyle/>
          <a:p>
            <a:pPr eaLnBrk="1" hangingPunct="1">
              <a:defRPr/>
            </a:pPr>
            <a:endParaRPr lang="en-US" altLang="en-US"/>
          </a:p>
        </p:txBody>
      </p:sp>
      <p:pic>
        <p:nvPicPr>
          <p:cNvPr id="111620" name="Picture 4" descr="DSC00017(33)">
            <a:extLst>
              <a:ext uri="{FF2B5EF4-FFF2-40B4-BE49-F238E27FC236}">
                <a16:creationId xmlns:a16="http://schemas.microsoft.com/office/drawing/2014/main" id="{108BD66C-FB63-5E47-810D-DD2B3D3B9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528" y="985838"/>
            <a:ext cx="4175522"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descr="DSC00018(34)">
            <a:extLst>
              <a:ext uri="{FF2B5EF4-FFF2-40B4-BE49-F238E27FC236}">
                <a16:creationId xmlns:a16="http://schemas.microsoft.com/office/drawing/2014/main" id="{6103CA1F-0E60-FF42-A79B-3232E36F1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24193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 Box 6">
            <a:extLst>
              <a:ext uri="{FF2B5EF4-FFF2-40B4-BE49-F238E27FC236}">
                <a16:creationId xmlns:a16="http://schemas.microsoft.com/office/drawing/2014/main" id="{3082633F-A139-3948-903D-9D42636AF5CC}"/>
              </a:ext>
            </a:extLst>
          </p:cNvPr>
          <p:cNvSpPr txBox="1">
            <a:spLocks noChangeArrowheads="1"/>
          </p:cNvSpPr>
          <p:nvPr/>
        </p:nvSpPr>
        <p:spPr bwMode="auto">
          <a:xfrm>
            <a:off x="1524000" y="11430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400">
                <a:latin typeface="Times New Roman" charset="0"/>
              </a:rPr>
              <a:t>Epics Elite</a:t>
            </a:r>
          </a:p>
        </p:txBody>
      </p:sp>
      <p:sp>
        <p:nvSpPr>
          <p:cNvPr id="41992" name="Text Box 7">
            <a:extLst>
              <a:ext uri="{FF2B5EF4-FFF2-40B4-BE49-F238E27FC236}">
                <a16:creationId xmlns:a16="http://schemas.microsoft.com/office/drawing/2014/main" id="{66CD2F04-381C-CB44-B6C8-8602103E75BD}"/>
              </a:ext>
            </a:extLst>
          </p:cNvPr>
          <p:cNvSpPr txBox="1">
            <a:spLocks noChangeArrowheads="1"/>
          </p:cNvSpPr>
          <p:nvPr/>
        </p:nvSpPr>
        <p:spPr bwMode="auto">
          <a:xfrm>
            <a:off x="669925" y="5070475"/>
            <a:ext cx="2365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2400">
                <a:latin typeface="Times New Roman" charset="0"/>
              </a:rPr>
              <a:t>Sheath Filter Unit</a:t>
            </a:r>
          </a:p>
        </p:txBody>
      </p:sp>
      <p:sp>
        <p:nvSpPr>
          <p:cNvPr id="41993" name="Text Box 8">
            <a:extLst>
              <a:ext uri="{FF2B5EF4-FFF2-40B4-BE49-F238E27FC236}">
                <a16:creationId xmlns:a16="http://schemas.microsoft.com/office/drawing/2014/main" id="{9C87D97E-3F2A-9940-9AB3-F3570D0EFE23}"/>
              </a:ext>
            </a:extLst>
          </p:cNvPr>
          <p:cNvSpPr txBox="1">
            <a:spLocks noChangeArrowheads="1"/>
          </p:cNvSpPr>
          <p:nvPr/>
        </p:nvSpPr>
        <p:spPr bwMode="auto">
          <a:xfrm>
            <a:off x="2311400" y="5776913"/>
            <a:ext cx="14478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a:latin typeface="Times New Roman" charset="0"/>
              </a:rPr>
              <a:t>Low Pressure</a:t>
            </a:r>
          </a:p>
          <a:p>
            <a:pPr>
              <a:defRPr/>
            </a:pPr>
            <a:r>
              <a:rPr lang="en-US" altLang="en-US">
                <a:latin typeface="Times New Roman" charset="0"/>
              </a:rPr>
              <a:t>Sheath and </a:t>
            </a:r>
          </a:p>
          <a:p>
            <a:pPr>
              <a:defRPr/>
            </a:pPr>
            <a:r>
              <a:rPr lang="en-US" altLang="en-US">
                <a:latin typeface="Times New Roman" charset="0"/>
              </a:rPr>
              <a:t>Waste bottles</a:t>
            </a:r>
          </a:p>
        </p:txBody>
      </p:sp>
      <p:sp>
        <p:nvSpPr>
          <p:cNvPr id="41994" name="Line 9">
            <a:extLst>
              <a:ext uri="{FF2B5EF4-FFF2-40B4-BE49-F238E27FC236}">
                <a16:creationId xmlns:a16="http://schemas.microsoft.com/office/drawing/2014/main" id="{0D0F836B-7225-7D47-A6E8-CED882B0D4A9}"/>
              </a:ext>
            </a:extLst>
          </p:cNvPr>
          <p:cNvSpPr>
            <a:spLocks noChangeShapeType="1"/>
          </p:cNvSpPr>
          <p:nvPr/>
        </p:nvSpPr>
        <p:spPr bwMode="auto">
          <a:xfrm flipV="1">
            <a:off x="3035300" y="5483225"/>
            <a:ext cx="609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Arial" charset="0"/>
            </a:endParaRPr>
          </a:p>
        </p:txBody>
      </p:sp>
      <p:sp>
        <p:nvSpPr>
          <p:cNvPr id="41995" name="Text Box 10">
            <a:extLst>
              <a:ext uri="{FF2B5EF4-FFF2-40B4-BE49-F238E27FC236}">
                <a16:creationId xmlns:a16="http://schemas.microsoft.com/office/drawing/2014/main" id="{5D769554-AEA8-B149-88FA-C2F8119EADB0}"/>
              </a:ext>
            </a:extLst>
          </p:cNvPr>
          <p:cNvSpPr txBox="1">
            <a:spLocks noChangeArrowheads="1"/>
          </p:cNvSpPr>
          <p:nvPr/>
        </p:nvSpPr>
        <p:spPr bwMode="auto">
          <a:xfrm>
            <a:off x="6629400" y="6629400"/>
            <a:ext cx="12573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900"/>
              <a:t>Photo: J. P Robinson</a:t>
            </a:r>
          </a:p>
        </p:txBody>
      </p:sp>
      <p:sp>
        <p:nvSpPr>
          <p:cNvPr id="111627" name="TextBox 1">
            <a:extLst>
              <a:ext uri="{FF2B5EF4-FFF2-40B4-BE49-F238E27FC236}">
                <a16:creationId xmlns:a16="http://schemas.microsoft.com/office/drawing/2014/main" id="{0E111D5B-C1C6-E748-8CB4-A32F1AE0E91E}"/>
              </a:ext>
            </a:extLst>
          </p:cNvPr>
          <p:cNvSpPr txBox="1">
            <a:spLocks noChangeArrowheads="1"/>
          </p:cNvSpPr>
          <p:nvPr/>
        </p:nvSpPr>
        <p:spPr bwMode="auto">
          <a:xfrm>
            <a:off x="8129588" y="2625725"/>
            <a:ext cx="915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Sheath</a:t>
            </a:r>
          </a:p>
          <a:p>
            <a:pPr eaLnBrk="1" hangingPunct="1">
              <a:spcBef>
                <a:spcPct val="0"/>
              </a:spcBef>
              <a:buFontTx/>
              <a:buNone/>
            </a:pPr>
            <a:r>
              <a:rPr lang="en-US" altLang="en-US" sz="1800"/>
              <a:t>fluid</a:t>
            </a:r>
          </a:p>
        </p:txBody>
      </p:sp>
      <p:sp>
        <p:nvSpPr>
          <p:cNvPr id="111628" name="TextBox 13">
            <a:extLst>
              <a:ext uri="{FF2B5EF4-FFF2-40B4-BE49-F238E27FC236}">
                <a16:creationId xmlns:a16="http://schemas.microsoft.com/office/drawing/2014/main" id="{CB71EC49-B647-8A40-A14C-1344BAE77C1F}"/>
              </a:ext>
            </a:extLst>
          </p:cNvPr>
          <p:cNvSpPr txBox="1">
            <a:spLocks noChangeArrowheads="1"/>
          </p:cNvSpPr>
          <p:nvPr/>
        </p:nvSpPr>
        <p:spPr bwMode="auto">
          <a:xfrm>
            <a:off x="8021638" y="5141913"/>
            <a:ext cx="113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Waste</a:t>
            </a:r>
          </a:p>
          <a:p>
            <a:pPr eaLnBrk="1" hangingPunct="1">
              <a:spcBef>
                <a:spcPct val="0"/>
              </a:spcBef>
              <a:buFontTx/>
              <a:buNone/>
            </a:pPr>
            <a:r>
              <a:rPr lang="en-US" altLang="en-US" sz="1800"/>
              <a:t>container</a:t>
            </a:r>
          </a:p>
        </p:txBody>
      </p:sp>
      <p:cxnSp>
        <p:nvCxnSpPr>
          <p:cNvPr id="4" name="Straight Arrow Connector 3">
            <a:extLst>
              <a:ext uri="{FF2B5EF4-FFF2-40B4-BE49-F238E27FC236}">
                <a16:creationId xmlns:a16="http://schemas.microsoft.com/office/drawing/2014/main" id="{BDF92FD6-AD36-4940-B49A-D20677B7901B}"/>
              </a:ext>
            </a:extLst>
          </p:cNvPr>
          <p:cNvCxnSpPr/>
          <p:nvPr/>
        </p:nvCxnSpPr>
        <p:spPr>
          <a:xfrm>
            <a:off x="1981200" y="3124200"/>
            <a:ext cx="2895600" cy="1295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C329-CE77-EE4F-87E5-7B6ACC842E1B}"/>
              </a:ext>
            </a:extLst>
          </p:cNvPr>
          <p:cNvSpPr>
            <a:spLocks noGrp="1"/>
          </p:cNvSpPr>
          <p:nvPr>
            <p:ph type="title"/>
          </p:nvPr>
        </p:nvSpPr>
        <p:spPr/>
        <p:txBody>
          <a:bodyPr/>
          <a:lstStyle/>
          <a:p>
            <a:pPr>
              <a:defRPr/>
            </a:pPr>
            <a:r>
              <a:rPr lang="en-US" dirty="0" err="1"/>
              <a:t>Cytorial</a:t>
            </a:r>
            <a:r>
              <a:rPr lang="en-US" dirty="0"/>
              <a:t> on Fluidics</a:t>
            </a:r>
          </a:p>
        </p:txBody>
      </p:sp>
      <p:sp>
        <p:nvSpPr>
          <p:cNvPr id="113666" name="Date Placeholder 3">
            <a:extLst>
              <a:ext uri="{FF2B5EF4-FFF2-40B4-BE49-F238E27FC236}">
                <a16:creationId xmlns:a16="http://schemas.microsoft.com/office/drawing/2014/main" id="{711706E0-42A4-1F4A-92DE-CE1C4C3807D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20A1EE-AA01-794A-8957-402F50513F61}" type="datetime12">
              <a:rPr lang="en-US" altLang="en-US" sz="1400" smtClean="0"/>
              <a:pPr>
                <a:spcBef>
                  <a:spcPct val="0"/>
                </a:spcBef>
                <a:buFontTx/>
                <a:buNone/>
              </a:pPr>
              <a:t>5:27 PM</a:t>
            </a:fld>
            <a:endParaRPr lang="en-US" altLang="en-US" sz="1400"/>
          </a:p>
        </p:txBody>
      </p:sp>
      <p:sp>
        <p:nvSpPr>
          <p:cNvPr id="113668" name="TextBox 4">
            <a:extLst>
              <a:ext uri="{FF2B5EF4-FFF2-40B4-BE49-F238E27FC236}">
                <a16:creationId xmlns:a16="http://schemas.microsoft.com/office/drawing/2014/main" id="{B97B9F70-483D-574E-BD67-E075C4208626}"/>
              </a:ext>
            </a:extLst>
          </p:cNvPr>
          <p:cNvSpPr txBox="1">
            <a:spLocks noChangeArrowheads="1"/>
          </p:cNvSpPr>
          <p:nvPr/>
        </p:nvSpPr>
        <p:spPr bwMode="auto">
          <a:xfrm>
            <a:off x="3200400" y="6019800"/>
            <a:ext cx="3014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Fluidic Systems CYTORIAL</a:t>
            </a:r>
          </a:p>
        </p:txBody>
      </p:sp>
      <p:pic>
        <p:nvPicPr>
          <p:cNvPr id="3" name="Fluidics systems--0100" descr="Fluidics systems--0100">
            <a:hlinkClick r:id="" action="ppaction://media"/>
            <a:extLst>
              <a:ext uri="{FF2B5EF4-FFF2-40B4-BE49-F238E27FC236}">
                <a16:creationId xmlns:a16="http://schemas.microsoft.com/office/drawing/2014/main" id="{4E91F861-FFE5-594B-A241-9F0291152E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06922"/>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74EED-C0C3-054E-AF4B-19081EFF18EA}"/>
              </a:ext>
            </a:extLst>
          </p:cNvPr>
          <p:cNvSpPr>
            <a:spLocks noGrp="1"/>
          </p:cNvSpPr>
          <p:nvPr>
            <p:ph type="title"/>
          </p:nvPr>
        </p:nvSpPr>
        <p:spPr/>
        <p:txBody>
          <a:bodyPr/>
          <a:lstStyle/>
          <a:p>
            <a:pPr>
              <a:defRPr/>
            </a:pPr>
            <a:r>
              <a:rPr lang="en-US" dirty="0" err="1"/>
              <a:t>Cytoflex</a:t>
            </a:r>
            <a:r>
              <a:rPr lang="en-US" dirty="0"/>
              <a:t> fluidics</a:t>
            </a:r>
          </a:p>
        </p:txBody>
      </p:sp>
      <p:sp>
        <p:nvSpPr>
          <p:cNvPr id="114690" name="Date Placeholder 3">
            <a:extLst>
              <a:ext uri="{FF2B5EF4-FFF2-40B4-BE49-F238E27FC236}">
                <a16:creationId xmlns:a16="http://schemas.microsoft.com/office/drawing/2014/main" id="{20FD5FD8-8CF7-134E-8379-503AA3F5D20D}"/>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1B97FF-DC98-3440-A8D4-BF644E3938D7}" type="datetime12">
              <a:rPr lang="en-US" altLang="en-US" sz="1400" smtClean="0"/>
              <a:pPr>
                <a:spcBef>
                  <a:spcPct val="0"/>
                </a:spcBef>
                <a:buFontTx/>
                <a:buNone/>
              </a:pPr>
              <a:t>5:27 PM</a:t>
            </a:fld>
            <a:endParaRPr lang="en-US" altLang="en-US" sz="1400"/>
          </a:p>
        </p:txBody>
      </p:sp>
      <p:sp>
        <p:nvSpPr>
          <p:cNvPr id="114691" name="TextBox 4">
            <a:extLst>
              <a:ext uri="{FF2B5EF4-FFF2-40B4-BE49-F238E27FC236}">
                <a16:creationId xmlns:a16="http://schemas.microsoft.com/office/drawing/2014/main" id="{7CD28E70-F021-C140-A11B-51663F40652B}"/>
              </a:ext>
            </a:extLst>
          </p:cNvPr>
          <p:cNvSpPr txBox="1">
            <a:spLocks noChangeArrowheads="1"/>
          </p:cNvSpPr>
          <p:nvPr/>
        </p:nvSpPr>
        <p:spPr bwMode="auto">
          <a:xfrm>
            <a:off x="1066800" y="1219200"/>
            <a:ext cx="7264104"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t>this YOUTUBE Fluidics </a:t>
            </a:r>
            <a:r>
              <a:rPr lang="en-US" altLang="en-US" dirty="0" err="1"/>
              <a:t>Cytorial</a:t>
            </a:r>
            <a:r>
              <a:rPr lang="en-US" altLang="en-US" dirty="0"/>
              <a:t> is </a:t>
            </a:r>
            <a:r>
              <a:rPr lang="en-US" altLang="en-US" dirty="0">
                <a:hlinkClick r:id="rId2"/>
              </a:rPr>
              <a:t>here</a:t>
            </a:r>
            <a:endParaRPr lang="en-US" altLang="en-US" dirty="0"/>
          </a:p>
          <a:p>
            <a:endParaRPr lang="en-US" dirty="0"/>
          </a:p>
          <a:p>
            <a:pPr>
              <a:buNone/>
            </a:pPr>
            <a:r>
              <a:rPr lang="en-US" dirty="0">
                <a:hlinkClick r:id="rId2"/>
              </a:rPr>
              <a:t>https://youtu.be/nF10-wquVmQ </a:t>
            </a:r>
            <a:endParaRPr lang="en-US" dirty="0"/>
          </a:p>
          <a:p>
            <a:pPr eaLnBrk="1" hangingPunct="1">
              <a:spcBef>
                <a:spcPct val="0"/>
              </a:spcBef>
              <a:buFontTx/>
              <a:buNone/>
            </a:pPr>
            <a:r>
              <a:rPr lang="en-US" altLang="en-US" dirty="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3">
            <a:extLst>
              <a:ext uri="{FF2B5EF4-FFF2-40B4-BE49-F238E27FC236}">
                <a16:creationId xmlns:a16="http://schemas.microsoft.com/office/drawing/2014/main" id="{E9BC1987-D2A0-0C41-9B82-6C3A26F75C88}"/>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119DA65-6502-0A4E-90B3-BB933EE89E88}" type="datetime12">
              <a:rPr lang="en-US" altLang="en-US"/>
              <a:pPr eaLnBrk="1" hangingPunct="1">
                <a:defRPr/>
              </a:pPr>
              <a:t>5:27 PM</a:t>
            </a:fld>
            <a:endParaRPr lang="en-US" altLang="en-US"/>
          </a:p>
        </p:txBody>
      </p:sp>
      <p:sp>
        <p:nvSpPr>
          <p:cNvPr id="43011" name="Rectangle 2">
            <a:extLst>
              <a:ext uri="{FF2B5EF4-FFF2-40B4-BE49-F238E27FC236}">
                <a16:creationId xmlns:a16="http://schemas.microsoft.com/office/drawing/2014/main" id="{A2B3AA7E-A485-914F-9F1D-60AFD1AD3FBA}"/>
              </a:ext>
            </a:extLst>
          </p:cNvPr>
          <p:cNvSpPr>
            <a:spLocks noGrp="1" noChangeArrowheads="1"/>
          </p:cNvSpPr>
          <p:nvPr>
            <p:ph type="title"/>
          </p:nvPr>
        </p:nvSpPr>
        <p:spPr>
          <a:xfrm>
            <a:off x="762000" y="152400"/>
            <a:ext cx="7772400" cy="609600"/>
          </a:xfrm>
        </p:spPr>
        <p:txBody>
          <a:bodyPr/>
          <a:lstStyle/>
          <a:p>
            <a:pPr eaLnBrk="1" hangingPunct="1">
              <a:defRPr/>
            </a:pPr>
            <a:r>
              <a:rPr lang="en-US" altLang="en-US" sz="4000"/>
              <a:t>Lecture Summary</a:t>
            </a:r>
          </a:p>
        </p:txBody>
      </p:sp>
      <p:sp>
        <p:nvSpPr>
          <p:cNvPr id="43012" name="Rectangle 3">
            <a:extLst>
              <a:ext uri="{FF2B5EF4-FFF2-40B4-BE49-F238E27FC236}">
                <a16:creationId xmlns:a16="http://schemas.microsoft.com/office/drawing/2014/main" id="{AC5E9114-EE1D-5D48-8333-7AF5F978D3F1}"/>
              </a:ext>
            </a:extLst>
          </p:cNvPr>
          <p:cNvSpPr>
            <a:spLocks noGrp="1" noChangeArrowheads="1"/>
          </p:cNvSpPr>
          <p:nvPr>
            <p:ph type="body" idx="1"/>
          </p:nvPr>
        </p:nvSpPr>
        <p:spPr>
          <a:xfrm>
            <a:off x="304800" y="1104900"/>
            <a:ext cx="8458200" cy="4648200"/>
          </a:xfrm>
        </p:spPr>
        <p:txBody>
          <a:bodyPr/>
          <a:lstStyle/>
          <a:p>
            <a:pPr eaLnBrk="1" hangingPunct="1">
              <a:lnSpc>
                <a:spcPct val="90000"/>
              </a:lnSpc>
              <a:defRPr/>
            </a:pPr>
            <a:r>
              <a:rPr lang="en-US" altLang="en-US" sz="2000" dirty="0"/>
              <a:t>There are several types of fluidic control systems in flow cytometry – all work well and all have commercial products</a:t>
            </a:r>
          </a:p>
          <a:p>
            <a:pPr eaLnBrk="1" hangingPunct="1">
              <a:lnSpc>
                <a:spcPct val="90000"/>
              </a:lnSpc>
              <a:defRPr/>
            </a:pPr>
            <a:r>
              <a:rPr lang="en-US" altLang="en-US" sz="2000" dirty="0"/>
              <a:t>Some systems however provide absolute counts, others perhaps less absolute!!</a:t>
            </a:r>
          </a:p>
          <a:p>
            <a:pPr eaLnBrk="1" hangingPunct="1">
              <a:lnSpc>
                <a:spcPct val="90000"/>
              </a:lnSpc>
              <a:defRPr/>
            </a:pPr>
            <a:r>
              <a:rPr lang="en-US" altLang="en-US" sz="2000" dirty="0"/>
              <a:t>Flow must be laminar (appropriate Reynolds #)</a:t>
            </a:r>
          </a:p>
          <a:p>
            <a:pPr lvl="1" eaLnBrk="1" hangingPunct="1">
              <a:lnSpc>
                <a:spcPct val="90000"/>
              </a:lnSpc>
              <a:defRPr/>
            </a:pPr>
            <a:r>
              <a:rPr lang="en-US" altLang="en-US" sz="2000" dirty="0"/>
              <a:t>When R</a:t>
            </a:r>
            <a:r>
              <a:rPr lang="en-US" altLang="en-US" sz="2000" baseline="-25000" dirty="0"/>
              <a:t>e</a:t>
            </a:r>
            <a:r>
              <a:rPr lang="en-US" altLang="en-US" sz="2000" dirty="0"/>
              <a:t> &lt; 2300, flow is always </a:t>
            </a:r>
            <a:r>
              <a:rPr lang="en-US" altLang="en-US" sz="2000" dirty="0">
                <a:solidFill>
                  <a:srgbClr val="FF3300"/>
                </a:solidFill>
              </a:rPr>
              <a:t>laminar</a:t>
            </a:r>
            <a:endParaRPr lang="en-US" altLang="en-US" sz="1600" dirty="0"/>
          </a:p>
          <a:p>
            <a:pPr eaLnBrk="1" hangingPunct="1">
              <a:lnSpc>
                <a:spcPct val="90000"/>
              </a:lnSpc>
              <a:defRPr/>
            </a:pPr>
            <a:r>
              <a:rPr lang="en-US" altLang="en-US" sz="2000" dirty="0"/>
              <a:t>Samples can be injected or flow via differential pressure</a:t>
            </a:r>
          </a:p>
          <a:p>
            <a:pPr eaLnBrk="1" hangingPunct="1">
              <a:lnSpc>
                <a:spcPct val="90000"/>
              </a:lnSpc>
              <a:defRPr/>
            </a:pPr>
            <a:r>
              <a:rPr lang="en-US" altLang="en-US" sz="2000" dirty="0"/>
              <a:t>There are many types of flow chambers – many are changeable but all can be blocked by junk!!</a:t>
            </a:r>
          </a:p>
          <a:p>
            <a:pPr eaLnBrk="1" hangingPunct="1">
              <a:lnSpc>
                <a:spcPct val="90000"/>
              </a:lnSpc>
              <a:defRPr/>
            </a:pPr>
            <a:r>
              <a:rPr lang="en-US" altLang="en-US" sz="2000" dirty="0"/>
              <a:t>Blockages must be properly cleared to obtain high precision</a:t>
            </a:r>
          </a:p>
          <a:p>
            <a:pPr marL="0" indent="0" eaLnBrk="1" hangingPunct="1">
              <a:lnSpc>
                <a:spcPct val="90000"/>
              </a:lnSpc>
              <a:buNone/>
              <a:defRPr/>
            </a:pPr>
            <a:endParaRPr lang="en-US" altLang="en-US" sz="2000" dirty="0"/>
          </a:p>
          <a:p>
            <a:pPr eaLnBrk="1" hangingPunct="1">
              <a:lnSpc>
                <a:spcPct val="90000"/>
              </a:lnSpc>
              <a:spcBef>
                <a:spcPct val="0"/>
              </a:spcBef>
              <a:buFontTx/>
              <a:buNone/>
              <a:defRPr/>
            </a:pPr>
            <a:r>
              <a:rPr lang="en-US" altLang="en-US" sz="2800" dirty="0">
                <a:solidFill>
                  <a:srgbClr val="0033CC"/>
                </a:solidFill>
                <a:latin typeface="Times New Roman" charset="0"/>
              </a:rPr>
              <a:t>		WEB  http://</a:t>
            </a:r>
            <a:r>
              <a:rPr lang="en-US" altLang="en-US" sz="2800" dirty="0" err="1">
                <a:solidFill>
                  <a:srgbClr val="0033CC"/>
                </a:solidFill>
                <a:latin typeface="Times New Roman" charset="0"/>
              </a:rPr>
              <a:t>www.cyto.purdue.edu</a:t>
            </a:r>
            <a:endParaRPr lang="en-US" altLang="en-US" sz="2800" dirty="0">
              <a:solidFill>
                <a:srgbClr val="0033CC"/>
              </a:solidFill>
              <a:latin typeface="Times New Roman" charset="0"/>
            </a:endParaRPr>
          </a:p>
          <a:p>
            <a:pPr eaLnBrk="1" hangingPunct="1">
              <a:lnSpc>
                <a:spcPct val="90000"/>
              </a:lnSpc>
              <a:defRPr/>
            </a:pPr>
            <a:endParaRPr lang="en-US" alt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a:extLst>
              <a:ext uri="{FF2B5EF4-FFF2-40B4-BE49-F238E27FC236}">
                <a16:creationId xmlns:a16="http://schemas.microsoft.com/office/drawing/2014/main" id="{F533C24B-D503-B943-BD74-7452EC941139}"/>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4DF59E6-5C52-6545-BA4F-4F1D851898C5}" type="datetime12">
              <a:rPr lang="en-US" altLang="en-US"/>
              <a:pPr eaLnBrk="1" hangingPunct="1">
                <a:defRPr/>
              </a:pPr>
              <a:t>5:27 PM</a:t>
            </a:fld>
            <a:endParaRPr lang="en-US" altLang="en-US"/>
          </a:p>
        </p:txBody>
      </p:sp>
      <p:sp>
        <p:nvSpPr>
          <p:cNvPr id="6147" name="Rectangle 2">
            <a:extLst>
              <a:ext uri="{FF2B5EF4-FFF2-40B4-BE49-F238E27FC236}">
                <a16:creationId xmlns:a16="http://schemas.microsoft.com/office/drawing/2014/main" id="{A7A7C3A4-D114-1F4A-ADB7-79715C70B670}"/>
              </a:ext>
            </a:extLst>
          </p:cNvPr>
          <p:cNvSpPr>
            <a:spLocks noGrp="1" noChangeArrowheads="1"/>
          </p:cNvSpPr>
          <p:nvPr>
            <p:ph type="title"/>
          </p:nvPr>
        </p:nvSpPr>
        <p:spPr>
          <a:xfrm>
            <a:off x="698500" y="0"/>
            <a:ext cx="7772400" cy="8382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defTabSz="895350" eaLnBrk="1" hangingPunct="1">
              <a:defRPr/>
            </a:pPr>
            <a:r>
              <a:rPr lang="en-US" altLang="en-US"/>
              <a:t>Fluidics Systems</a:t>
            </a:r>
          </a:p>
        </p:txBody>
      </p:sp>
      <p:sp>
        <p:nvSpPr>
          <p:cNvPr id="6148" name="Rectangle 3">
            <a:extLst>
              <a:ext uri="{FF2B5EF4-FFF2-40B4-BE49-F238E27FC236}">
                <a16:creationId xmlns:a16="http://schemas.microsoft.com/office/drawing/2014/main" id="{16209C91-C167-5A4B-8F74-1EB06E333FE1}"/>
              </a:ext>
            </a:extLst>
          </p:cNvPr>
          <p:cNvSpPr>
            <a:spLocks noChangeArrowheads="1"/>
          </p:cNvSpPr>
          <p:nvPr/>
        </p:nvSpPr>
        <p:spPr bwMode="auto">
          <a:xfrm>
            <a:off x="173038" y="909638"/>
            <a:ext cx="5305425" cy="1843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b="1" dirty="0">
                <a:solidFill>
                  <a:srgbClr val="FF3300"/>
                </a:solidFill>
              </a:rPr>
              <a:t>Positive Pressure Systems</a:t>
            </a:r>
            <a:endParaRPr lang="en-US" altLang="en-US" sz="1600" b="1" dirty="0"/>
          </a:p>
          <a:p>
            <a:pPr>
              <a:defRPr/>
            </a:pPr>
            <a:endParaRPr lang="en-US" altLang="en-US" sz="1600" b="1" dirty="0"/>
          </a:p>
          <a:p>
            <a:pPr lvl="1">
              <a:buFontTx/>
              <a:buChar char="•"/>
              <a:defRPr/>
            </a:pPr>
            <a:r>
              <a:rPr lang="en-US" altLang="en-US" sz="1600" b="1" dirty="0"/>
              <a:t>  Based upon differential pressure</a:t>
            </a:r>
          </a:p>
          <a:p>
            <a:pPr lvl="1">
              <a:defRPr/>
            </a:pPr>
            <a:r>
              <a:rPr lang="en-US" altLang="en-US" sz="1600" b="1" dirty="0"/>
              <a:t>     between sample and sheath fluid. </a:t>
            </a:r>
          </a:p>
          <a:p>
            <a:pPr lvl="1">
              <a:buFontTx/>
              <a:buChar char="•"/>
              <a:defRPr/>
            </a:pPr>
            <a:r>
              <a:rPr lang="en-US" altLang="en-US" sz="1600" b="1" dirty="0"/>
              <a:t>  Require balanced positive pressure </a:t>
            </a:r>
          </a:p>
          <a:p>
            <a:pPr lvl="1">
              <a:defRPr/>
            </a:pPr>
            <a:r>
              <a:rPr lang="en-US" altLang="en-US" sz="1600" b="1" dirty="0"/>
              <a:t>     via either air or nitrogen</a:t>
            </a:r>
          </a:p>
          <a:p>
            <a:pPr lvl="1">
              <a:buFontTx/>
              <a:buChar char="•"/>
              <a:defRPr/>
            </a:pPr>
            <a:r>
              <a:rPr lang="en-US" altLang="en-US" sz="1600" b="1" dirty="0"/>
              <a:t>  Flow rate varies between 2-10 ms</a:t>
            </a:r>
            <a:r>
              <a:rPr lang="en-US" altLang="en-US" sz="1600" b="1" baseline="30000" dirty="0"/>
              <a:t>-1</a:t>
            </a:r>
          </a:p>
        </p:txBody>
      </p:sp>
      <p:grpSp>
        <p:nvGrpSpPr>
          <p:cNvPr id="25604" name="Group 4">
            <a:extLst>
              <a:ext uri="{FF2B5EF4-FFF2-40B4-BE49-F238E27FC236}">
                <a16:creationId xmlns:a16="http://schemas.microsoft.com/office/drawing/2014/main" id="{88DC9114-02FE-5C46-9E78-BDC56774DB71}"/>
              </a:ext>
            </a:extLst>
          </p:cNvPr>
          <p:cNvGrpSpPr>
            <a:grpSpLocks/>
          </p:cNvGrpSpPr>
          <p:nvPr/>
        </p:nvGrpSpPr>
        <p:grpSpPr bwMode="auto">
          <a:xfrm>
            <a:off x="6188144" y="1350963"/>
            <a:ext cx="1536630" cy="1401762"/>
            <a:chOff x="3905" y="995"/>
            <a:chExt cx="1527" cy="1547"/>
          </a:xfrm>
        </p:grpSpPr>
        <p:grpSp>
          <p:nvGrpSpPr>
            <p:cNvPr id="25673" name="Group 5">
              <a:extLst>
                <a:ext uri="{FF2B5EF4-FFF2-40B4-BE49-F238E27FC236}">
                  <a16:creationId xmlns:a16="http://schemas.microsoft.com/office/drawing/2014/main" id="{58FC1B9A-6C07-CF4C-B2D9-86C7165FD22B}"/>
                </a:ext>
              </a:extLst>
            </p:cNvPr>
            <p:cNvGrpSpPr>
              <a:grpSpLocks/>
            </p:cNvGrpSpPr>
            <p:nvPr/>
          </p:nvGrpSpPr>
          <p:grpSpPr bwMode="auto">
            <a:xfrm>
              <a:off x="5322" y="2132"/>
              <a:ext cx="29" cy="410"/>
              <a:chOff x="4287" y="2574"/>
              <a:chExt cx="63" cy="792"/>
            </a:xfrm>
          </p:grpSpPr>
          <p:sp>
            <p:nvSpPr>
              <p:cNvPr id="6185" name="Oval 6">
                <a:extLst>
                  <a:ext uri="{FF2B5EF4-FFF2-40B4-BE49-F238E27FC236}">
                    <a16:creationId xmlns:a16="http://schemas.microsoft.com/office/drawing/2014/main" id="{6EC0005C-7CE4-2346-8555-D520B25056B9}"/>
                  </a:ext>
                </a:extLst>
              </p:cNvPr>
              <p:cNvSpPr>
                <a:spLocks noChangeArrowheads="1"/>
              </p:cNvSpPr>
              <p:nvPr/>
            </p:nvSpPr>
            <p:spPr bwMode="auto">
              <a:xfrm>
                <a:off x="4286" y="2574"/>
                <a:ext cx="48" cy="85"/>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6" name="Oval 7">
                <a:extLst>
                  <a:ext uri="{FF2B5EF4-FFF2-40B4-BE49-F238E27FC236}">
                    <a16:creationId xmlns:a16="http://schemas.microsoft.com/office/drawing/2014/main" id="{F3935A3B-28DA-DB41-BC53-6E76F5876EF1}"/>
                  </a:ext>
                </a:extLst>
              </p:cNvPr>
              <p:cNvSpPr>
                <a:spLocks noChangeArrowheads="1"/>
              </p:cNvSpPr>
              <p:nvPr/>
            </p:nvSpPr>
            <p:spPr bwMode="auto">
              <a:xfrm>
                <a:off x="4289" y="2686"/>
                <a:ext cx="48" cy="85"/>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7" name="Oval 8">
                <a:extLst>
                  <a:ext uri="{FF2B5EF4-FFF2-40B4-BE49-F238E27FC236}">
                    <a16:creationId xmlns:a16="http://schemas.microsoft.com/office/drawing/2014/main" id="{531DA2C2-A2F4-C640-A008-A0B39AAB1958}"/>
                  </a:ext>
                </a:extLst>
              </p:cNvPr>
              <p:cNvSpPr>
                <a:spLocks noChangeArrowheads="1"/>
              </p:cNvSpPr>
              <p:nvPr/>
            </p:nvSpPr>
            <p:spPr bwMode="auto">
              <a:xfrm>
                <a:off x="4293" y="2787"/>
                <a:ext cx="48" cy="81"/>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8" name="Oval 9">
                <a:extLst>
                  <a:ext uri="{FF2B5EF4-FFF2-40B4-BE49-F238E27FC236}">
                    <a16:creationId xmlns:a16="http://schemas.microsoft.com/office/drawing/2014/main" id="{1A86805A-E649-AF45-ABEE-2C2A7DD862B3}"/>
                  </a:ext>
                </a:extLst>
              </p:cNvPr>
              <p:cNvSpPr>
                <a:spLocks noChangeArrowheads="1"/>
              </p:cNvSpPr>
              <p:nvPr/>
            </p:nvSpPr>
            <p:spPr bwMode="auto">
              <a:xfrm>
                <a:off x="4296" y="2984"/>
                <a:ext cx="48" cy="88"/>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9" name="Oval 10">
                <a:extLst>
                  <a:ext uri="{FF2B5EF4-FFF2-40B4-BE49-F238E27FC236}">
                    <a16:creationId xmlns:a16="http://schemas.microsoft.com/office/drawing/2014/main" id="{BFF9FCFE-63B3-C042-87A3-A4767F74AB78}"/>
                  </a:ext>
                </a:extLst>
              </p:cNvPr>
              <p:cNvSpPr>
                <a:spLocks noChangeArrowheads="1"/>
              </p:cNvSpPr>
              <p:nvPr/>
            </p:nvSpPr>
            <p:spPr bwMode="auto">
              <a:xfrm>
                <a:off x="4300" y="3183"/>
                <a:ext cx="48" cy="85"/>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90" name="Oval 11">
                <a:extLst>
                  <a:ext uri="{FF2B5EF4-FFF2-40B4-BE49-F238E27FC236}">
                    <a16:creationId xmlns:a16="http://schemas.microsoft.com/office/drawing/2014/main" id="{2F03BF92-160A-A646-857E-02C4CD601245}"/>
                  </a:ext>
                </a:extLst>
              </p:cNvPr>
              <p:cNvSpPr>
                <a:spLocks noChangeArrowheads="1"/>
              </p:cNvSpPr>
              <p:nvPr/>
            </p:nvSpPr>
            <p:spPr bwMode="auto">
              <a:xfrm>
                <a:off x="4296" y="2885"/>
                <a:ext cx="48" cy="85"/>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91" name="Oval 12">
                <a:extLst>
                  <a:ext uri="{FF2B5EF4-FFF2-40B4-BE49-F238E27FC236}">
                    <a16:creationId xmlns:a16="http://schemas.microsoft.com/office/drawing/2014/main" id="{8334481F-92CF-2C4A-B866-6FEDE69FE633}"/>
                  </a:ext>
                </a:extLst>
              </p:cNvPr>
              <p:cNvSpPr>
                <a:spLocks noChangeArrowheads="1"/>
              </p:cNvSpPr>
              <p:nvPr/>
            </p:nvSpPr>
            <p:spPr bwMode="auto">
              <a:xfrm>
                <a:off x="4296" y="3085"/>
                <a:ext cx="48" cy="85"/>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92" name="Oval 13">
                <a:extLst>
                  <a:ext uri="{FF2B5EF4-FFF2-40B4-BE49-F238E27FC236}">
                    <a16:creationId xmlns:a16="http://schemas.microsoft.com/office/drawing/2014/main" id="{21DC342B-A960-D540-B1AD-AA99DE52AA91}"/>
                  </a:ext>
                </a:extLst>
              </p:cNvPr>
              <p:cNvSpPr>
                <a:spLocks noChangeArrowheads="1"/>
              </p:cNvSpPr>
              <p:nvPr/>
            </p:nvSpPr>
            <p:spPr bwMode="auto">
              <a:xfrm>
                <a:off x="4303" y="3281"/>
                <a:ext cx="48" cy="85"/>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grpSp>
        <p:sp>
          <p:nvSpPr>
            <p:cNvPr id="6173" name="Rectangle 14">
              <a:extLst>
                <a:ext uri="{FF2B5EF4-FFF2-40B4-BE49-F238E27FC236}">
                  <a16:creationId xmlns:a16="http://schemas.microsoft.com/office/drawing/2014/main" id="{3ECFC112-7138-E048-95C2-8358BD8EF96D}"/>
                </a:ext>
              </a:extLst>
            </p:cNvPr>
            <p:cNvSpPr>
              <a:spLocks noChangeArrowheads="1"/>
            </p:cNvSpPr>
            <p:nvPr/>
          </p:nvSpPr>
          <p:spPr bwMode="auto">
            <a:xfrm>
              <a:off x="4183" y="1268"/>
              <a:ext cx="263" cy="85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25675" name="Freeform 15">
              <a:extLst>
                <a:ext uri="{FF2B5EF4-FFF2-40B4-BE49-F238E27FC236}">
                  <a16:creationId xmlns:a16="http://schemas.microsoft.com/office/drawing/2014/main" id="{4F4195E3-1728-9044-96F0-B4ACF8321335}"/>
                </a:ext>
              </a:extLst>
            </p:cNvPr>
            <p:cNvSpPr>
              <a:spLocks/>
            </p:cNvSpPr>
            <p:nvPr/>
          </p:nvSpPr>
          <p:spPr bwMode="auto">
            <a:xfrm>
              <a:off x="4388" y="1215"/>
              <a:ext cx="933" cy="682"/>
            </a:xfrm>
            <a:custGeom>
              <a:avLst/>
              <a:gdLst>
                <a:gd name="T0" fmla="*/ 0 w 1998"/>
                <a:gd name="T1" fmla="*/ 2 h 1316"/>
                <a:gd name="T2" fmla="*/ 0 w 1998"/>
                <a:gd name="T3" fmla="*/ 0 h 1316"/>
                <a:gd name="T4" fmla="*/ 1 w 1998"/>
                <a:gd name="T5" fmla="*/ 0 h 1316"/>
                <a:gd name="T6" fmla="*/ 1 w 1998"/>
                <a:gd name="T7" fmla="*/ 2 h 13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8" h="1316">
                  <a:moveTo>
                    <a:pt x="2" y="1316"/>
                  </a:moveTo>
                  <a:lnTo>
                    <a:pt x="0" y="0"/>
                  </a:lnTo>
                  <a:lnTo>
                    <a:pt x="1998" y="0"/>
                  </a:lnTo>
                  <a:lnTo>
                    <a:pt x="1998" y="1236"/>
                  </a:ln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5" name="Line 16">
              <a:extLst>
                <a:ext uri="{FF2B5EF4-FFF2-40B4-BE49-F238E27FC236}">
                  <a16:creationId xmlns:a16="http://schemas.microsoft.com/office/drawing/2014/main" id="{B14B1BCE-B2AA-4241-A8EF-862472D902AB}"/>
                </a:ext>
              </a:extLst>
            </p:cNvPr>
            <p:cNvSpPr>
              <a:spLocks noChangeShapeType="1"/>
            </p:cNvSpPr>
            <p:nvPr/>
          </p:nvSpPr>
          <p:spPr bwMode="auto">
            <a:xfrm flipV="1">
              <a:off x="4243" y="997"/>
              <a:ext cx="0" cy="524"/>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6176" name="Line 17">
              <a:extLst>
                <a:ext uri="{FF2B5EF4-FFF2-40B4-BE49-F238E27FC236}">
                  <a16:creationId xmlns:a16="http://schemas.microsoft.com/office/drawing/2014/main" id="{D03FBE86-0D95-9642-A315-722BAF088D33}"/>
                </a:ext>
              </a:extLst>
            </p:cNvPr>
            <p:cNvSpPr>
              <a:spLocks noChangeShapeType="1"/>
            </p:cNvSpPr>
            <p:nvPr/>
          </p:nvSpPr>
          <p:spPr bwMode="auto">
            <a:xfrm flipH="1">
              <a:off x="3905" y="995"/>
              <a:ext cx="36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6177" name="Rectangle 18">
              <a:extLst>
                <a:ext uri="{FF2B5EF4-FFF2-40B4-BE49-F238E27FC236}">
                  <a16:creationId xmlns:a16="http://schemas.microsoft.com/office/drawing/2014/main" id="{C115038E-8EFC-1C46-B4E4-4A138E6FA971}"/>
                </a:ext>
              </a:extLst>
            </p:cNvPr>
            <p:cNvSpPr>
              <a:spLocks noChangeArrowheads="1"/>
            </p:cNvSpPr>
            <p:nvPr/>
          </p:nvSpPr>
          <p:spPr bwMode="auto">
            <a:xfrm>
              <a:off x="5210" y="1370"/>
              <a:ext cx="222" cy="328"/>
            </a:xfrm>
            <a:prstGeom prst="rect">
              <a:avLst/>
            </a:prstGeom>
            <a:gradFill rotWithShape="0">
              <a:gsLst>
                <a:gs pos="0">
                  <a:srgbClr val="A5A5A5"/>
                </a:gs>
                <a:gs pos="50000">
                  <a:srgbClr val="CECECE"/>
                </a:gs>
                <a:gs pos="100000">
                  <a:srgbClr val="A5A5A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25679" name="Freeform 19">
              <a:extLst>
                <a:ext uri="{FF2B5EF4-FFF2-40B4-BE49-F238E27FC236}">
                  <a16:creationId xmlns:a16="http://schemas.microsoft.com/office/drawing/2014/main" id="{4F44ECF9-B1DE-594C-9DAA-9C6A712DC509}"/>
                </a:ext>
              </a:extLst>
            </p:cNvPr>
            <p:cNvSpPr>
              <a:spLocks/>
            </p:cNvSpPr>
            <p:nvPr/>
          </p:nvSpPr>
          <p:spPr bwMode="auto">
            <a:xfrm>
              <a:off x="5211" y="1702"/>
              <a:ext cx="219" cy="375"/>
            </a:xfrm>
            <a:custGeom>
              <a:avLst/>
              <a:gdLst>
                <a:gd name="T0" fmla="*/ 0 w 511"/>
                <a:gd name="T1" fmla="*/ 0 h 706"/>
                <a:gd name="T2" fmla="*/ 0 w 511"/>
                <a:gd name="T3" fmla="*/ 1 h 706"/>
                <a:gd name="T4" fmla="*/ 0 w 511"/>
                <a:gd name="T5" fmla="*/ 1 h 706"/>
                <a:gd name="T6" fmla="*/ 0 w 511"/>
                <a:gd name="T7" fmla="*/ 1 h 706"/>
                <a:gd name="T8" fmla="*/ 0 w 511"/>
                <a:gd name="T9" fmla="*/ 1 h 706"/>
                <a:gd name="T10" fmla="*/ 0 w 511"/>
                <a:gd name="T11" fmla="*/ 0 h 7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1" h="706">
                  <a:moveTo>
                    <a:pt x="0" y="0"/>
                  </a:moveTo>
                  <a:lnTo>
                    <a:pt x="189" y="424"/>
                  </a:lnTo>
                  <a:lnTo>
                    <a:pt x="189" y="705"/>
                  </a:lnTo>
                  <a:lnTo>
                    <a:pt x="366" y="705"/>
                  </a:lnTo>
                  <a:lnTo>
                    <a:pt x="366" y="418"/>
                  </a:lnTo>
                  <a:lnTo>
                    <a:pt x="510" y="0"/>
                  </a:lnTo>
                </a:path>
              </a:pathLst>
            </a:custGeom>
            <a:gradFill rotWithShape="0">
              <a:gsLst>
                <a:gs pos="0">
                  <a:srgbClr val="CECECE"/>
                </a:gs>
                <a:gs pos="100000">
                  <a:srgbClr val="707070"/>
                </a:gs>
              </a:gsLst>
              <a:path path="rect">
                <a:fillToRect r="100000" b="10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9" name="Rectangle 20">
              <a:extLst>
                <a:ext uri="{FF2B5EF4-FFF2-40B4-BE49-F238E27FC236}">
                  <a16:creationId xmlns:a16="http://schemas.microsoft.com/office/drawing/2014/main" id="{5393AB67-A350-7A4B-B99A-7849134FA1B1}"/>
                </a:ext>
              </a:extLst>
            </p:cNvPr>
            <p:cNvSpPr>
              <a:spLocks noChangeArrowheads="1"/>
            </p:cNvSpPr>
            <p:nvPr/>
          </p:nvSpPr>
          <p:spPr bwMode="auto">
            <a:xfrm>
              <a:off x="4146" y="1482"/>
              <a:ext cx="284" cy="6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700" b="1" dirty="0"/>
                <a:t>+ + +</a:t>
              </a:r>
            </a:p>
            <a:p>
              <a:pPr>
                <a:defRPr/>
              </a:pPr>
              <a:r>
                <a:rPr lang="en-US" altLang="en-US" sz="700" b="1" dirty="0"/>
                <a:t>+ + </a:t>
              </a:r>
            </a:p>
          </p:txBody>
        </p:sp>
        <p:sp>
          <p:nvSpPr>
            <p:cNvPr id="6180" name="Line 21">
              <a:extLst>
                <a:ext uri="{FF2B5EF4-FFF2-40B4-BE49-F238E27FC236}">
                  <a16:creationId xmlns:a16="http://schemas.microsoft.com/office/drawing/2014/main" id="{DA433737-1A35-8E4C-AD1A-A214BE9B3AA2}"/>
                </a:ext>
              </a:extLst>
            </p:cNvPr>
            <p:cNvSpPr>
              <a:spLocks noChangeShapeType="1"/>
            </p:cNvSpPr>
            <p:nvPr/>
          </p:nvSpPr>
          <p:spPr bwMode="auto">
            <a:xfrm>
              <a:off x="5309" y="1468"/>
              <a:ext cx="0" cy="159"/>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6181" name="Rectangle 22">
              <a:extLst>
                <a:ext uri="{FF2B5EF4-FFF2-40B4-BE49-F238E27FC236}">
                  <a16:creationId xmlns:a16="http://schemas.microsoft.com/office/drawing/2014/main" id="{7C2DFFEC-2421-EF47-995F-8A3E178A5FE5}"/>
                </a:ext>
              </a:extLst>
            </p:cNvPr>
            <p:cNvSpPr>
              <a:spLocks noChangeArrowheads="1"/>
            </p:cNvSpPr>
            <p:nvPr/>
          </p:nvSpPr>
          <p:spPr bwMode="auto">
            <a:xfrm>
              <a:off x="5314" y="2197"/>
              <a:ext cx="38" cy="315"/>
            </a:xfrm>
            <a:prstGeom prst="rect">
              <a:avLst/>
            </a:prstGeom>
            <a:solidFill>
              <a:srgbClr val="333333">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2" name="Rectangle 23">
              <a:extLst>
                <a:ext uri="{FF2B5EF4-FFF2-40B4-BE49-F238E27FC236}">
                  <a16:creationId xmlns:a16="http://schemas.microsoft.com/office/drawing/2014/main" id="{DA6BBEE0-A9E1-254E-8D95-82885F8CEF08}"/>
                </a:ext>
              </a:extLst>
            </p:cNvPr>
            <p:cNvSpPr>
              <a:spLocks noChangeArrowheads="1"/>
            </p:cNvSpPr>
            <p:nvPr/>
          </p:nvSpPr>
          <p:spPr bwMode="auto">
            <a:xfrm>
              <a:off x="5314" y="2079"/>
              <a:ext cx="38" cy="114"/>
            </a:xfrm>
            <a:prstGeom prst="rect">
              <a:avLst/>
            </a:prstGeom>
            <a:gradFill rotWithShape="0">
              <a:gsLst>
                <a:gs pos="0">
                  <a:srgbClr val="D3D3D3"/>
                </a:gs>
                <a:gs pos="50000">
                  <a:srgbClr val="5F5F5F"/>
                </a:gs>
                <a:gs pos="100000">
                  <a:srgbClr val="D3D3D3"/>
                </a:gs>
              </a:gsLst>
              <a:lin ang="2700000" scaled="1"/>
            </a:gradFill>
            <a:ln>
              <a:noFill/>
            </a:ln>
            <a:effectLst/>
            <a:extLst>
              <a:ext uri="{91240B29-F687-4F45-9708-019B960494DF}">
                <a14:hiddenLine xmlns:a14="http://schemas.microsoft.com/office/drawing/2010/main" w="12700">
                  <a:solidFill>
                    <a:srgbClr val="333333"/>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3" name="Rectangle 24">
              <a:extLst>
                <a:ext uri="{FF2B5EF4-FFF2-40B4-BE49-F238E27FC236}">
                  <a16:creationId xmlns:a16="http://schemas.microsoft.com/office/drawing/2014/main" id="{D7EDCA7A-FEE6-A04F-A513-5C8754BFFFAD}"/>
                </a:ext>
              </a:extLst>
            </p:cNvPr>
            <p:cNvSpPr>
              <a:spLocks noChangeArrowheads="1"/>
            </p:cNvSpPr>
            <p:nvPr/>
          </p:nvSpPr>
          <p:spPr bwMode="auto">
            <a:xfrm>
              <a:off x="4187" y="1813"/>
              <a:ext cx="254" cy="312"/>
            </a:xfrm>
            <a:prstGeom prst="rect">
              <a:avLst/>
            </a:prstGeom>
            <a:solidFill>
              <a:srgbClr val="9999FF">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600"/>
            </a:p>
          </p:txBody>
        </p:sp>
        <p:sp>
          <p:nvSpPr>
            <p:cNvPr id="6184" name="Line 25">
              <a:extLst>
                <a:ext uri="{FF2B5EF4-FFF2-40B4-BE49-F238E27FC236}">
                  <a16:creationId xmlns:a16="http://schemas.microsoft.com/office/drawing/2014/main" id="{714097D1-84C3-6A4A-9147-8FB368618A0D}"/>
                </a:ext>
              </a:extLst>
            </p:cNvPr>
            <p:cNvSpPr>
              <a:spLocks noChangeShapeType="1"/>
            </p:cNvSpPr>
            <p:nvPr/>
          </p:nvSpPr>
          <p:spPr bwMode="auto">
            <a:xfrm flipV="1">
              <a:off x="4385" y="1904"/>
              <a:ext cx="0" cy="168"/>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grpSp>
      <p:sp>
        <p:nvSpPr>
          <p:cNvPr id="6150" name="Rectangle 26">
            <a:extLst>
              <a:ext uri="{FF2B5EF4-FFF2-40B4-BE49-F238E27FC236}">
                <a16:creationId xmlns:a16="http://schemas.microsoft.com/office/drawing/2014/main" id="{22BAD76E-42E0-8647-9472-3FCBB546DCA8}"/>
              </a:ext>
            </a:extLst>
          </p:cNvPr>
          <p:cNvSpPr>
            <a:spLocks noChangeArrowheads="1"/>
          </p:cNvSpPr>
          <p:nvPr/>
        </p:nvSpPr>
        <p:spPr bwMode="auto">
          <a:xfrm>
            <a:off x="147638" y="2773363"/>
            <a:ext cx="5719762" cy="15668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b="1" dirty="0">
                <a:solidFill>
                  <a:srgbClr val="FF3300"/>
                </a:solidFill>
              </a:rPr>
              <a:t>Positive Displacement Syringe Systems</a:t>
            </a:r>
            <a:endParaRPr lang="en-US" altLang="en-US" sz="1600" b="1" dirty="0"/>
          </a:p>
          <a:p>
            <a:pPr>
              <a:defRPr/>
            </a:pPr>
            <a:endParaRPr lang="en-US" altLang="en-US" sz="1600" b="1" dirty="0"/>
          </a:p>
          <a:p>
            <a:pPr lvl="1">
              <a:buFontTx/>
              <a:buChar char="•"/>
              <a:defRPr/>
            </a:pPr>
            <a:r>
              <a:rPr lang="en-US" altLang="en-US" sz="1600" b="1" dirty="0"/>
              <a:t>  1-2 ms</a:t>
            </a:r>
            <a:r>
              <a:rPr lang="en-US" altLang="en-US" sz="1600" b="1" baseline="30000" dirty="0"/>
              <a:t>-1 </a:t>
            </a:r>
            <a:r>
              <a:rPr lang="en-US" altLang="en-US" sz="1600" dirty="0"/>
              <a:t>f</a:t>
            </a:r>
            <a:r>
              <a:rPr lang="en-US" altLang="en-US" sz="1600" b="1" dirty="0"/>
              <a:t>low rate</a:t>
            </a:r>
          </a:p>
          <a:p>
            <a:pPr lvl="1">
              <a:buFontTx/>
              <a:buChar char="•"/>
              <a:defRPr/>
            </a:pPr>
            <a:r>
              <a:rPr lang="en-US" altLang="en-US" sz="1600" b="1" dirty="0"/>
              <a:t>  Fixed volume (50 </a:t>
            </a:r>
            <a:r>
              <a:rPr lang="en-US" altLang="en-US" sz="1600" b="1" dirty="0">
                <a:latin typeface="Symbol" charset="2"/>
              </a:rPr>
              <a:t></a:t>
            </a:r>
            <a:r>
              <a:rPr lang="en-US" altLang="en-US" sz="1600" b="1" dirty="0"/>
              <a:t>l or 100 </a:t>
            </a:r>
            <a:r>
              <a:rPr lang="en-US" altLang="en-US" sz="1600" b="1" dirty="0">
                <a:latin typeface="Symbol" charset="2"/>
              </a:rPr>
              <a:t></a:t>
            </a:r>
            <a:r>
              <a:rPr lang="en-US" altLang="en-US" sz="1600" b="1" dirty="0"/>
              <a:t>l)</a:t>
            </a:r>
          </a:p>
          <a:p>
            <a:pPr lvl="1">
              <a:buFontTx/>
              <a:buChar char="•"/>
              <a:defRPr/>
            </a:pPr>
            <a:r>
              <a:rPr lang="en-US" altLang="en-US" sz="1600" b="1" dirty="0"/>
              <a:t>  Absolute number calculations possible</a:t>
            </a:r>
          </a:p>
          <a:p>
            <a:pPr lvl="1">
              <a:buFontTx/>
              <a:buChar char="•"/>
              <a:defRPr/>
            </a:pPr>
            <a:r>
              <a:rPr lang="en-US" altLang="en-US" sz="1600" b="1" dirty="0"/>
              <a:t>  Usually fully enclosed flow chambers</a:t>
            </a:r>
            <a:r>
              <a:rPr lang="en-US" altLang="en-US" sz="1600" b="1" baseline="30000" dirty="0"/>
              <a:t> </a:t>
            </a:r>
          </a:p>
        </p:txBody>
      </p:sp>
      <p:sp>
        <p:nvSpPr>
          <p:cNvPr id="6171" name="Line 47">
            <a:extLst>
              <a:ext uri="{FF2B5EF4-FFF2-40B4-BE49-F238E27FC236}">
                <a16:creationId xmlns:a16="http://schemas.microsoft.com/office/drawing/2014/main" id="{4C638ED0-1571-8244-8352-59F1B7FDF4EC}"/>
              </a:ext>
            </a:extLst>
          </p:cNvPr>
          <p:cNvSpPr>
            <a:spLocks noChangeShapeType="1"/>
          </p:cNvSpPr>
          <p:nvPr/>
        </p:nvSpPr>
        <p:spPr bwMode="auto">
          <a:xfrm>
            <a:off x="7532688" y="1304925"/>
            <a:ext cx="3175" cy="4445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49" name="Rectangle 44">
            <a:extLst>
              <a:ext uri="{FF2B5EF4-FFF2-40B4-BE49-F238E27FC236}">
                <a16:creationId xmlns:a16="http://schemas.microsoft.com/office/drawing/2014/main" id="{2582C3F7-7A92-8046-B85E-1BBB383CFC83}"/>
              </a:ext>
            </a:extLst>
          </p:cNvPr>
          <p:cNvSpPr>
            <a:spLocks noChangeArrowheads="1"/>
          </p:cNvSpPr>
          <p:nvPr/>
        </p:nvSpPr>
        <p:spPr bwMode="auto">
          <a:xfrm>
            <a:off x="7683223" y="1465861"/>
            <a:ext cx="938884" cy="4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dirty="0">
                <a:latin typeface="Century Schoolbook" charset="0"/>
              </a:rPr>
              <a:t>Flow Chamber</a:t>
            </a:r>
          </a:p>
        </p:txBody>
      </p:sp>
      <p:grpSp>
        <p:nvGrpSpPr>
          <p:cNvPr id="4" name="Group 3">
            <a:extLst>
              <a:ext uri="{FF2B5EF4-FFF2-40B4-BE49-F238E27FC236}">
                <a16:creationId xmlns:a16="http://schemas.microsoft.com/office/drawing/2014/main" id="{2AF8AABD-AC00-4E46-A5C5-7D1AC19C1737}"/>
              </a:ext>
            </a:extLst>
          </p:cNvPr>
          <p:cNvGrpSpPr/>
          <p:nvPr/>
        </p:nvGrpSpPr>
        <p:grpSpPr>
          <a:xfrm>
            <a:off x="5536545" y="2814638"/>
            <a:ext cx="2975910" cy="1466850"/>
            <a:chOff x="5536545" y="2814638"/>
            <a:chExt cx="2975910" cy="1466850"/>
          </a:xfrm>
        </p:grpSpPr>
        <p:sp>
          <p:nvSpPr>
            <p:cNvPr id="52" name="Rectangle 27">
              <a:extLst>
                <a:ext uri="{FF2B5EF4-FFF2-40B4-BE49-F238E27FC236}">
                  <a16:creationId xmlns:a16="http://schemas.microsoft.com/office/drawing/2014/main" id="{9B187643-3B6F-9F45-855F-276B69A997DC}"/>
                </a:ext>
              </a:extLst>
            </p:cNvPr>
            <p:cNvSpPr>
              <a:spLocks noChangeArrowheads="1"/>
            </p:cNvSpPr>
            <p:nvPr/>
          </p:nvSpPr>
          <p:spPr bwMode="auto">
            <a:xfrm>
              <a:off x="6116638" y="3495675"/>
              <a:ext cx="87312" cy="5603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53" name="Rectangle 28">
              <a:extLst>
                <a:ext uri="{FF2B5EF4-FFF2-40B4-BE49-F238E27FC236}">
                  <a16:creationId xmlns:a16="http://schemas.microsoft.com/office/drawing/2014/main" id="{53BD1DA9-5E69-1B49-A668-9B18F7FF7E13}"/>
                </a:ext>
              </a:extLst>
            </p:cNvPr>
            <p:cNvSpPr>
              <a:spLocks noChangeArrowheads="1"/>
            </p:cNvSpPr>
            <p:nvPr/>
          </p:nvSpPr>
          <p:spPr bwMode="auto">
            <a:xfrm>
              <a:off x="6122988" y="3648075"/>
              <a:ext cx="73025" cy="361950"/>
            </a:xfrm>
            <a:prstGeom prst="rect">
              <a:avLst/>
            </a:prstGeom>
            <a:solidFill>
              <a:srgbClr val="618FFD">
                <a:alpha val="50195"/>
              </a:srgbClr>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54" name="Rectangle 29">
              <a:extLst>
                <a:ext uri="{FF2B5EF4-FFF2-40B4-BE49-F238E27FC236}">
                  <a16:creationId xmlns:a16="http://schemas.microsoft.com/office/drawing/2014/main" id="{38822C24-432C-C34B-8BB3-35DEBA98A800}"/>
                </a:ext>
              </a:extLst>
            </p:cNvPr>
            <p:cNvSpPr>
              <a:spLocks noChangeArrowheads="1"/>
            </p:cNvSpPr>
            <p:nvPr/>
          </p:nvSpPr>
          <p:spPr bwMode="auto">
            <a:xfrm>
              <a:off x="6151563" y="3987800"/>
              <a:ext cx="17462" cy="184150"/>
            </a:xfrm>
            <a:prstGeom prst="rect">
              <a:avLst/>
            </a:prstGeom>
            <a:gradFill rotWithShape="0">
              <a:gsLst>
                <a:gs pos="0">
                  <a:srgbClr val="618FFD"/>
                </a:gs>
                <a:gs pos="100000">
                  <a:srgbClr val="719AFD"/>
                </a:gs>
              </a:gsLst>
              <a:lin ang="189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55" name="Rectangle 30">
              <a:extLst>
                <a:ext uri="{FF2B5EF4-FFF2-40B4-BE49-F238E27FC236}">
                  <a16:creationId xmlns:a16="http://schemas.microsoft.com/office/drawing/2014/main" id="{DB6422FA-4158-2B4F-B806-DD3330D9D1E5}"/>
                </a:ext>
              </a:extLst>
            </p:cNvPr>
            <p:cNvSpPr>
              <a:spLocks noChangeArrowheads="1"/>
            </p:cNvSpPr>
            <p:nvPr/>
          </p:nvSpPr>
          <p:spPr bwMode="auto">
            <a:xfrm>
              <a:off x="6119813" y="4176713"/>
              <a:ext cx="77787" cy="15875"/>
            </a:xfrm>
            <a:prstGeom prst="rect">
              <a:avLst/>
            </a:prstGeom>
            <a:gradFill rotWithShape="0">
              <a:gsLst>
                <a:gs pos="0">
                  <a:srgbClr val="618FFD"/>
                </a:gs>
                <a:gs pos="100000">
                  <a:srgbClr val="719AFD"/>
                </a:gs>
              </a:gsLst>
              <a:lin ang="189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57" name="Rectangle 32">
              <a:extLst>
                <a:ext uri="{FF2B5EF4-FFF2-40B4-BE49-F238E27FC236}">
                  <a16:creationId xmlns:a16="http://schemas.microsoft.com/office/drawing/2014/main" id="{BDB2D20C-FDF1-6542-A478-E171F40F5590}"/>
                </a:ext>
              </a:extLst>
            </p:cNvPr>
            <p:cNvSpPr>
              <a:spLocks noChangeArrowheads="1"/>
            </p:cNvSpPr>
            <p:nvPr/>
          </p:nvSpPr>
          <p:spPr bwMode="auto">
            <a:xfrm rot="5400000">
              <a:off x="6189993" y="3643043"/>
              <a:ext cx="131763" cy="53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31750" tIns="17462" rIns="31750" bIns="17462">
              <a:spAutoFit/>
            </a:bodyPr>
            <a:lstStyle>
              <a:lvl1pPr defTabSz="112713" eaLnBrk="0" hangingPunct="0">
                <a:defRPr>
                  <a:solidFill>
                    <a:schemeClr val="tx1"/>
                  </a:solidFill>
                  <a:latin typeface="Arial" charset="0"/>
                </a:defRPr>
              </a:lvl1pPr>
              <a:lvl2pPr marL="742950" indent="-285750" defTabSz="112713" eaLnBrk="0" hangingPunct="0">
                <a:defRPr>
                  <a:solidFill>
                    <a:schemeClr val="tx1"/>
                  </a:solidFill>
                  <a:latin typeface="Arial" charset="0"/>
                </a:defRPr>
              </a:lvl2pPr>
              <a:lvl3pPr marL="1143000" indent="-228600" defTabSz="112713" eaLnBrk="0" hangingPunct="0">
                <a:defRPr>
                  <a:solidFill>
                    <a:schemeClr val="tx1"/>
                  </a:solidFill>
                  <a:latin typeface="Arial" charset="0"/>
                </a:defRPr>
              </a:lvl3pPr>
              <a:lvl4pPr marL="1600200" indent="-228600" defTabSz="112713" eaLnBrk="0" hangingPunct="0">
                <a:defRPr>
                  <a:solidFill>
                    <a:schemeClr val="tx1"/>
                  </a:solidFill>
                  <a:latin typeface="Arial" charset="0"/>
                </a:defRPr>
              </a:lvl4pPr>
              <a:lvl5pPr marL="2057400" indent="-228600" defTabSz="112713" eaLnBrk="0" hangingPunct="0">
                <a:defRPr>
                  <a:solidFill>
                    <a:schemeClr val="tx1"/>
                  </a:solidFill>
                  <a:latin typeface="Arial" charset="0"/>
                </a:defRPr>
              </a:lvl5pPr>
              <a:lvl6pPr marL="2514600" indent="-228600" defTabSz="112713" eaLnBrk="0" fontAlgn="base" hangingPunct="0">
                <a:spcBef>
                  <a:spcPct val="0"/>
                </a:spcBef>
                <a:spcAft>
                  <a:spcPct val="0"/>
                </a:spcAft>
                <a:defRPr>
                  <a:solidFill>
                    <a:schemeClr val="tx1"/>
                  </a:solidFill>
                  <a:latin typeface="Arial" charset="0"/>
                </a:defRPr>
              </a:lvl6pPr>
              <a:lvl7pPr marL="2971800" indent="-228600" defTabSz="112713" eaLnBrk="0" fontAlgn="base" hangingPunct="0">
                <a:spcBef>
                  <a:spcPct val="0"/>
                </a:spcBef>
                <a:spcAft>
                  <a:spcPct val="0"/>
                </a:spcAft>
                <a:defRPr>
                  <a:solidFill>
                    <a:schemeClr val="tx1"/>
                  </a:solidFill>
                  <a:latin typeface="Arial" charset="0"/>
                </a:defRPr>
              </a:lvl7pPr>
              <a:lvl8pPr marL="3429000" indent="-228600" defTabSz="112713" eaLnBrk="0" fontAlgn="base" hangingPunct="0">
                <a:spcBef>
                  <a:spcPct val="0"/>
                </a:spcBef>
                <a:spcAft>
                  <a:spcPct val="0"/>
                </a:spcAft>
                <a:defRPr>
                  <a:solidFill>
                    <a:schemeClr val="tx1"/>
                  </a:solidFill>
                  <a:latin typeface="Arial" charset="0"/>
                </a:defRPr>
              </a:lvl8pPr>
              <a:lvl9pPr marL="3886200" indent="-228600" defTabSz="112713" eaLnBrk="0" fontAlgn="base" hangingPunct="0">
                <a:spcBef>
                  <a:spcPct val="0"/>
                </a:spcBef>
                <a:spcAft>
                  <a:spcPct val="0"/>
                </a:spcAft>
                <a:defRPr>
                  <a:solidFill>
                    <a:schemeClr val="tx1"/>
                  </a:solidFill>
                  <a:latin typeface="Arial" charset="0"/>
                </a:defRPr>
              </a:lvl9pPr>
            </a:lstStyle>
            <a:p>
              <a:pPr>
                <a:defRPr/>
              </a:pPr>
              <a:r>
                <a:rPr lang="en-US" altLang="en-US" sz="300" dirty="0"/>
                <a:t>100 </a:t>
              </a:r>
              <a:r>
                <a:rPr lang="en-US" altLang="en-US" sz="300" dirty="0">
                  <a:latin typeface="Symbol" charset="2"/>
                </a:rPr>
                <a:t></a:t>
              </a:r>
              <a:r>
                <a:rPr lang="en-US" altLang="en-US" sz="300" dirty="0"/>
                <a:t>l</a:t>
              </a:r>
            </a:p>
          </p:txBody>
        </p:sp>
        <p:sp>
          <p:nvSpPr>
            <p:cNvPr id="58" name="Rectangle 33">
              <a:extLst>
                <a:ext uri="{FF2B5EF4-FFF2-40B4-BE49-F238E27FC236}">
                  <a16:creationId xmlns:a16="http://schemas.microsoft.com/office/drawing/2014/main" id="{09AFB116-96E0-4542-9EE8-7AFF48DAE3F4}"/>
                </a:ext>
              </a:extLst>
            </p:cNvPr>
            <p:cNvSpPr>
              <a:spLocks noChangeArrowheads="1"/>
            </p:cNvSpPr>
            <p:nvPr/>
          </p:nvSpPr>
          <p:spPr bwMode="auto">
            <a:xfrm>
              <a:off x="6078538" y="3449638"/>
              <a:ext cx="125412" cy="1746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25660" name="Rectangle 34" descr="Wide upward diagonal">
              <a:extLst>
                <a:ext uri="{FF2B5EF4-FFF2-40B4-BE49-F238E27FC236}">
                  <a16:creationId xmlns:a16="http://schemas.microsoft.com/office/drawing/2014/main" id="{9559E6B7-44FD-594D-98B2-FA5B14CBC53F}"/>
                </a:ext>
              </a:extLst>
            </p:cNvPr>
            <p:cNvSpPr>
              <a:spLocks noChangeArrowheads="1"/>
            </p:cNvSpPr>
            <p:nvPr/>
          </p:nvSpPr>
          <p:spPr bwMode="auto">
            <a:xfrm>
              <a:off x="6019800" y="3449638"/>
              <a:ext cx="53975" cy="814387"/>
            </a:xfrm>
            <a:prstGeom prst="rect">
              <a:avLst/>
            </a:prstGeom>
            <a:blipFill dpi="0" rotWithShape="0">
              <a:blip r:embed="rId3"/>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p>
          </p:txBody>
        </p:sp>
        <p:sp>
          <p:nvSpPr>
            <p:cNvPr id="60" name="Rectangle 35">
              <a:extLst>
                <a:ext uri="{FF2B5EF4-FFF2-40B4-BE49-F238E27FC236}">
                  <a16:creationId xmlns:a16="http://schemas.microsoft.com/office/drawing/2014/main" id="{7BBE2785-4526-B145-A476-8ED8B49A5334}"/>
                </a:ext>
              </a:extLst>
            </p:cNvPr>
            <p:cNvSpPr>
              <a:spLocks noChangeArrowheads="1"/>
            </p:cNvSpPr>
            <p:nvPr/>
          </p:nvSpPr>
          <p:spPr bwMode="auto">
            <a:xfrm>
              <a:off x="6048375" y="4195763"/>
              <a:ext cx="149225" cy="3968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25662" name="Freeform 36">
              <a:extLst>
                <a:ext uri="{FF2B5EF4-FFF2-40B4-BE49-F238E27FC236}">
                  <a16:creationId xmlns:a16="http://schemas.microsoft.com/office/drawing/2014/main" id="{B44A1C45-BB62-1046-A79A-9C18350D68CB}"/>
                </a:ext>
              </a:extLst>
            </p:cNvPr>
            <p:cNvSpPr>
              <a:spLocks/>
            </p:cNvSpPr>
            <p:nvPr/>
          </p:nvSpPr>
          <p:spPr bwMode="auto">
            <a:xfrm>
              <a:off x="6175595" y="3034447"/>
              <a:ext cx="899306" cy="1043655"/>
            </a:xfrm>
            <a:custGeom>
              <a:avLst/>
              <a:gdLst>
                <a:gd name="T0" fmla="*/ 0 w 1954"/>
                <a:gd name="T1" fmla="*/ 2147483646 h 1666"/>
                <a:gd name="T2" fmla="*/ 0 w 1954"/>
                <a:gd name="T3" fmla="*/ 0 h 1666"/>
                <a:gd name="T4" fmla="*/ 2147483646 w 1954"/>
                <a:gd name="T5" fmla="*/ 0 h 1666"/>
                <a:gd name="T6" fmla="*/ 2147483646 w 1954"/>
                <a:gd name="T7" fmla="*/ 2147483646 h 1666"/>
                <a:gd name="T8" fmla="*/ 2147483646 w 1954"/>
                <a:gd name="T9" fmla="*/ 2147483646 h 1666"/>
                <a:gd name="T10" fmla="*/ 2147483646 w 1954"/>
                <a:gd name="T11" fmla="*/ 2147483646 h 1666"/>
                <a:gd name="T12" fmla="*/ 2147483646 w 1954"/>
                <a:gd name="T13" fmla="*/ 2147483646 h 1666"/>
                <a:gd name="T14" fmla="*/ 2147483646 w 1954"/>
                <a:gd name="T15" fmla="*/ 2147483646 h 1666"/>
                <a:gd name="T16" fmla="*/ 2147483646 w 1954"/>
                <a:gd name="T17" fmla="*/ 2147483646 h 1666"/>
                <a:gd name="T18" fmla="*/ 2147483646 w 1954"/>
                <a:gd name="T19" fmla="*/ 2147483646 h 1666"/>
                <a:gd name="T20" fmla="*/ 2147483646 w 1954"/>
                <a:gd name="T21" fmla="*/ 2147483646 h 1666"/>
                <a:gd name="T22" fmla="*/ 2147483646 w 1954"/>
                <a:gd name="T23" fmla="*/ 2147483646 h 16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54" h="1666">
                  <a:moveTo>
                    <a:pt x="0" y="297"/>
                  </a:moveTo>
                  <a:lnTo>
                    <a:pt x="0" y="0"/>
                  </a:lnTo>
                  <a:lnTo>
                    <a:pt x="972" y="0"/>
                  </a:lnTo>
                  <a:lnTo>
                    <a:pt x="972" y="1611"/>
                  </a:lnTo>
                  <a:lnTo>
                    <a:pt x="1359" y="1611"/>
                  </a:lnTo>
                  <a:lnTo>
                    <a:pt x="1359" y="1377"/>
                  </a:lnTo>
                  <a:lnTo>
                    <a:pt x="900" y="1377"/>
                  </a:lnTo>
                  <a:lnTo>
                    <a:pt x="900" y="1665"/>
                  </a:lnTo>
                  <a:lnTo>
                    <a:pt x="1512" y="1665"/>
                  </a:lnTo>
                  <a:lnTo>
                    <a:pt x="1512" y="288"/>
                  </a:lnTo>
                  <a:lnTo>
                    <a:pt x="1953" y="288"/>
                  </a:lnTo>
                  <a:lnTo>
                    <a:pt x="1953" y="1026"/>
                  </a:ln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63" name="Freeform 37">
              <a:extLst>
                <a:ext uri="{FF2B5EF4-FFF2-40B4-BE49-F238E27FC236}">
                  <a16:creationId xmlns:a16="http://schemas.microsoft.com/office/drawing/2014/main" id="{E41C1215-393E-E54B-A78D-3704C9C54433}"/>
                </a:ext>
              </a:extLst>
            </p:cNvPr>
            <p:cNvSpPr>
              <a:spLocks/>
            </p:cNvSpPr>
            <p:nvPr/>
          </p:nvSpPr>
          <p:spPr bwMode="auto">
            <a:xfrm>
              <a:off x="6821821" y="3101356"/>
              <a:ext cx="916838" cy="329750"/>
            </a:xfrm>
            <a:custGeom>
              <a:avLst/>
              <a:gdLst>
                <a:gd name="T0" fmla="*/ 0 w 8955"/>
                <a:gd name="T1" fmla="*/ 0 h 7024"/>
                <a:gd name="T2" fmla="*/ 2147483646 w 8955"/>
                <a:gd name="T3" fmla="*/ 168347289 h 7024"/>
                <a:gd name="T4" fmla="*/ 2147483646 w 8955"/>
                <a:gd name="T5" fmla="*/ 2147483646 h 7024"/>
                <a:gd name="T6" fmla="*/ 2147483646 w 8955"/>
                <a:gd name="T7" fmla="*/ 2147483646 h 7024"/>
                <a:gd name="T8" fmla="*/ 2147483646 w 8955"/>
                <a:gd name="T9" fmla="*/ 2147483646 h 70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55" h="7024">
                  <a:moveTo>
                    <a:pt x="0" y="0"/>
                  </a:moveTo>
                  <a:lnTo>
                    <a:pt x="8806" y="13"/>
                  </a:lnTo>
                  <a:cubicBezTo>
                    <a:pt x="8814" y="1082"/>
                    <a:pt x="8823" y="2150"/>
                    <a:pt x="8831" y="3219"/>
                  </a:cubicBezTo>
                  <a:cubicBezTo>
                    <a:pt x="8872" y="3899"/>
                    <a:pt x="8914" y="4578"/>
                    <a:pt x="8955" y="5258"/>
                  </a:cubicBezTo>
                  <a:cubicBezTo>
                    <a:pt x="8672" y="8462"/>
                    <a:pt x="9009" y="3820"/>
                    <a:pt x="8727" y="7024"/>
                  </a:cubicBezTo>
                </a:path>
              </a:pathLst>
            </a:custGeom>
            <a:noFill/>
            <a:ln w="254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Rectangle 38">
              <a:extLst>
                <a:ext uri="{FF2B5EF4-FFF2-40B4-BE49-F238E27FC236}">
                  <a16:creationId xmlns:a16="http://schemas.microsoft.com/office/drawing/2014/main" id="{5E02E7C3-B877-8743-A500-5E6FAA843C17}"/>
                </a:ext>
              </a:extLst>
            </p:cNvPr>
            <p:cNvSpPr>
              <a:spLocks noChangeArrowheads="1"/>
            </p:cNvSpPr>
            <p:nvPr/>
          </p:nvSpPr>
          <p:spPr bwMode="auto">
            <a:xfrm>
              <a:off x="6618289" y="3046413"/>
              <a:ext cx="198437" cy="1524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64" name="Rectangle 39">
              <a:extLst>
                <a:ext uri="{FF2B5EF4-FFF2-40B4-BE49-F238E27FC236}">
                  <a16:creationId xmlns:a16="http://schemas.microsoft.com/office/drawing/2014/main" id="{DE9B790A-A5DE-2F4F-97FC-1DED1138AF19}"/>
                </a:ext>
              </a:extLst>
            </p:cNvPr>
            <p:cNvSpPr>
              <a:spLocks noChangeArrowheads="1"/>
            </p:cNvSpPr>
            <p:nvPr/>
          </p:nvSpPr>
          <p:spPr bwMode="auto">
            <a:xfrm>
              <a:off x="7786689" y="3136900"/>
              <a:ext cx="25400" cy="444500"/>
            </a:xfrm>
            <a:prstGeom prst="rect">
              <a:avLst/>
            </a:prstGeom>
            <a:gradFill rotWithShape="0">
              <a:gsLst>
                <a:gs pos="0">
                  <a:srgbClr val="999999"/>
                </a:gs>
                <a:gs pos="50000">
                  <a:srgbClr val="FFFFFF"/>
                </a:gs>
                <a:gs pos="100000">
                  <a:srgbClr val="999999"/>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65" name="AutoShape 40">
              <a:extLst>
                <a:ext uri="{FF2B5EF4-FFF2-40B4-BE49-F238E27FC236}">
                  <a16:creationId xmlns:a16="http://schemas.microsoft.com/office/drawing/2014/main" id="{FA18D05B-9C0C-EE4F-BA34-FB68549642CC}"/>
                </a:ext>
              </a:extLst>
            </p:cNvPr>
            <p:cNvSpPr>
              <a:spLocks noChangeArrowheads="1"/>
            </p:cNvSpPr>
            <p:nvPr/>
          </p:nvSpPr>
          <p:spPr bwMode="auto">
            <a:xfrm>
              <a:off x="7038399" y="3538370"/>
              <a:ext cx="79375" cy="349250"/>
            </a:xfrm>
            <a:prstGeom prst="roundRect">
              <a:avLst>
                <a:gd name="adj" fmla="val 12495"/>
              </a:avLst>
            </a:prstGeom>
            <a:gradFill rotWithShape="0">
              <a:gsLst>
                <a:gs pos="0">
                  <a:srgbClr val="FFFFFF"/>
                </a:gs>
                <a:gs pos="100000">
                  <a:srgbClr val="999999"/>
                </a:gs>
              </a:gsLst>
              <a:lin ang="5400000" scaled="1"/>
            </a:gra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1400"/>
            </a:p>
          </p:txBody>
        </p:sp>
        <p:sp>
          <p:nvSpPr>
            <p:cNvPr id="66" name="Rectangle 41">
              <a:extLst>
                <a:ext uri="{FF2B5EF4-FFF2-40B4-BE49-F238E27FC236}">
                  <a16:creationId xmlns:a16="http://schemas.microsoft.com/office/drawing/2014/main" id="{AEAFDB75-7D0E-C44B-8C8F-1155CBEF9BF9}"/>
                </a:ext>
              </a:extLst>
            </p:cNvPr>
            <p:cNvSpPr>
              <a:spLocks noChangeArrowheads="1"/>
            </p:cNvSpPr>
            <p:nvPr/>
          </p:nvSpPr>
          <p:spPr bwMode="auto">
            <a:xfrm>
              <a:off x="6453189" y="4078288"/>
              <a:ext cx="649287" cy="20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a:latin typeface="Century Schoolbook" charset="0"/>
                </a:rPr>
                <a:t>Sample loop</a:t>
              </a:r>
            </a:p>
          </p:txBody>
        </p:sp>
        <p:sp>
          <p:nvSpPr>
            <p:cNvPr id="67" name="Rectangle 42">
              <a:extLst>
                <a:ext uri="{FF2B5EF4-FFF2-40B4-BE49-F238E27FC236}">
                  <a16:creationId xmlns:a16="http://schemas.microsoft.com/office/drawing/2014/main" id="{4C8C845B-55A4-FC43-942C-F9FB27A5B639}"/>
                </a:ext>
              </a:extLst>
            </p:cNvPr>
            <p:cNvSpPr>
              <a:spLocks noChangeArrowheads="1"/>
            </p:cNvSpPr>
            <p:nvPr/>
          </p:nvSpPr>
          <p:spPr bwMode="auto">
            <a:xfrm>
              <a:off x="6973889" y="3840163"/>
              <a:ext cx="444500" cy="2016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a:latin typeface="Century Schoolbook" charset="0"/>
                </a:rPr>
                <a:t>Sample</a:t>
              </a:r>
            </a:p>
          </p:txBody>
        </p:sp>
        <p:sp>
          <p:nvSpPr>
            <p:cNvPr id="68" name="Rectangle 43">
              <a:extLst>
                <a:ext uri="{FF2B5EF4-FFF2-40B4-BE49-F238E27FC236}">
                  <a16:creationId xmlns:a16="http://schemas.microsoft.com/office/drawing/2014/main" id="{6B79E57E-33D4-1F41-8ABE-CCA5581F5D54}"/>
                </a:ext>
              </a:extLst>
            </p:cNvPr>
            <p:cNvSpPr>
              <a:spLocks noChangeArrowheads="1"/>
            </p:cNvSpPr>
            <p:nvPr/>
          </p:nvSpPr>
          <p:spPr bwMode="auto">
            <a:xfrm>
              <a:off x="7661276" y="3825875"/>
              <a:ext cx="390525" cy="20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a:latin typeface="Century Schoolbook" charset="0"/>
                </a:rPr>
                <a:t>Waste</a:t>
              </a:r>
            </a:p>
          </p:txBody>
        </p:sp>
        <p:sp>
          <p:nvSpPr>
            <p:cNvPr id="69" name="Rectangle 44">
              <a:extLst>
                <a:ext uri="{FF2B5EF4-FFF2-40B4-BE49-F238E27FC236}">
                  <a16:creationId xmlns:a16="http://schemas.microsoft.com/office/drawing/2014/main" id="{08C464D3-33C8-A241-8A9E-35F8D40A9DC0}"/>
                </a:ext>
              </a:extLst>
            </p:cNvPr>
            <p:cNvSpPr>
              <a:spLocks noChangeArrowheads="1"/>
            </p:cNvSpPr>
            <p:nvPr/>
          </p:nvSpPr>
          <p:spPr bwMode="auto">
            <a:xfrm>
              <a:off x="7725379" y="2895321"/>
              <a:ext cx="787076" cy="4283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latin typeface="Century Schoolbook" charset="0"/>
                </a:rPr>
                <a:t>Flow </a:t>
              </a:r>
            </a:p>
            <a:p>
              <a:pPr>
                <a:defRPr/>
              </a:pPr>
              <a:r>
                <a:rPr lang="en-US" altLang="en-US" sz="1100" dirty="0">
                  <a:latin typeface="Century Schoolbook" charset="0"/>
                </a:rPr>
                <a:t>Chamber</a:t>
              </a:r>
            </a:p>
          </p:txBody>
        </p:sp>
        <p:sp>
          <p:nvSpPr>
            <p:cNvPr id="70" name="Rectangle 45">
              <a:extLst>
                <a:ext uri="{FF2B5EF4-FFF2-40B4-BE49-F238E27FC236}">
                  <a16:creationId xmlns:a16="http://schemas.microsoft.com/office/drawing/2014/main" id="{D4D56EFA-DB69-4E47-9BD9-7B996AB3579E}"/>
                </a:ext>
              </a:extLst>
            </p:cNvPr>
            <p:cNvSpPr>
              <a:spLocks noChangeArrowheads="1"/>
            </p:cNvSpPr>
            <p:nvPr/>
          </p:nvSpPr>
          <p:spPr bwMode="auto">
            <a:xfrm>
              <a:off x="6457951" y="2814638"/>
              <a:ext cx="631825" cy="20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latin typeface="Century Schoolbook" charset="0"/>
                </a:rPr>
                <a:t>3-way valve</a:t>
              </a:r>
            </a:p>
          </p:txBody>
        </p:sp>
        <p:sp>
          <p:nvSpPr>
            <p:cNvPr id="71" name="Rectangle 46">
              <a:extLst>
                <a:ext uri="{FF2B5EF4-FFF2-40B4-BE49-F238E27FC236}">
                  <a16:creationId xmlns:a16="http://schemas.microsoft.com/office/drawing/2014/main" id="{8F003473-F4F0-0A4F-BEB4-1C21F17A24EA}"/>
                </a:ext>
              </a:extLst>
            </p:cNvPr>
            <p:cNvSpPr>
              <a:spLocks noChangeArrowheads="1"/>
            </p:cNvSpPr>
            <p:nvPr/>
          </p:nvSpPr>
          <p:spPr bwMode="auto">
            <a:xfrm>
              <a:off x="5536545" y="3222043"/>
              <a:ext cx="454025" cy="203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latin typeface="Century Schoolbook" charset="0"/>
                </a:rPr>
                <a:t>Syringe</a:t>
              </a:r>
            </a:p>
          </p:txBody>
        </p:sp>
      </p:grpSp>
      <p:grpSp>
        <p:nvGrpSpPr>
          <p:cNvPr id="25609" name="Group 71">
            <a:extLst>
              <a:ext uri="{FF2B5EF4-FFF2-40B4-BE49-F238E27FC236}">
                <a16:creationId xmlns:a16="http://schemas.microsoft.com/office/drawing/2014/main" id="{8CB50A40-42CB-F347-8973-50B36BD9AFA9}"/>
              </a:ext>
            </a:extLst>
          </p:cNvPr>
          <p:cNvGrpSpPr>
            <a:grpSpLocks/>
          </p:cNvGrpSpPr>
          <p:nvPr/>
        </p:nvGrpSpPr>
        <p:grpSpPr bwMode="auto">
          <a:xfrm>
            <a:off x="7531100" y="3106738"/>
            <a:ext cx="238125" cy="1042987"/>
            <a:chOff x="7609657" y="4863529"/>
            <a:chExt cx="237719" cy="1042511"/>
          </a:xfrm>
        </p:grpSpPr>
        <p:grpSp>
          <p:nvGrpSpPr>
            <p:cNvPr id="25639" name="Group 5">
              <a:extLst>
                <a:ext uri="{FF2B5EF4-FFF2-40B4-BE49-F238E27FC236}">
                  <a16:creationId xmlns:a16="http://schemas.microsoft.com/office/drawing/2014/main" id="{6D99B26B-05F8-C740-BE81-FB5A563B5FC3}"/>
                </a:ext>
              </a:extLst>
            </p:cNvPr>
            <p:cNvGrpSpPr>
              <a:grpSpLocks/>
            </p:cNvGrpSpPr>
            <p:nvPr/>
          </p:nvGrpSpPr>
          <p:grpSpPr bwMode="auto">
            <a:xfrm>
              <a:off x="7730115" y="5541339"/>
              <a:ext cx="30914" cy="364701"/>
              <a:chOff x="4287" y="2574"/>
              <a:chExt cx="63" cy="792"/>
            </a:xfrm>
          </p:grpSpPr>
          <p:sp>
            <p:nvSpPr>
              <p:cNvPr id="79" name="Oval 6">
                <a:extLst>
                  <a:ext uri="{FF2B5EF4-FFF2-40B4-BE49-F238E27FC236}">
                    <a16:creationId xmlns:a16="http://schemas.microsoft.com/office/drawing/2014/main" id="{1CDD2CDF-E637-A545-9876-4C8CD3901F41}"/>
                  </a:ext>
                </a:extLst>
              </p:cNvPr>
              <p:cNvSpPr>
                <a:spLocks noChangeArrowheads="1"/>
              </p:cNvSpPr>
              <p:nvPr/>
            </p:nvSpPr>
            <p:spPr bwMode="auto">
              <a:xfrm>
                <a:off x="4287" y="2573"/>
                <a:ext cx="48"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0" name="Oval 7">
                <a:extLst>
                  <a:ext uri="{FF2B5EF4-FFF2-40B4-BE49-F238E27FC236}">
                    <a16:creationId xmlns:a16="http://schemas.microsoft.com/office/drawing/2014/main" id="{899D46EB-0928-D04E-94CF-64B856ECE733}"/>
                  </a:ext>
                </a:extLst>
              </p:cNvPr>
              <p:cNvSpPr>
                <a:spLocks noChangeArrowheads="1"/>
              </p:cNvSpPr>
              <p:nvPr/>
            </p:nvSpPr>
            <p:spPr bwMode="auto">
              <a:xfrm>
                <a:off x="4290" y="2687"/>
                <a:ext cx="48"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1" name="Oval 8">
                <a:extLst>
                  <a:ext uri="{FF2B5EF4-FFF2-40B4-BE49-F238E27FC236}">
                    <a16:creationId xmlns:a16="http://schemas.microsoft.com/office/drawing/2014/main" id="{8B6E6362-7C60-A046-A1F7-2AB839D5CBC6}"/>
                  </a:ext>
                </a:extLst>
              </p:cNvPr>
              <p:cNvSpPr>
                <a:spLocks noChangeArrowheads="1"/>
              </p:cNvSpPr>
              <p:nvPr/>
            </p:nvSpPr>
            <p:spPr bwMode="auto">
              <a:xfrm>
                <a:off x="4293" y="2787"/>
                <a:ext cx="48"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2" name="Oval 9">
                <a:extLst>
                  <a:ext uri="{FF2B5EF4-FFF2-40B4-BE49-F238E27FC236}">
                    <a16:creationId xmlns:a16="http://schemas.microsoft.com/office/drawing/2014/main" id="{4511EC40-F136-114A-8200-2A3F04BBCCA1}"/>
                  </a:ext>
                </a:extLst>
              </p:cNvPr>
              <p:cNvSpPr>
                <a:spLocks noChangeArrowheads="1"/>
              </p:cNvSpPr>
              <p:nvPr/>
            </p:nvSpPr>
            <p:spPr bwMode="auto">
              <a:xfrm>
                <a:off x="4297" y="2984"/>
                <a:ext cx="48" cy="86"/>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3" name="Oval 10">
                <a:extLst>
                  <a:ext uri="{FF2B5EF4-FFF2-40B4-BE49-F238E27FC236}">
                    <a16:creationId xmlns:a16="http://schemas.microsoft.com/office/drawing/2014/main" id="{08593629-F698-654C-9B38-A6BBA0EBE1ED}"/>
                  </a:ext>
                </a:extLst>
              </p:cNvPr>
              <p:cNvSpPr>
                <a:spLocks noChangeArrowheads="1"/>
              </p:cNvSpPr>
              <p:nvPr/>
            </p:nvSpPr>
            <p:spPr bwMode="auto">
              <a:xfrm>
                <a:off x="4300" y="3183"/>
                <a:ext cx="48"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4" name="Oval 11">
                <a:extLst>
                  <a:ext uri="{FF2B5EF4-FFF2-40B4-BE49-F238E27FC236}">
                    <a16:creationId xmlns:a16="http://schemas.microsoft.com/office/drawing/2014/main" id="{97C197A0-7FC3-0742-BDB1-F8C13DADDC1B}"/>
                  </a:ext>
                </a:extLst>
              </p:cNvPr>
              <p:cNvSpPr>
                <a:spLocks noChangeArrowheads="1"/>
              </p:cNvSpPr>
              <p:nvPr/>
            </p:nvSpPr>
            <p:spPr bwMode="auto">
              <a:xfrm>
                <a:off x="4297" y="2887"/>
                <a:ext cx="45"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5" name="Oval 12">
                <a:extLst>
                  <a:ext uri="{FF2B5EF4-FFF2-40B4-BE49-F238E27FC236}">
                    <a16:creationId xmlns:a16="http://schemas.microsoft.com/office/drawing/2014/main" id="{E77216FE-2312-2543-8882-7FE6DF76AF69}"/>
                  </a:ext>
                </a:extLst>
              </p:cNvPr>
              <p:cNvSpPr>
                <a:spLocks noChangeArrowheads="1"/>
              </p:cNvSpPr>
              <p:nvPr/>
            </p:nvSpPr>
            <p:spPr bwMode="auto">
              <a:xfrm>
                <a:off x="4297" y="3087"/>
                <a:ext cx="48"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86" name="Oval 13">
                <a:extLst>
                  <a:ext uri="{FF2B5EF4-FFF2-40B4-BE49-F238E27FC236}">
                    <a16:creationId xmlns:a16="http://schemas.microsoft.com/office/drawing/2014/main" id="{E3855B47-25F3-6142-95D0-942A15BDB1D4}"/>
                  </a:ext>
                </a:extLst>
              </p:cNvPr>
              <p:cNvSpPr>
                <a:spLocks noChangeArrowheads="1"/>
              </p:cNvSpPr>
              <p:nvPr/>
            </p:nvSpPr>
            <p:spPr bwMode="auto">
              <a:xfrm>
                <a:off x="4303" y="3283"/>
                <a:ext cx="48"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74" name="Rectangle 18">
              <a:extLst>
                <a:ext uri="{FF2B5EF4-FFF2-40B4-BE49-F238E27FC236}">
                  <a16:creationId xmlns:a16="http://schemas.microsoft.com/office/drawing/2014/main" id="{D09CD699-677B-B247-B729-016143E14D99}"/>
                </a:ext>
              </a:extLst>
            </p:cNvPr>
            <p:cNvSpPr>
              <a:spLocks noChangeArrowheads="1"/>
            </p:cNvSpPr>
            <p:nvPr/>
          </p:nvSpPr>
          <p:spPr bwMode="auto">
            <a:xfrm>
              <a:off x="7609657" y="4863529"/>
              <a:ext cx="237719" cy="291967"/>
            </a:xfrm>
            <a:prstGeom prst="rect">
              <a:avLst/>
            </a:prstGeom>
            <a:gradFill rotWithShape="0">
              <a:gsLst>
                <a:gs pos="0">
                  <a:srgbClr val="A5A5A5"/>
                </a:gs>
                <a:gs pos="50000">
                  <a:srgbClr val="CECECE"/>
                </a:gs>
                <a:gs pos="100000">
                  <a:srgbClr val="A5A5A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5641" name="Freeform 19">
              <a:extLst>
                <a:ext uri="{FF2B5EF4-FFF2-40B4-BE49-F238E27FC236}">
                  <a16:creationId xmlns:a16="http://schemas.microsoft.com/office/drawing/2014/main" id="{64F68B84-F5CF-2D43-BDD2-611DC520E341}"/>
                </a:ext>
              </a:extLst>
            </p:cNvPr>
            <p:cNvSpPr>
              <a:spLocks/>
            </p:cNvSpPr>
            <p:nvPr/>
          </p:nvSpPr>
          <p:spPr bwMode="auto">
            <a:xfrm>
              <a:off x="7611789" y="5158848"/>
              <a:ext cx="233455" cy="333568"/>
            </a:xfrm>
            <a:custGeom>
              <a:avLst/>
              <a:gdLst>
                <a:gd name="T0" fmla="*/ 0 w 511"/>
                <a:gd name="T1" fmla="*/ 0 h 706"/>
                <a:gd name="T2" fmla="*/ 2147483646 w 511"/>
                <a:gd name="T3" fmla="*/ 2147483646 h 706"/>
                <a:gd name="T4" fmla="*/ 2147483646 w 511"/>
                <a:gd name="T5" fmla="*/ 2147483646 h 706"/>
                <a:gd name="T6" fmla="*/ 2147483646 w 511"/>
                <a:gd name="T7" fmla="*/ 2147483646 h 706"/>
                <a:gd name="T8" fmla="*/ 2147483646 w 511"/>
                <a:gd name="T9" fmla="*/ 2147483646 h 706"/>
                <a:gd name="T10" fmla="*/ 2147483646 w 511"/>
                <a:gd name="T11" fmla="*/ 0 h 7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1" h="706">
                  <a:moveTo>
                    <a:pt x="0" y="0"/>
                  </a:moveTo>
                  <a:lnTo>
                    <a:pt x="189" y="424"/>
                  </a:lnTo>
                  <a:lnTo>
                    <a:pt x="189" y="705"/>
                  </a:lnTo>
                  <a:lnTo>
                    <a:pt x="366" y="705"/>
                  </a:lnTo>
                  <a:lnTo>
                    <a:pt x="366" y="418"/>
                  </a:lnTo>
                  <a:lnTo>
                    <a:pt x="510" y="0"/>
                  </a:lnTo>
                </a:path>
              </a:pathLst>
            </a:custGeom>
            <a:gradFill rotWithShape="0">
              <a:gsLst>
                <a:gs pos="0">
                  <a:srgbClr val="CECECE"/>
                </a:gs>
                <a:gs pos="100000">
                  <a:srgbClr val="707070"/>
                </a:gs>
              </a:gsLst>
              <a:path path="rect">
                <a:fillToRect r="100000" b="10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21">
              <a:extLst>
                <a:ext uri="{FF2B5EF4-FFF2-40B4-BE49-F238E27FC236}">
                  <a16:creationId xmlns:a16="http://schemas.microsoft.com/office/drawing/2014/main" id="{31D01800-83B9-A345-998F-7EA1A9887433}"/>
                </a:ext>
              </a:extLst>
            </p:cNvPr>
            <p:cNvSpPr>
              <a:spLocks noChangeShapeType="1"/>
            </p:cNvSpPr>
            <p:nvPr/>
          </p:nvSpPr>
          <p:spPr bwMode="auto">
            <a:xfrm>
              <a:off x="7715839" y="4950801"/>
              <a:ext cx="0" cy="141224"/>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77" name="Rectangle 22">
              <a:extLst>
                <a:ext uri="{FF2B5EF4-FFF2-40B4-BE49-F238E27FC236}">
                  <a16:creationId xmlns:a16="http://schemas.microsoft.com/office/drawing/2014/main" id="{A0E06A49-4AA9-7C4E-B0F4-BC41F7DF6158}"/>
                </a:ext>
              </a:extLst>
            </p:cNvPr>
            <p:cNvSpPr>
              <a:spLocks noChangeArrowheads="1"/>
            </p:cNvSpPr>
            <p:nvPr/>
          </p:nvSpPr>
          <p:spPr bwMode="auto">
            <a:xfrm>
              <a:off x="7720593" y="5599793"/>
              <a:ext cx="41205" cy="280859"/>
            </a:xfrm>
            <a:prstGeom prst="rect">
              <a:avLst/>
            </a:prstGeom>
            <a:solidFill>
              <a:srgbClr val="333333">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78" name="Rectangle 23">
              <a:extLst>
                <a:ext uri="{FF2B5EF4-FFF2-40B4-BE49-F238E27FC236}">
                  <a16:creationId xmlns:a16="http://schemas.microsoft.com/office/drawing/2014/main" id="{A4FCC4C7-339D-D042-A489-2E71726008C5}"/>
                </a:ext>
              </a:extLst>
            </p:cNvPr>
            <p:cNvSpPr>
              <a:spLocks noChangeArrowheads="1"/>
            </p:cNvSpPr>
            <p:nvPr/>
          </p:nvSpPr>
          <p:spPr bwMode="auto">
            <a:xfrm>
              <a:off x="7720593" y="5493478"/>
              <a:ext cx="41205" cy="101554"/>
            </a:xfrm>
            <a:prstGeom prst="rect">
              <a:avLst/>
            </a:prstGeom>
            <a:gradFill rotWithShape="0">
              <a:gsLst>
                <a:gs pos="0">
                  <a:srgbClr val="D3D3D3"/>
                </a:gs>
                <a:gs pos="50000">
                  <a:srgbClr val="5F5F5F"/>
                </a:gs>
                <a:gs pos="100000">
                  <a:srgbClr val="D3D3D3"/>
                </a:gs>
              </a:gsLst>
              <a:lin ang="2700000" scaled="1"/>
            </a:gradFill>
            <a:ln>
              <a:noFill/>
            </a:ln>
            <a:effectLst/>
            <a:extLst>
              <a:ext uri="{91240B29-F687-4F45-9708-019B960494DF}">
                <a14:hiddenLine xmlns:a14="http://schemas.microsoft.com/office/drawing/2010/main" w="12700">
                  <a:solidFill>
                    <a:srgbClr val="333333"/>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grpSp>
        <p:nvGrpSpPr>
          <p:cNvPr id="25610" name="Group 87">
            <a:extLst>
              <a:ext uri="{FF2B5EF4-FFF2-40B4-BE49-F238E27FC236}">
                <a16:creationId xmlns:a16="http://schemas.microsoft.com/office/drawing/2014/main" id="{0F6D10E8-D2A7-9D4D-B71B-BD0D988F02AF}"/>
              </a:ext>
            </a:extLst>
          </p:cNvPr>
          <p:cNvGrpSpPr>
            <a:grpSpLocks/>
          </p:cNvGrpSpPr>
          <p:nvPr/>
        </p:nvGrpSpPr>
        <p:grpSpPr bwMode="auto">
          <a:xfrm>
            <a:off x="6245227" y="4660900"/>
            <a:ext cx="1806575" cy="1550988"/>
            <a:chOff x="6323872" y="4383453"/>
            <a:chExt cx="2057476" cy="1551495"/>
          </a:xfrm>
        </p:grpSpPr>
        <p:sp>
          <p:nvSpPr>
            <p:cNvPr id="25612" name="Freeform 15">
              <a:extLst>
                <a:ext uri="{FF2B5EF4-FFF2-40B4-BE49-F238E27FC236}">
                  <a16:creationId xmlns:a16="http://schemas.microsoft.com/office/drawing/2014/main" id="{97F6DC77-7F68-8F4A-AC7E-044FC6C30CCF}"/>
                </a:ext>
              </a:extLst>
            </p:cNvPr>
            <p:cNvSpPr>
              <a:spLocks/>
            </p:cNvSpPr>
            <p:nvPr/>
          </p:nvSpPr>
          <p:spPr bwMode="auto">
            <a:xfrm>
              <a:off x="7422220" y="4720579"/>
              <a:ext cx="770690" cy="304908"/>
            </a:xfrm>
            <a:custGeom>
              <a:avLst/>
              <a:gdLst>
                <a:gd name="T0" fmla="*/ 529960801 w 9825"/>
                <a:gd name="T1" fmla="*/ 2147483646 h 13315"/>
                <a:gd name="T2" fmla="*/ 0 w 9825"/>
                <a:gd name="T3" fmla="*/ 0 h 13315"/>
                <a:gd name="T4" fmla="*/ 2147483646 w 9825"/>
                <a:gd name="T5" fmla="*/ 55826674 h 13315"/>
                <a:gd name="T6" fmla="*/ 2147483646 w 9825"/>
                <a:gd name="T7" fmla="*/ 2147483646 h 133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25" h="13315">
                  <a:moveTo>
                    <a:pt x="14" y="10000"/>
                  </a:moveTo>
                  <a:cubicBezTo>
                    <a:pt x="10" y="6667"/>
                    <a:pt x="4" y="3333"/>
                    <a:pt x="0" y="0"/>
                  </a:cubicBezTo>
                  <a:lnTo>
                    <a:pt x="9825" y="203"/>
                  </a:lnTo>
                  <a:cubicBezTo>
                    <a:pt x="9825" y="3334"/>
                    <a:pt x="9676" y="10184"/>
                    <a:pt x="9676" y="13315"/>
                  </a:cubicBez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Rectangle 14">
              <a:extLst>
                <a:ext uri="{FF2B5EF4-FFF2-40B4-BE49-F238E27FC236}">
                  <a16:creationId xmlns:a16="http://schemas.microsoft.com/office/drawing/2014/main" id="{8503AC8E-A9B9-9F40-8A97-C5622BF9A299}"/>
                </a:ext>
              </a:extLst>
            </p:cNvPr>
            <p:cNvSpPr>
              <a:spLocks noChangeArrowheads="1"/>
            </p:cNvSpPr>
            <p:nvPr/>
          </p:nvSpPr>
          <p:spPr bwMode="auto">
            <a:xfrm>
              <a:off x="6361840" y="4772518"/>
              <a:ext cx="282044" cy="76383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5614" name="Freeform 15">
              <a:extLst>
                <a:ext uri="{FF2B5EF4-FFF2-40B4-BE49-F238E27FC236}">
                  <a16:creationId xmlns:a16="http://schemas.microsoft.com/office/drawing/2014/main" id="{E6A77A15-1AE4-8B44-9BF8-5E1D1AD8627B}"/>
                </a:ext>
              </a:extLst>
            </p:cNvPr>
            <p:cNvSpPr>
              <a:spLocks/>
            </p:cNvSpPr>
            <p:nvPr/>
          </p:nvSpPr>
          <p:spPr bwMode="auto">
            <a:xfrm>
              <a:off x="6582065" y="4706302"/>
              <a:ext cx="718701" cy="626002"/>
            </a:xfrm>
            <a:custGeom>
              <a:avLst/>
              <a:gdLst>
                <a:gd name="T0" fmla="*/ 992608632 w 7200"/>
                <a:gd name="T1" fmla="*/ 2147483646 h 10000"/>
                <a:gd name="T2" fmla="*/ 0 w 7200"/>
                <a:gd name="T3" fmla="*/ 0 h 10000"/>
                <a:gd name="T4" fmla="*/ 2147483646 w 7200"/>
                <a:gd name="T5" fmla="*/ 2147483646 h 10000"/>
                <a:gd name="T6" fmla="*/ 2147483646 w 7200"/>
                <a:gd name="T7" fmla="*/ 2147483646 h 10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00" h="10000">
                  <a:moveTo>
                    <a:pt x="10" y="10000"/>
                  </a:moveTo>
                  <a:cubicBezTo>
                    <a:pt x="7" y="6667"/>
                    <a:pt x="3" y="3333"/>
                    <a:pt x="0" y="0"/>
                  </a:cubicBezTo>
                  <a:lnTo>
                    <a:pt x="7074" y="203"/>
                  </a:lnTo>
                  <a:cubicBezTo>
                    <a:pt x="7074" y="3334"/>
                    <a:pt x="7200" y="4638"/>
                    <a:pt x="7200" y="7769"/>
                  </a:cubicBezTo>
                </a:path>
              </a:pathLst>
            </a:custGeom>
            <a:noFill/>
            <a:ln w="508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Rectangle 20">
              <a:extLst>
                <a:ext uri="{FF2B5EF4-FFF2-40B4-BE49-F238E27FC236}">
                  <a16:creationId xmlns:a16="http://schemas.microsoft.com/office/drawing/2014/main" id="{441C69B8-2B6A-D647-8AE7-B43DFFBED3FD}"/>
                </a:ext>
              </a:extLst>
            </p:cNvPr>
            <p:cNvSpPr>
              <a:spLocks noChangeArrowheads="1"/>
            </p:cNvSpPr>
            <p:nvPr/>
          </p:nvSpPr>
          <p:spPr bwMode="auto">
            <a:xfrm>
              <a:off x="6323872" y="4963080"/>
              <a:ext cx="303740" cy="3360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800" b="1" dirty="0"/>
                <a:t>  </a:t>
              </a:r>
            </a:p>
            <a:p>
              <a:pPr>
                <a:defRPr/>
              </a:pPr>
              <a:r>
                <a:rPr lang="en-US" altLang="en-US" sz="800" b="1" dirty="0"/>
                <a:t> </a:t>
              </a:r>
            </a:p>
          </p:txBody>
        </p:sp>
        <p:grpSp>
          <p:nvGrpSpPr>
            <p:cNvPr id="25618" name="Group 94">
              <a:extLst>
                <a:ext uri="{FF2B5EF4-FFF2-40B4-BE49-F238E27FC236}">
                  <a16:creationId xmlns:a16="http://schemas.microsoft.com/office/drawing/2014/main" id="{6D9535DB-604A-7F41-BACB-E62AC20F4F97}"/>
                </a:ext>
              </a:extLst>
            </p:cNvPr>
            <p:cNvGrpSpPr>
              <a:grpSpLocks/>
            </p:cNvGrpSpPr>
            <p:nvPr/>
          </p:nvGrpSpPr>
          <p:grpSpPr bwMode="auto">
            <a:xfrm>
              <a:off x="8080781" y="4892437"/>
              <a:ext cx="237719" cy="1042511"/>
              <a:chOff x="7609657" y="4863529"/>
              <a:chExt cx="237719" cy="1042511"/>
            </a:xfrm>
          </p:grpSpPr>
          <p:grpSp>
            <p:nvGrpSpPr>
              <p:cNvPr id="25625" name="Group 5">
                <a:extLst>
                  <a:ext uri="{FF2B5EF4-FFF2-40B4-BE49-F238E27FC236}">
                    <a16:creationId xmlns:a16="http://schemas.microsoft.com/office/drawing/2014/main" id="{B38D2B5C-AD1C-0344-A457-EF1F1E37C39F}"/>
                  </a:ext>
                </a:extLst>
              </p:cNvPr>
              <p:cNvGrpSpPr>
                <a:grpSpLocks/>
              </p:cNvGrpSpPr>
              <p:nvPr/>
            </p:nvGrpSpPr>
            <p:grpSpPr bwMode="auto">
              <a:xfrm>
                <a:off x="7730115" y="5541339"/>
                <a:ext cx="30914" cy="364701"/>
                <a:chOff x="4287" y="2574"/>
                <a:chExt cx="63" cy="792"/>
              </a:xfrm>
            </p:grpSpPr>
            <p:sp>
              <p:nvSpPr>
                <p:cNvPr id="108" name="Oval 6">
                  <a:extLst>
                    <a:ext uri="{FF2B5EF4-FFF2-40B4-BE49-F238E27FC236}">
                      <a16:creationId xmlns:a16="http://schemas.microsoft.com/office/drawing/2014/main" id="{A5BC11E6-707F-8E45-B675-DE28043D9FB8}"/>
                    </a:ext>
                  </a:extLst>
                </p:cNvPr>
                <p:cNvSpPr>
                  <a:spLocks noChangeArrowheads="1"/>
                </p:cNvSpPr>
                <p:nvPr/>
              </p:nvSpPr>
              <p:spPr bwMode="auto">
                <a:xfrm>
                  <a:off x="4286" y="2587"/>
                  <a:ext cx="48"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9" name="Oval 7">
                  <a:extLst>
                    <a:ext uri="{FF2B5EF4-FFF2-40B4-BE49-F238E27FC236}">
                      <a16:creationId xmlns:a16="http://schemas.microsoft.com/office/drawing/2014/main" id="{7A5EBF46-60CF-1B41-87A1-A510DEBFF30F}"/>
                    </a:ext>
                  </a:extLst>
                </p:cNvPr>
                <p:cNvSpPr>
                  <a:spLocks noChangeArrowheads="1"/>
                </p:cNvSpPr>
                <p:nvPr/>
              </p:nvSpPr>
              <p:spPr bwMode="auto">
                <a:xfrm>
                  <a:off x="4289" y="2697"/>
                  <a:ext cx="41"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0" name="Oval 8">
                  <a:extLst>
                    <a:ext uri="{FF2B5EF4-FFF2-40B4-BE49-F238E27FC236}">
                      <a16:creationId xmlns:a16="http://schemas.microsoft.com/office/drawing/2014/main" id="{E3837AB7-F0D1-C14C-A2FE-C57006D79AAB}"/>
                    </a:ext>
                  </a:extLst>
                </p:cNvPr>
                <p:cNvSpPr>
                  <a:spLocks noChangeArrowheads="1"/>
                </p:cNvSpPr>
                <p:nvPr/>
              </p:nvSpPr>
              <p:spPr bwMode="auto">
                <a:xfrm>
                  <a:off x="4293" y="2790"/>
                  <a:ext cx="41"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1" name="Oval 9">
                  <a:extLst>
                    <a:ext uri="{FF2B5EF4-FFF2-40B4-BE49-F238E27FC236}">
                      <a16:creationId xmlns:a16="http://schemas.microsoft.com/office/drawing/2014/main" id="{FE493C5F-EA67-B944-8512-1D190CF703D3}"/>
                    </a:ext>
                  </a:extLst>
                </p:cNvPr>
                <p:cNvSpPr>
                  <a:spLocks noChangeArrowheads="1"/>
                </p:cNvSpPr>
                <p:nvPr/>
              </p:nvSpPr>
              <p:spPr bwMode="auto">
                <a:xfrm>
                  <a:off x="4297" y="2987"/>
                  <a:ext cx="44"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2" name="Oval 10">
                  <a:extLst>
                    <a:ext uri="{FF2B5EF4-FFF2-40B4-BE49-F238E27FC236}">
                      <a16:creationId xmlns:a16="http://schemas.microsoft.com/office/drawing/2014/main" id="{0197E523-44C6-2C44-9520-6CAD5425EB4C}"/>
                    </a:ext>
                  </a:extLst>
                </p:cNvPr>
                <p:cNvSpPr>
                  <a:spLocks noChangeArrowheads="1"/>
                </p:cNvSpPr>
                <p:nvPr/>
              </p:nvSpPr>
              <p:spPr bwMode="auto">
                <a:xfrm>
                  <a:off x="4300" y="3183"/>
                  <a:ext cx="41" cy="83"/>
                </a:xfrm>
                <a:prstGeom prst="ellipse">
                  <a:avLst/>
                </a:prstGeom>
                <a:gradFill rotWithShape="0">
                  <a:gsLst>
                    <a:gs pos="0">
                      <a:srgbClr val="FFFFFF"/>
                    </a:gs>
                    <a:gs pos="100000">
                      <a:srgbClr val="808080"/>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3" name="Oval 11">
                  <a:extLst>
                    <a:ext uri="{FF2B5EF4-FFF2-40B4-BE49-F238E27FC236}">
                      <a16:creationId xmlns:a16="http://schemas.microsoft.com/office/drawing/2014/main" id="{E280A481-EC8E-E346-A1F8-5AE7937F6CD5}"/>
                    </a:ext>
                  </a:extLst>
                </p:cNvPr>
                <p:cNvSpPr>
                  <a:spLocks noChangeArrowheads="1"/>
                </p:cNvSpPr>
                <p:nvPr/>
              </p:nvSpPr>
              <p:spPr bwMode="auto">
                <a:xfrm>
                  <a:off x="4293" y="2890"/>
                  <a:ext cx="48"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4" name="Oval 12">
                  <a:extLst>
                    <a:ext uri="{FF2B5EF4-FFF2-40B4-BE49-F238E27FC236}">
                      <a16:creationId xmlns:a16="http://schemas.microsoft.com/office/drawing/2014/main" id="{08F53FF7-55E7-4646-98E8-F3DE431D3C22}"/>
                    </a:ext>
                  </a:extLst>
                </p:cNvPr>
                <p:cNvSpPr>
                  <a:spLocks noChangeArrowheads="1"/>
                </p:cNvSpPr>
                <p:nvPr/>
              </p:nvSpPr>
              <p:spPr bwMode="auto">
                <a:xfrm>
                  <a:off x="4297" y="3087"/>
                  <a:ext cx="44" cy="86"/>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15" name="Oval 13">
                  <a:extLst>
                    <a:ext uri="{FF2B5EF4-FFF2-40B4-BE49-F238E27FC236}">
                      <a16:creationId xmlns:a16="http://schemas.microsoft.com/office/drawing/2014/main" id="{EE87898C-7AAE-C54D-A3D4-C962F45BE07D}"/>
                    </a:ext>
                  </a:extLst>
                </p:cNvPr>
                <p:cNvSpPr>
                  <a:spLocks noChangeArrowheads="1"/>
                </p:cNvSpPr>
                <p:nvPr/>
              </p:nvSpPr>
              <p:spPr bwMode="auto">
                <a:xfrm>
                  <a:off x="4300" y="3283"/>
                  <a:ext cx="41" cy="83"/>
                </a:xfrm>
                <a:prstGeom prst="ellipse">
                  <a:avLst/>
                </a:prstGeom>
                <a:gradFill rotWithShape="0">
                  <a:gsLst>
                    <a:gs pos="0">
                      <a:srgbClr val="808080"/>
                    </a:gs>
                    <a:gs pos="100000">
                      <a:srgbClr val="FFFFFF"/>
                    </a:gs>
                  </a:gsLst>
                  <a:path path="shape">
                    <a:fillToRect l="50000" t="50000" r="50000" b="50000"/>
                  </a:path>
                </a:gra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103" name="Rectangle 18">
                <a:extLst>
                  <a:ext uri="{FF2B5EF4-FFF2-40B4-BE49-F238E27FC236}">
                    <a16:creationId xmlns:a16="http://schemas.microsoft.com/office/drawing/2014/main" id="{EE56B180-38A7-BC44-850D-D5AB52B97AD9}"/>
                  </a:ext>
                </a:extLst>
              </p:cNvPr>
              <p:cNvSpPr>
                <a:spLocks noChangeArrowheads="1"/>
              </p:cNvSpPr>
              <p:nvPr/>
            </p:nvSpPr>
            <p:spPr bwMode="auto">
              <a:xfrm>
                <a:off x="7610100" y="4864299"/>
                <a:ext cx="236845" cy="292196"/>
              </a:xfrm>
              <a:prstGeom prst="rect">
                <a:avLst/>
              </a:prstGeom>
              <a:gradFill rotWithShape="0">
                <a:gsLst>
                  <a:gs pos="0">
                    <a:srgbClr val="A5A5A5"/>
                  </a:gs>
                  <a:gs pos="50000">
                    <a:srgbClr val="CECECE"/>
                  </a:gs>
                  <a:gs pos="100000">
                    <a:srgbClr val="A5A5A5"/>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25627" name="Freeform 19">
                <a:extLst>
                  <a:ext uri="{FF2B5EF4-FFF2-40B4-BE49-F238E27FC236}">
                    <a16:creationId xmlns:a16="http://schemas.microsoft.com/office/drawing/2014/main" id="{B87159F4-6919-6C42-A9C7-884AF6C3D8F4}"/>
                  </a:ext>
                </a:extLst>
              </p:cNvPr>
              <p:cNvSpPr>
                <a:spLocks/>
              </p:cNvSpPr>
              <p:nvPr/>
            </p:nvSpPr>
            <p:spPr bwMode="auto">
              <a:xfrm>
                <a:off x="7611789" y="5158848"/>
                <a:ext cx="233455" cy="333568"/>
              </a:xfrm>
              <a:custGeom>
                <a:avLst/>
                <a:gdLst>
                  <a:gd name="T0" fmla="*/ 0 w 511"/>
                  <a:gd name="T1" fmla="*/ 0 h 706"/>
                  <a:gd name="T2" fmla="*/ 2147483646 w 511"/>
                  <a:gd name="T3" fmla="*/ 2147483646 h 706"/>
                  <a:gd name="T4" fmla="*/ 2147483646 w 511"/>
                  <a:gd name="T5" fmla="*/ 2147483646 h 706"/>
                  <a:gd name="T6" fmla="*/ 2147483646 w 511"/>
                  <a:gd name="T7" fmla="*/ 2147483646 h 706"/>
                  <a:gd name="T8" fmla="*/ 2147483646 w 511"/>
                  <a:gd name="T9" fmla="*/ 2147483646 h 706"/>
                  <a:gd name="T10" fmla="*/ 2147483646 w 511"/>
                  <a:gd name="T11" fmla="*/ 0 h 7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1" h="706">
                    <a:moveTo>
                      <a:pt x="0" y="0"/>
                    </a:moveTo>
                    <a:lnTo>
                      <a:pt x="189" y="424"/>
                    </a:lnTo>
                    <a:lnTo>
                      <a:pt x="189" y="705"/>
                    </a:lnTo>
                    <a:lnTo>
                      <a:pt x="366" y="705"/>
                    </a:lnTo>
                    <a:lnTo>
                      <a:pt x="366" y="418"/>
                    </a:lnTo>
                    <a:lnTo>
                      <a:pt x="510" y="0"/>
                    </a:lnTo>
                  </a:path>
                </a:pathLst>
              </a:custGeom>
              <a:gradFill rotWithShape="0">
                <a:gsLst>
                  <a:gs pos="0">
                    <a:srgbClr val="CECECE"/>
                  </a:gs>
                  <a:gs pos="100000">
                    <a:srgbClr val="707070"/>
                  </a:gs>
                </a:gsLst>
                <a:path path="rect">
                  <a:fillToRect r="100000" b="100000"/>
                </a:path>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21">
                <a:extLst>
                  <a:ext uri="{FF2B5EF4-FFF2-40B4-BE49-F238E27FC236}">
                    <a16:creationId xmlns:a16="http://schemas.microsoft.com/office/drawing/2014/main" id="{9E355BF0-475D-CA40-AE32-CDBF9AE8DC8E}"/>
                  </a:ext>
                </a:extLst>
              </p:cNvPr>
              <p:cNvSpPr>
                <a:spLocks noChangeShapeType="1"/>
              </p:cNvSpPr>
              <p:nvPr/>
            </p:nvSpPr>
            <p:spPr bwMode="auto">
              <a:xfrm>
                <a:off x="7716771" y="4951640"/>
                <a:ext cx="0" cy="141334"/>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106" name="Rectangle 22">
                <a:extLst>
                  <a:ext uri="{FF2B5EF4-FFF2-40B4-BE49-F238E27FC236}">
                    <a16:creationId xmlns:a16="http://schemas.microsoft.com/office/drawing/2014/main" id="{4EBD7EC4-0849-2D45-B3D0-4AECA6AE12E3}"/>
                  </a:ext>
                </a:extLst>
              </p:cNvPr>
              <p:cNvSpPr>
                <a:spLocks noChangeArrowheads="1"/>
              </p:cNvSpPr>
              <p:nvPr/>
            </p:nvSpPr>
            <p:spPr bwMode="auto">
              <a:xfrm>
                <a:off x="7720387" y="5599552"/>
                <a:ext cx="41583" cy="281080"/>
              </a:xfrm>
              <a:prstGeom prst="rect">
                <a:avLst/>
              </a:prstGeom>
              <a:solidFill>
                <a:srgbClr val="333333">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107" name="Rectangle 23">
                <a:extLst>
                  <a:ext uri="{FF2B5EF4-FFF2-40B4-BE49-F238E27FC236}">
                    <a16:creationId xmlns:a16="http://schemas.microsoft.com/office/drawing/2014/main" id="{C391C28F-B930-B544-9244-67F907F12CDE}"/>
                  </a:ext>
                </a:extLst>
              </p:cNvPr>
              <p:cNvSpPr>
                <a:spLocks noChangeArrowheads="1"/>
              </p:cNvSpPr>
              <p:nvPr/>
            </p:nvSpPr>
            <p:spPr bwMode="auto">
              <a:xfrm>
                <a:off x="7720387" y="5494742"/>
                <a:ext cx="39775" cy="101633"/>
              </a:xfrm>
              <a:prstGeom prst="rect">
                <a:avLst/>
              </a:prstGeom>
              <a:gradFill rotWithShape="0">
                <a:gsLst>
                  <a:gs pos="0">
                    <a:srgbClr val="D3D3D3"/>
                  </a:gs>
                  <a:gs pos="50000">
                    <a:srgbClr val="5F5F5F"/>
                  </a:gs>
                  <a:gs pos="100000">
                    <a:srgbClr val="D3D3D3"/>
                  </a:gs>
                </a:gsLst>
                <a:lin ang="2700000" scaled="1"/>
              </a:gradFill>
              <a:ln>
                <a:noFill/>
              </a:ln>
              <a:effectLst/>
              <a:extLst>
                <a:ext uri="{91240B29-F687-4F45-9708-019B960494DF}">
                  <a14:hiddenLine xmlns:a14="http://schemas.microsoft.com/office/drawing/2010/main" w="12700">
                    <a:solidFill>
                      <a:srgbClr val="333333"/>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grpSp>
        <p:sp>
          <p:nvSpPr>
            <p:cNvPr id="96" name="Rectangle 24">
              <a:extLst>
                <a:ext uri="{FF2B5EF4-FFF2-40B4-BE49-F238E27FC236}">
                  <a16:creationId xmlns:a16="http://schemas.microsoft.com/office/drawing/2014/main" id="{55309EC2-9E59-7446-B806-ED412D8F54E8}"/>
                </a:ext>
              </a:extLst>
            </p:cNvPr>
            <p:cNvSpPr>
              <a:spLocks noChangeArrowheads="1"/>
            </p:cNvSpPr>
            <p:nvPr/>
          </p:nvSpPr>
          <p:spPr bwMode="auto">
            <a:xfrm>
              <a:off x="6369072" y="5258452"/>
              <a:ext cx="271196" cy="276315"/>
            </a:xfrm>
            <a:prstGeom prst="rect">
              <a:avLst/>
            </a:prstGeom>
            <a:solidFill>
              <a:srgbClr val="9999FF">
                <a:alpha val="50195"/>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a:p>
          </p:txBody>
        </p:sp>
        <p:sp>
          <p:nvSpPr>
            <p:cNvPr id="97" name="Line 25">
              <a:extLst>
                <a:ext uri="{FF2B5EF4-FFF2-40B4-BE49-F238E27FC236}">
                  <a16:creationId xmlns:a16="http://schemas.microsoft.com/office/drawing/2014/main" id="{99D87AA4-D5E7-D74B-B80E-EFDB9F914B45}"/>
                </a:ext>
              </a:extLst>
            </p:cNvPr>
            <p:cNvSpPr>
              <a:spLocks noChangeShapeType="1"/>
            </p:cNvSpPr>
            <p:nvPr/>
          </p:nvSpPr>
          <p:spPr bwMode="auto">
            <a:xfrm flipV="1">
              <a:off x="6576988" y="5339440"/>
              <a:ext cx="0" cy="149274"/>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latin typeface="Arial" charset="0"/>
              </a:endParaRPr>
            </a:p>
          </p:txBody>
        </p:sp>
        <p:sp>
          <p:nvSpPr>
            <p:cNvPr id="98" name="Oval 97">
              <a:extLst>
                <a:ext uri="{FF2B5EF4-FFF2-40B4-BE49-F238E27FC236}">
                  <a16:creationId xmlns:a16="http://schemas.microsoft.com/office/drawing/2014/main" id="{29E7428F-A594-B447-B40A-C7CD0279CBFC}"/>
                </a:ext>
              </a:extLst>
            </p:cNvPr>
            <p:cNvSpPr>
              <a:spLocks noChangeArrowheads="1"/>
            </p:cNvSpPr>
            <p:nvPr/>
          </p:nvSpPr>
          <p:spPr bwMode="auto">
            <a:xfrm>
              <a:off x="7097685" y="4893208"/>
              <a:ext cx="385099" cy="365244"/>
            </a:xfrm>
            <a:prstGeom prst="ellipse">
              <a:avLst/>
            </a:prstGeom>
            <a:gradFill rotWithShape="1">
              <a:gsLst>
                <a:gs pos="0">
                  <a:srgbClr val="AFE0E4"/>
                </a:gs>
                <a:gs pos="20000">
                  <a:srgbClr val="AFDEE2"/>
                </a:gs>
                <a:gs pos="100000">
                  <a:srgbClr val="85AAAD"/>
                </a:gs>
              </a:gsLst>
              <a:lin ang="5400000"/>
            </a:gradFill>
            <a:ln w="9525">
              <a:solidFill>
                <a:srgbClr val="B6DCDF"/>
              </a:solid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en-US" altLang="en-US">
                <a:solidFill>
                  <a:srgbClr val="FFFFFF"/>
                </a:solidFill>
              </a:endParaRPr>
            </a:p>
          </p:txBody>
        </p:sp>
        <p:sp>
          <p:nvSpPr>
            <p:cNvPr id="25622" name="TextBox 98">
              <a:extLst>
                <a:ext uri="{FF2B5EF4-FFF2-40B4-BE49-F238E27FC236}">
                  <a16:creationId xmlns:a16="http://schemas.microsoft.com/office/drawing/2014/main" id="{DF558F21-1653-CC48-8AC3-C460196F8449}"/>
                </a:ext>
              </a:extLst>
            </p:cNvPr>
            <p:cNvSpPr txBox="1">
              <a:spLocks noChangeArrowheads="1"/>
            </p:cNvSpPr>
            <p:nvPr/>
          </p:nvSpPr>
          <p:spPr bwMode="auto">
            <a:xfrm>
              <a:off x="6857095" y="5227004"/>
              <a:ext cx="8320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Peristaltic </a:t>
              </a:r>
            </a:p>
            <a:p>
              <a:pPr>
                <a:spcBef>
                  <a:spcPct val="0"/>
                </a:spcBef>
                <a:buFontTx/>
                <a:buNone/>
              </a:pPr>
              <a:r>
                <a:rPr lang="en-US" altLang="en-US" sz="1200"/>
                <a:t>Pump</a:t>
              </a:r>
            </a:p>
          </p:txBody>
        </p:sp>
        <p:sp>
          <p:nvSpPr>
            <p:cNvPr id="100" name="Line 47">
              <a:extLst>
                <a:ext uri="{FF2B5EF4-FFF2-40B4-BE49-F238E27FC236}">
                  <a16:creationId xmlns:a16="http://schemas.microsoft.com/office/drawing/2014/main" id="{6FBE3D7D-FCF0-2E46-9B6E-BC7CE93BFA7F}"/>
                </a:ext>
              </a:extLst>
            </p:cNvPr>
            <p:cNvSpPr>
              <a:spLocks noChangeShapeType="1"/>
            </p:cNvSpPr>
            <p:nvPr/>
          </p:nvSpPr>
          <p:spPr bwMode="auto">
            <a:xfrm>
              <a:off x="8263830" y="4580367"/>
              <a:ext cx="5423" cy="44464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sz="1600">
                <a:latin typeface="Arial" charset="0"/>
              </a:endParaRPr>
            </a:p>
          </p:txBody>
        </p:sp>
        <p:sp>
          <p:nvSpPr>
            <p:cNvPr id="101" name="Rectangle 44">
              <a:extLst>
                <a:ext uri="{FF2B5EF4-FFF2-40B4-BE49-F238E27FC236}">
                  <a16:creationId xmlns:a16="http://schemas.microsoft.com/office/drawing/2014/main" id="{CAA90651-EEA6-F246-A95A-CC042D879298}"/>
                </a:ext>
              </a:extLst>
            </p:cNvPr>
            <p:cNvSpPr>
              <a:spLocks noChangeArrowheads="1"/>
            </p:cNvSpPr>
            <p:nvPr/>
          </p:nvSpPr>
          <p:spPr bwMode="auto">
            <a:xfrm>
              <a:off x="7621998" y="4383453"/>
              <a:ext cx="759350" cy="2032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100" dirty="0">
                  <a:latin typeface="Century Schoolbook" charset="0"/>
                </a:rPr>
                <a:t>Flow Chamber</a:t>
              </a:r>
            </a:p>
          </p:txBody>
        </p:sp>
      </p:grpSp>
      <p:sp>
        <p:nvSpPr>
          <p:cNvPr id="117" name="Rectangle 26">
            <a:extLst>
              <a:ext uri="{FF2B5EF4-FFF2-40B4-BE49-F238E27FC236}">
                <a16:creationId xmlns:a16="http://schemas.microsoft.com/office/drawing/2014/main" id="{8602ADBB-BE26-0545-B39D-F659C4F78137}"/>
              </a:ext>
            </a:extLst>
          </p:cNvPr>
          <p:cNvSpPr>
            <a:spLocks noChangeArrowheads="1"/>
          </p:cNvSpPr>
          <p:nvPr/>
        </p:nvSpPr>
        <p:spPr bwMode="auto">
          <a:xfrm>
            <a:off x="147638" y="4368780"/>
            <a:ext cx="5719762" cy="14843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600" b="1" dirty="0">
                <a:solidFill>
                  <a:srgbClr val="FF3300"/>
                </a:solidFill>
              </a:rPr>
              <a:t>Peristaltic Pump based Systems</a:t>
            </a:r>
            <a:endParaRPr lang="en-US" altLang="en-US" sz="1600" b="1" dirty="0"/>
          </a:p>
          <a:p>
            <a:pPr>
              <a:defRPr/>
            </a:pPr>
            <a:endParaRPr lang="en-US" altLang="en-US" sz="1600" b="1" dirty="0"/>
          </a:p>
          <a:p>
            <a:pPr lvl="1">
              <a:buFontTx/>
              <a:buChar char="•"/>
              <a:defRPr/>
            </a:pPr>
            <a:r>
              <a:rPr lang="en-US" altLang="en-US" sz="1600" b="1" dirty="0"/>
              <a:t>  variable </a:t>
            </a:r>
            <a:r>
              <a:rPr lang="en-US" altLang="en-US" sz="1600" dirty="0"/>
              <a:t>f</a:t>
            </a:r>
            <a:r>
              <a:rPr lang="en-US" altLang="en-US" sz="1600" b="1" dirty="0"/>
              <a:t>low rate</a:t>
            </a:r>
          </a:p>
          <a:p>
            <a:pPr lvl="1">
              <a:buFontTx/>
              <a:buChar char="•"/>
              <a:defRPr/>
            </a:pPr>
            <a:r>
              <a:rPr lang="en-US" altLang="en-US" sz="1600" b="1" dirty="0"/>
              <a:t>  “semi” fixed volume (time based)</a:t>
            </a:r>
          </a:p>
          <a:p>
            <a:pPr lvl="1">
              <a:buFontTx/>
              <a:buChar char="•"/>
              <a:defRPr/>
            </a:pPr>
            <a:r>
              <a:rPr lang="en-US" altLang="en-US" sz="1600" b="1" dirty="0"/>
              <a:t>  Absolute number calculations possible</a:t>
            </a:r>
          </a:p>
          <a:p>
            <a:pPr lvl="1">
              <a:buFontTx/>
              <a:buChar char="•"/>
              <a:defRPr/>
            </a:pPr>
            <a:endParaRPr lang="en-US" altLang="en-US" sz="1600" b="1" baseline="30000" dirty="0"/>
          </a:p>
        </p:txBody>
      </p:sp>
      <p:sp>
        <p:nvSpPr>
          <p:cNvPr id="3" name="TextBox 2">
            <a:extLst>
              <a:ext uri="{FF2B5EF4-FFF2-40B4-BE49-F238E27FC236}">
                <a16:creationId xmlns:a16="http://schemas.microsoft.com/office/drawing/2014/main" id="{79496CB0-C83A-6141-A01C-A35FD9368F1A}"/>
              </a:ext>
            </a:extLst>
          </p:cNvPr>
          <p:cNvSpPr txBox="1"/>
          <p:nvPr/>
        </p:nvSpPr>
        <p:spPr>
          <a:xfrm>
            <a:off x="6004115" y="1120482"/>
            <a:ext cx="814647" cy="276999"/>
          </a:xfrm>
          <a:prstGeom prst="rect">
            <a:avLst/>
          </a:prstGeom>
          <a:noFill/>
        </p:spPr>
        <p:txBody>
          <a:bodyPr wrap="none" rtlCol="0">
            <a:spAutoFit/>
          </a:bodyPr>
          <a:lstStyle/>
          <a:p>
            <a:r>
              <a:rPr lang="en-US" sz="1200" dirty="0">
                <a:latin typeface="Century Schoolbook" panose="02040604050505020304" pitchFamily="18" charset="0"/>
              </a:rPr>
              <a:t>Pressure</a:t>
            </a:r>
          </a:p>
        </p:txBody>
      </p:sp>
      <p:cxnSp>
        <p:nvCxnSpPr>
          <p:cNvPr id="6" name="Straight Connector 5">
            <a:extLst>
              <a:ext uri="{FF2B5EF4-FFF2-40B4-BE49-F238E27FC236}">
                <a16:creationId xmlns:a16="http://schemas.microsoft.com/office/drawing/2014/main" id="{8C9226DD-AE69-2142-A763-326654050B67}"/>
              </a:ext>
            </a:extLst>
          </p:cNvPr>
          <p:cNvCxnSpPr>
            <a:cxnSpLocks/>
          </p:cNvCxnSpPr>
          <p:nvPr/>
        </p:nvCxnSpPr>
        <p:spPr>
          <a:xfrm>
            <a:off x="6175595" y="3159125"/>
            <a:ext cx="0" cy="3524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a:extLst>
              <a:ext uri="{FF2B5EF4-FFF2-40B4-BE49-F238E27FC236}">
                <a16:creationId xmlns:a16="http://schemas.microsoft.com/office/drawing/2014/main" id="{E261B149-8F5F-644E-ABEF-35C6BF7C5E52}"/>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1834D48-C07C-8749-A709-22A717A90559}" type="datetime12">
              <a:rPr lang="en-US" altLang="en-US" sz="1200"/>
              <a:pPr eaLnBrk="1" hangingPunct="1">
                <a:defRPr/>
              </a:pPr>
              <a:t>5:27 PM</a:t>
            </a:fld>
            <a:endParaRPr lang="en-US" altLang="en-US" sz="1200"/>
          </a:p>
        </p:txBody>
      </p:sp>
      <p:sp>
        <p:nvSpPr>
          <p:cNvPr id="7171" name="Rectangle 2">
            <a:extLst>
              <a:ext uri="{FF2B5EF4-FFF2-40B4-BE49-F238E27FC236}">
                <a16:creationId xmlns:a16="http://schemas.microsoft.com/office/drawing/2014/main" id="{2D459FAC-D2B8-CB4D-83F0-2B00959DFDB0}"/>
              </a:ext>
            </a:extLst>
          </p:cNvPr>
          <p:cNvSpPr>
            <a:spLocks noGrp="1" noChangeArrowheads="1"/>
          </p:cNvSpPr>
          <p:nvPr>
            <p:ph type="title"/>
          </p:nvPr>
        </p:nvSpPr>
        <p:spPr>
          <a:xfrm>
            <a:off x="762000" y="228600"/>
            <a:ext cx="7772400" cy="381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defTabSz="895350" eaLnBrk="1" hangingPunct="1">
              <a:defRPr/>
            </a:pPr>
            <a:r>
              <a:rPr lang="en-US" altLang="en-US"/>
              <a:t>Technical Components</a:t>
            </a:r>
          </a:p>
        </p:txBody>
      </p:sp>
      <p:sp>
        <p:nvSpPr>
          <p:cNvPr id="7172" name="Rectangle 3">
            <a:extLst>
              <a:ext uri="{FF2B5EF4-FFF2-40B4-BE49-F238E27FC236}">
                <a16:creationId xmlns:a16="http://schemas.microsoft.com/office/drawing/2014/main" id="{B611941F-92CC-2747-BBF6-1A128AD2D816}"/>
              </a:ext>
            </a:extLst>
          </p:cNvPr>
          <p:cNvSpPr>
            <a:spLocks noGrp="1" noChangeArrowheads="1"/>
          </p:cNvSpPr>
          <p:nvPr>
            <p:ph type="body" idx="1"/>
          </p:nvPr>
        </p:nvSpPr>
        <p:spPr>
          <a:xfrm>
            <a:off x="0" y="119063"/>
            <a:ext cx="2133600" cy="947737"/>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279400" indent="-279400" defTabSz="895350" eaLnBrk="1" hangingPunct="1">
              <a:defRPr/>
            </a:pPr>
            <a:r>
              <a:rPr lang="en-US" altLang="en-US">
                <a:solidFill>
                  <a:srgbClr val="FF3300"/>
                </a:solidFill>
              </a:rPr>
              <a:t>Fluidics</a:t>
            </a:r>
          </a:p>
        </p:txBody>
      </p:sp>
      <p:sp>
        <p:nvSpPr>
          <p:cNvPr id="7173" name="Rectangle 4">
            <a:extLst>
              <a:ext uri="{FF2B5EF4-FFF2-40B4-BE49-F238E27FC236}">
                <a16:creationId xmlns:a16="http://schemas.microsoft.com/office/drawing/2014/main" id="{54A78418-1855-8040-9269-C908D438C34F}"/>
              </a:ext>
            </a:extLst>
          </p:cNvPr>
          <p:cNvSpPr>
            <a:spLocks noChangeArrowheads="1"/>
          </p:cNvSpPr>
          <p:nvPr/>
        </p:nvSpPr>
        <p:spPr bwMode="auto">
          <a:xfrm>
            <a:off x="44374" y="803996"/>
            <a:ext cx="4648200" cy="56297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u="sng" dirty="0"/>
              <a:t>+</a:t>
            </a:r>
            <a:r>
              <a:rPr lang="en-US" altLang="en-US" sz="1200" u="sng" dirty="0" err="1"/>
              <a:t>ive</a:t>
            </a:r>
            <a:r>
              <a:rPr lang="en-US" altLang="en-US" sz="1200" u="sng" dirty="0"/>
              <a:t> Pressure Systems</a:t>
            </a:r>
            <a:endParaRPr lang="en-US" altLang="en-US" sz="1200" dirty="0"/>
          </a:p>
          <a:p>
            <a:pPr lvl="3">
              <a:buFontTx/>
              <a:buChar char="•"/>
              <a:defRPr/>
            </a:pPr>
            <a:r>
              <a:rPr lang="en-US" altLang="en-US" sz="1200" dirty="0"/>
              <a:t>EPICS C (Coulter)</a:t>
            </a:r>
          </a:p>
          <a:p>
            <a:pPr lvl="3">
              <a:buFontTx/>
              <a:buChar char="•"/>
              <a:defRPr/>
            </a:pPr>
            <a:r>
              <a:rPr lang="en-US" altLang="en-US" sz="1200" dirty="0"/>
              <a:t>EPICS 5 &amp; 7, Elite series</a:t>
            </a:r>
          </a:p>
          <a:p>
            <a:pPr lvl="3">
              <a:buFontTx/>
              <a:buChar char="•"/>
              <a:defRPr/>
            </a:pPr>
            <a:r>
              <a:rPr lang="en-US" altLang="en-US" sz="1200" dirty="0" err="1"/>
              <a:t>Altra</a:t>
            </a:r>
            <a:r>
              <a:rPr lang="en-US" altLang="en-US" sz="1200" dirty="0"/>
              <a:t>, next Gen</a:t>
            </a:r>
          </a:p>
          <a:p>
            <a:pPr lvl="3">
              <a:buFontTx/>
              <a:buChar char="•"/>
              <a:defRPr/>
            </a:pPr>
            <a:r>
              <a:rPr lang="en-US" altLang="en-US" sz="1200" dirty="0"/>
              <a:t> </a:t>
            </a:r>
            <a:r>
              <a:rPr lang="en-US" altLang="en-US" sz="1200" dirty="0" err="1"/>
              <a:t>FacStar</a:t>
            </a:r>
            <a:r>
              <a:rPr lang="en-US" altLang="en-US" sz="1200" dirty="0"/>
              <a:t> (B-D), Aria</a:t>
            </a:r>
          </a:p>
          <a:p>
            <a:pPr lvl="3">
              <a:buFontTx/>
              <a:buChar char="•"/>
              <a:defRPr/>
            </a:pPr>
            <a:r>
              <a:rPr lang="en-US" altLang="en-US" sz="1200" dirty="0"/>
              <a:t> </a:t>
            </a:r>
            <a:r>
              <a:rPr lang="en-US" altLang="en-US" sz="1200" dirty="0" err="1"/>
              <a:t>FacsVantage</a:t>
            </a:r>
            <a:r>
              <a:rPr lang="en-US" altLang="en-US" sz="1200" dirty="0"/>
              <a:t> (B-D)</a:t>
            </a:r>
          </a:p>
          <a:p>
            <a:pPr lvl="3">
              <a:buFontTx/>
              <a:buChar char="•"/>
              <a:defRPr/>
            </a:pPr>
            <a:r>
              <a:rPr lang="en-US" altLang="en-US" sz="1200" dirty="0"/>
              <a:t> </a:t>
            </a:r>
            <a:r>
              <a:rPr lang="en-US" altLang="en-US" sz="1200" dirty="0" err="1"/>
              <a:t>MoFlo</a:t>
            </a:r>
            <a:endParaRPr lang="en-US" altLang="en-US" sz="1200" dirty="0"/>
          </a:p>
          <a:p>
            <a:pPr lvl="3">
              <a:buFontTx/>
              <a:buChar char="•"/>
              <a:defRPr/>
            </a:pPr>
            <a:r>
              <a:rPr lang="en-US" altLang="en-US" sz="1200" dirty="0"/>
              <a:t> Brucker</a:t>
            </a:r>
          </a:p>
          <a:p>
            <a:pPr lvl="3">
              <a:buFontTx/>
              <a:buChar char="•"/>
              <a:defRPr/>
            </a:pPr>
            <a:r>
              <a:rPr lang="en-US" altLang="en-US" sz="1200" dirty="0"/>
              <a:t> Profile (Coulter)</a:t>
            </a:r>
          </a:p>
          <a:p>
            <a:pPr lvl="3">
              <a:buFontTx/>
              <a:buChar char="•"/>
              <a:defRPr/>
            </a:pPr>
            <a:r>
              <a:rPr lang="en-US" altLang="en-US" sz="1200" dirty="0"/>
              <a:t> XL (Coulter), FC500, </a:t>
            </a:r>
            <a:r>
              <a:rPr lang="en-US" altLang="en-US" sz="1200" dirty="0" err="1"/>
              <a:t>Gallios</a:t>
            </a:r>
            <a:endParaRPr lang="en-US" altLang="en-US" sz="1200" dirty="0"/>
          </a:p>
          <a:p>
            <a:pPr lvl="3">
              <a:buFontTx/>
              <a:buChar char="•"/>
              <a:defRPr/>
            </a:pPr>
            <a:r>
              <a:rPr lang="en-US" altLang="en-US" sz="1200" dirty="0"/>
              <a:t> </a:t>
            </a:r>
            <a:r>
              <a:rPr lang="en-US" altLang="en-US" sz="1200" dirty="0" err="1"/>
              <a:t>FACScan</a:t>
            </a:r>
            <a:r>
              <a:rPr lang="en-US" altLang="en-US" sz="1200" dirty="0"/>
              <a:t>, Canto  (B-D)</a:t>
            </a:r>
          </a:p>
          <a:p>
            <a:pPr lvl="3">
              <a:buFontTx/>
              <a:buChar char="•"/>
              <a:defRPr/>
            </a:pPr>
            <a:r>
              <a:rPr lang="en-US" altLang="en-US" sz="1200" dirty="0"/>
              <a:t> FACS Caliber</a:t>
            </a:r>
          </a:p>
          <a:p>
            <a:pPr lvl="3">
              <a:buFontTx/>
              <a:buChar char="•"/>
              <a:defRPr/>
            </a:pPr>
            <a:r>
              <a:rPr lang="en-US" altLang="en-US" sz="1200" dirty="0"/>
              <a:t>XDP</a:t>
            </a:r>
          </a:p>
          <a:p>
            <a:pPr lvl="3">
              <a:buFontTx/>
              <a:buChar char="•"/>
              <a:defRPr/>
            </a:pPr>
            <a:r>
              <a:rPr lang="en-US" altLang="en-US" sz="1200" dirty="0"/>
              <a:t> Beckman </a:t>
            </a:r>
            <a:r>
              <a:rPr lang="en-US" altLang="en-US" sz="1200" dirty="0" err="1"/>
              <a:t>Astrios</a:t>
            </a:r>
            <a:r>
              <a:rPr lang="en-US" altLang="en-US" sz="1200" dirty="0"/>
              <a:t> Sorter</a:t>
            </a:r>
          </a:p>
          <a:p>
            <a:pPr lvl="3">
              <a:buFontTx/>
              <a:buChar char="•"/>
              <a:defRPr/>
            </a:pPr>
            <a:r>
              <a:rPr lang="en-US" altLang="en-US" sz="1200" dirty="0"/>
              <a:t> BD Sorters</a:t>
            </a:r>
          </a:p>
          <a:p>
            <a:pPr lvl="3">
              <a:buFontTx/>
              <a:buChar char="•"/>
              <a:defRPr/>
            </a:pPr>
            <a:r>
              <a:rPr lang="en-US" altLang="en-US" sz="1200" dirty="0"/>
              <a:t> Sony Sorters</a:t>
            </a:r>
          </a:p>
          <a:p>
            <a:pPr lvl="3">
              <a:buFontTx/>
              <a:buChar char="•"/>
              <a:defRPr/>
            </a:pPr>
            <a:endParaRPr lang="en-US" altLang="en-US" sz="1200" dirty="0"/>
          </a:p>
          <a:p>
            <a:pPr lvl="3">
              <a:buFontTx/>
              <a:buChar char="•"/>
              <a:defRPr/>
            </a:pPr>
            <a:r>
              <a:rPr lang="en-US" altLang="en-US" sz="1200" u="sng" dirty="0"/>
              <a:t> Syringe Drive Systems</a:t>
            </a:r>
            <a:endParaRPr lang="en-US" altLang="en-US" sz="1200" dirty="0"/>
          </a:p>
          <a:p>
            <a:pPr lvl="3">
              <a:buFontTx/>
              <a:buChar char="•"/>
              <a:defRPr/>
            </a:pPr>
            <a:r>
              <a:rPr lang="en-US" altLang="en-US" sz="1200" dirty="0"/>
              <a:t> </a:t>
            </a:r>
            <a:r>
              <a:rPr lang="en-US" altLang="en-US" sz="1200" dirty="0" err="1"/>
              <a:t>Bryte</a:t>
            </a:r>
            <a:r>
              <a:rPr lang="en-US" altLang="en-US" sz="1200" dirty="0"/>
              <a:t> HS</a:t>
            </a:r>
          </a:p>
          <a:p>
            <a:pPr lvl="3">
              <a:buFontTx/>
              <a:buChar char="•"/>
              <a:defRPr/>
            </a:pPr>
            <a:r>
              <a:rPr lang="en-US" altLang="en-US" sz="1200" dirty="0"/>
              <a:t> </a:t>
            </a:r>
            <a:r>
              <a:rPr lang="en-US" altLang="en-US" sz="1200" dirty="0" err="1"/>
              <a:t>Cytotron</a:t>
            </a:r>
            <a:r>
              <a:rPr lang="en-US" altLang="en-US" sz="1200" dirty="0"/>
              <a:t> Absolute</a:t>
            </a:r>
          </a:p>
          <a:p>
            <a:pPr lvl="3">
              <a:buFontTx/>
              <a:buChar char="•"/>
              <a:defRPr/>
            </a:pPr>
            <a:r>
              <a:rPr lang="en-US" altLang="en-US" sz="1200" dirty="0"/>
              <a:t> </a:t>
            </a:r>
            <a:r>
              <a:rPr lang="en-US" altLang="en-US" sz="1200" dirty="0" err="1"/>
              <a:t>FACSAria</a:t>
            </a:r>
            <a:endParaRPr lang="en-US" altLang="en-US" sz="1200" dirty="0"/>
          </a:p>
          <a:p>
            <a:pPr lvl="3">
              <a:buFontTx/>
              <a:buChar char="•"/>
              <a:defRPr/>
            </a:pPr>
            <a:r>
              <a:rPr lang="en-US" altLang="en-US" sz="1200" dirty="0"/>
              <a:t> </a:t>
            </a:r>
            <a:r>
              <a:rPr lang="en-US" altLang="en-US" sz="1200" dirty="0" err="1"/>
              <a:t>FACSJaz</a:t>
            </a:r>
            <a:endParaRPr lang="en-US" altLang="en-US" sz="1200" dirty="0"/>
          </a:p>
          <a:p>
            <a:pPr lvl="3">
              <a:buFontTx/>
              <a:buChar char="•"/>
              <a:defRPr/>
            </a:pPr>
            <a:r>
              <a:rPr lang="en-US" altLang="en-US" sz="1200" dirty="0"/>
              <a:t> Influx</a:t>
            </a:r>
          </a:p>
          <a:p>
            <a:pPr lvl="3">
              <a:buFontTx/>
              <a:buChar char="•"/>
              <a:defRPr/>
            </a:pPr>
            <a:r>
              <a:rPr lang="en-US" altLang="en-US" sz="1200" dirty="0"/>
              <a:t> Attune Cytometer</a:t>
            </a:r>
          </a:p>
          <a:p>
            <a:pPr lvl="3">
              <a:buFontTx/>
              <a:buChar char="•"/>
              <a:defRPr/>
            </a:pPr>
            <a:r>
              <a:rPr lang="en-US" altLang="en-US" sz="1200" dirty="0"/>
              <a:t> Harald Steen’s instrument</a:t>
            </a:r>
          </a:p>
          <a:p>
            <a:pPr lvl="3">
              <a:buFontTx/>
              <a:buChar char="•"/>
              <a:defRPr/>
            </a:pPr>
            <a:r>
              <a:rPr lang="en-US" altLang="en-US" sz="1200" dirty="0"/>
              <a:t> Some early </a:t>
            </a:r>
            <a:r>
              <a:rPr lang="en-US" altLang="en-US" sz="1200" dirty="0" err="1"/>
              <a:t>Partec</a:t>
            </a:r>
            <a:r>
              <a:rPr lang="en-US" altLang="en-US" sz="1200" dirty="0"/>
              <a:t> systems</a:t>
            </a:r>
          </a:p>
          <a:p>
            <a:pPr lvl="3">
              <a:buFontTx/>
              <a:buChar char="•"/>
              <a:defRPr/>
            </a:pPr>
            <a:endParaRPr lang="en-US" altLang="en-US" sz="1200" dirty="0"/>
          </a:p>
          <a:p>
            <a:pPr lvl="3">
              <a:buFontTx/>
              <a:buChar char="•"/>
              <a:defRPr/>
            </a:pPr>
            <a:endParaRPr lang="en-US" altLang="en-US" sz="1200" dirty="0"/>
          </a:p>
          <a:p>
            <a:pPr lvl="3">
              <a:buFontTx/>
              <a:buChar char="•"/>
              <a:defRPr/>
            </a:pPr>
            <a:endParaRPr lang="en-US" altLang="en-US" sz="1200" dirty="0"/>
          </a:p>
          <a:p>
            <a:pPr lvl="3" latinLnBrk="1">
              <a:defRPr/>
            </a:pPr>
            <a:endParaRPr lang="en-US" altLang="en-US" sz="1200" dirty="0"/>
          </a:p>
        </p:txBody>
      </p:sp>
      <p:sp>
        <p:nvSpPr>
          <p:cNvPr id="7174" name="Rectangle 4">
            <a:extLst>
              <a:ext uri="{FF2B5EF4-FFF2-40B4-BE49-F238E27FC236}">
                <a16:creationId xmlns:a16="http://schemas.microsoft.com/office/drawing/2014/main" id="{75921EF3-58A7-CB43-A570-483ED3A86A8C}"/>
              </a:ext>
            </a:extLst>
          </p:cNvPr>
          <p:cNvSpPr>
            <a:spLocks noChangeArrowheads="1"/>
          </p:cNvSpPr>
          <p:nvPr/>
        </p:nvSpPr>
        <p:spPr bwMode="auto">
          <a:xfrm>
            <a:off x="4572000" y="881063"/>
            <a:ext cx="4648200" cy="25212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Char char="•"/>
              <a:defRPr/>
            </a:pPr>
            <a:r>
              <a:rPr lang="en-US" altLang="en-US" sz="1600" u="sng" dirty="0"/>
              <a:t> Peristaltic Pump Driven</a:t>
            </a:r>
          </a:p>
          <a:p>
            <a:pPr>
              <a:buFontTx/>
              <a:buChar char="•"/>
              <a:defRPr/>
            </a:pPr>
            <a:endParaRPr lang="en-US" altLang="en-US" sz="1600" u="sng" dirty="0"/>
          </a:p>
          <a:p>
            <a:pPr>
              <a:buFontTx/>
              <a:buChar char="•"/>
              <a:defRPr/>
            </a:pPr>
            <a:r>
              <a:rPr lang="en-US" altLang="en-US" sz="1200" dirty="0"/>
              <a:t> </a:t>
            </a:r>
            <a:r>
              <a:rPr lang="en-US" altLang="en-US" sz="1200" dirty="0" err="1"/>
              <a:t>Cytoflex</a:t>
            </a:r>
            <a:r>
              <a:rPr lang="en-US" altLang="en-US" sz="1200" dirty="0"/>
              <a:t> instruments</a:t>
            </a:r>
          </a:p>
          <a:p>
            <a:pPr>
              <a:buFontTx/>
              <a:buChar char="•"/>
              <a:defRPr/>
            </a:pPr>
            <a:r>
              <a:rPr lang="en-US" altLang="en-US" sz="1200" dirty="0"/>
              <a:t> Cytek spectral Instruments</a:t>
            </a:r>
          </a:p>
          <a:p>
            <a:pPr>
              <a:buFontTx/>
              <a:buChar char="•"/>
              <a:defRPr/>
            </a:pPr>
            <a:r>
              <a:rPr lang="en-US" altLang="en-US" sz="1200" dirty="0"/>
              <a:t> </a:t>
            </a:r>
            <a:r>
              <a:rPr lang="en-US" altLang="en-US" sz="1200" dirty="0" err="1"/>
              <a:t>Accuri</a:t>
            </a:r>
            <a:r>
              <a:rPr lang="en-US" altLang="en-US" sz="1200" dirty="0"/>
              <a:t> Instruments</a:t>
            </a:r>
          </a:p>
          <a:p>
            <a:pPr>
              <a:buFontTx/>
              <a:buChar char="•"/>
              <a:defRPr/>
            </a:pPr>
            <a:r>
              <a:rPr lang="en-US" altLang="en-US" sz="1200" dirty="0"/>
              <a:t> Bigfoot Sorter</a:t>
            </a:r>
          </a:p>
          <a:p>
            <a:pPr>
              <a:buFontTx/>
              <a:buChar char="•"/>
              <a:defRPr/>
            </a:pPr>
            <a:r>
              <a:rPr lang="en-US" altLang="en-US" sz="1200" dirty="0"/>
              <a:t> Wolf G2 Cell Sorter</a:t>
            </a:r>
          </a:p>
          <a:p>
            <a:pPr>
              <a:buFontTx/>
              <a:buChar char="•"/>
              <a:defRPr/>
            </a:pPr>
            <a:endParaRPr lang="en-US" altLang="en-US" sz="1200" dirty="0"/>
          </a:p>
          <a:p>
            <a:pPr lvl="3">
              <a:buFontTx/>
              <a:buChar char="•"/>
              <a:defRPr/>
            </a:pPr>
            <a:endParaRPr lang="en-US" altLang="en-US" sz="1600" dirty="0"/>
          </a:p>
          <a:p>
            <a:pPr lvl="3">
              <a:buFontTx/>
              <a:buChar char="•"/>
              <a:defRPr/>
            </a:pPr>
            <a:endParaRPr lang="en-US" altLang="en-US" sz="1600" dirty="0"/>
          </a:p>
          <a:p>
            <a:pPr lvl="3" latinLnBrk="1">
              <a:defRPr/>
            </a:pPr>
            <a:endParaRPr lang="en-US" altLang="en-US" sz="1600" dirty="0"/>
          </a:p>
        </p:txBody>
      </p:sp>
      <p:sp>
        <p:nvSpPr>
          <p:cNvPr id="3" name="TextBox 2">
            <a:extLst>
              <a:ext uri="{FF2B5EF4-FFF2-40B4-BE49-F238E27FC236}">
                <a16:creationId xmlns:a16="http://schemas.microsoft.com/office/drawing/2014/main" id="{CB426C50-774A-3746-8BD7-5A3D45669983}"/>
              </a:ext>
            </a:extLst>
          </p:cNvPr>
          <p:cNvSpPr txBox="1"/>
          <p:nvPr/>
        </p:nvSpPr>
        <p:spPr>
          <a:xfrm>
            <a:off x="4714876" y="2807197"/>
            <a:ext cx="2589170" cy="800219"/>
          </a:xfrm>
          <a:prstGeom prst="rect">
            <a:avLst/>
          </a:prstGeom>
          <a:noFill/>
        </p:spPr>
        <p:txBody>
          <a:bodyPr wrap="none" rtlCol="0">
            <a:spAutoFit/>
          </a:bodyPr>
          <a:lstStyle/>
          <a:p>
            <a:r>
              <a:rPr lang="en-US" sz="1600" u="sng" dirty="0" err="1"/>
              <a:t>Pizzo</a:t>
            </a:r>
            <a:r>
              <a:rPr lang="en-US" sz="1600" u="sng" dirty="0"/>
              <a:t> Chip based systems</a:t>
            </a:r>
          </a:p>
          <a:p>
            <a:endParaRPr lang="en-US" sz="1600" dirty="0"/>
          </a:p>
          <a:p>
            <a:pPr marL="285750" indent="-285750">
              <a:buFont typeface="Arial" panose="020B0604020202020204" pitchFamily="34" charset="0"/>
              <a:buChar char="•"/>
            </a:pPr>
            <a:r>
              <a:rPr lang="en-US" sz="1400" dirty="0" err="1"/>
              <a:t>MacsQuant</a:t>
            </a:r>
            <a:r>
              <a:rPr lang="en-US" sz="1400" dirty="0"/>
              <a:t> Tito sorter</a:t>
            </a:r>
          </a:p>
        </p:txBody>
      </p:sp>
      <p:sp>
        <p:nvSpPr>
          <p:cNvPr id="4" name="TextBox 3">
            <a:extLst>
              <a:ext uri="{FF2B5EF4-FFF2-40B4-BE49-F238E27FC236}">
                <a16:creationId xmlns:a16="http://schemas.microsoft.com/office/drawing/2014/main" id="{58C51F19-0BF9-1940-A6D6-999B62DAA1EB}"/>
              </a:ext>
            </a:extLst>
          </p:cNvPr>
          <p:cNvSpPr txBox="1"/>
          <p:nvPr/>
        </p:nvSpPr>
        <p:spPr>
          <a:xfrm>
            <a:off x="4648200" y="4157601"/>
            <a:ext cx="2581156" cy="523220"/>
          </a:xfrm>
          <a:prstGeom prst="rect">
            <a:avLst/>
          </a:prstGeom>
          <a:noFill/>
        </p:spPr>
        <p:txBody>
          <a:bodyPr wrap="none" rtlCol="0">
            <a:spAutoFit/>
          </a:bodyPr>
          <a:lstStyle/>
          <a:p>
            <a:r>
              <a:rPr lang="en-US" sz="1400" u="sng" dirty="0"/>
              <a:t>Other Microchip based sorters</a:t>
            </a:r>
          </a:p>
          <a:p>
            <a:pPr marL="285750" indent="-285750">
              <a:buFont typeface="Arial" panose="020B0604020202020204" pitchFamily="34" charset="0"/>
              <a:buChar char="•"/>
            </a:pPr>
            <a:r>
              <a:rPr lang="en-US" sz="1400" dirty="0"/>
              <a:t>Sony Sorters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a:extLst>
              <a:ext uri="{FF2B5EF4-FFF2-40B4-BE49-F238E27FC236}">
                <a16:creationId xmlns:a16="http://schemas.microsoft.com/office/drawing/2014/main" id="{2CD580F9-31ED-ED46-874D-6142F38D5688}"/>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2ADA145-E1DB-F540-8F7F-2698FA229F5A}" type="datetime12">
              <a:rPr lang="en-US" altLang="en-US"/>
              <a:pPr eaLnBrk="1" hangingPunct="1">
                <a:defRPr/>
              </a:pPr>
              <a:t>5:27 PM</a:t>
            </a:fld>
            <a:endParaRPr lang="en-US" altLang="en-US"/>
          </a:p>
        </p:txBody>
      </p:sp>
      <p:sp>
        <p:nvSpPr>
          <p:cNvPr id="8195" name="Rectangle 2">
            <a:extLst>
              <a:ext uri="{FF2B5EF4-FFF2-40B4-BE49-F238E27FC236}">
                <a16:creationId xmlns:a16="http://schemas.microsoft.com/office/drawing/2014/main" id="{3DFAF28F-C0C2-2F4F-8BF3-F513529A3DBE}"/>
              </a:ext>
            </a:extLst>
          </p:cNvPr>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Hydrodynamics and Fluid Systems</a:t>
            </a:r>
          </a:p>
        </p:txBody>
      </p:sp>
      <p:sp>
        <p:nvSpPr>
          <p:cNvPr id="8196" name="Rectangle 3">
            <a:extLst>
              <a:ext uri="{FF2B5EF4-FFF2-40B4-BE49-F238E27FC236}">
                <a16:creationId xmlns:a16="http://schemas.microsoft.com/office/drawing/2014/main" id="{A1646EFD-CECB-2E4E-929F-256AD7898602}"/>
              </a:ext>
            </a:extLst>
          </p:cNvPr>
          <p:cNvSpPr>
            <a:spLocks noGrp="1" noChangeArrowheads="1"/>
          </p:cNvSpPr>
          <p:nvPr>
            <p:ph type="body" idx="1"/>
          </p:nvPr>
        </p:nvSpPr>
        <p:spPr>
          <a:xfrm>
            <a:off x="457200" y="1768475"/>
            <a:ext cx="8229600" cy="4357688"/>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Cells are always in suspension </a:t>
            </a:r>
          </a:p>
          <a:p>
            <a:pPr eaLnBrk="1" hangingPunct="1">
              <a:defRPr/>
            </a:pPr>
            <a:r>
              <a:rPr lang="en-US" altLang="en-US"/>
              <a:t>The usual fluid for cells is saline</a:t>
            </a:r>
          </a:p>
          <a:p>
            <a:pPr eaLnBrk="1" hangingPunct="1">
              <a:defRPr/>
            </a:pPr>
            <a:r>
              <a:rPr lang="en-US" altLang="en-US"/>
              <a:t>The sheath fluid can be saline or water</a:t>
            </a:r>
          </a:p>
          <a:p>
            <a:pPr eaLnBrk="1" hangingPunct="1">
              <a:defRPr/>
            </a:pPr>
            <a:r>
              <a:rPr lang="en-US" altLang="en-US"/>
              <a:t>The sheath must be saline for sorting</a:t>
            </a:r>
          </a:p>
          <a:p>
            <a:pPr eaLnBrk="1" hangingPunct="1">
              <a:defRPr/>
            </a:pPr>
            <a:r>
              <a:rPr lang="en-US" altLang="en-US"/>
              <a:t>Samples are driven either by syringes or by pressure systems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3">
            <a:extLst>
              <a:ext uri="{FF2B5EF4-FFF2-40B4-BE49-F238E27FC236}">
                <a16:creationId xmlns:a16="http://schemas.microsoft.com/office/drawing/2014/main" id="{27896042-AAE6-A54D-ABB7-DA45482F4D8B}"/>
              </a:ext>
            </a:extLst>
          </p:cNvPr>
          <p:cNvSpPr>
            <a:spLocks noGrp="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6F1D430-8D63-7C49-8AAA-3D31D25B9846}" type="datetime12">
              <a:rPr lang="en-US" altLang="en-US"/>
              <a:pPr eaLnBrk="1" hangingPunct="1">
                <a:defRPr/>
              </a:pPr>
              <a:t>5:27 PM</a:t>
            </a:fld>
            <a:endParaRPr lang="en-US" altLang="en-US"/>
          </a:p>
        </p:txBody>
      </p:sp>
      <p:sp>
        <p:nvSpPr>
          <p:cNvPr id="31746" name="Rectangle 2">
            <a:extLst>
              <a:ext uri="{FF2B5EF4-FFF2-40B4-BE49-F238E27FC236}">
                <a16:creationId xmlns:a16="http://schemas.microsoft.com/office/drawing/2014/main" id="{E591610C-776F-C74D-A557-8CA11C836B51}"/>
              </a:ext>
            </a:extLst>
          </p:cNvPr>
          <p:cNvSpPr>
            <a:spLocks noGrp="1" noChangeArrowheads="1"/>
          </p:cNvSpPr>
          <p:nvPr>
            <p:ph type="title"/>
          </p:nvPr>
        </p:nvSpPr>
        <p:spPr>
          <a:noFill/>
          <a:extLs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en-US" altLang="en-US"/>
              <a:t>Fluidics</a:t>
            </a:r>
          </a:p>
        </p:txBody>
      </p:sp>
      <p:sp>
        <p:nvSpPr>
          <p:cNvPr id="9220" name="Rectangle 3">
            <a:extLst>
              <a:ext uri="{FF2B5EF4-FFF2-40B4-BE49-F238E27FC236}">
                <a16:creationId xmlns:a16="http://schemas.microsoft.com/office/drawing/2014/main" id="{62EF57DF-ABD6-CA48-86B0-E2ED89486B27}"/>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a:t>Need to have cells </a:t>
            </a:r>
            <a:r>
              <a:rPr lang="en-US" altLang="en-US" b="1">
                <a:solidFill>
                  <a:srgbClr val="FF3300"/>
                </a:solidFill>
              </a:rPr>
              <a:t>in suspension</a:t>
            </a:r>
            <a:r>
              <a:rPr lang="en-US" altLang="en-US">
                <a:solidFill>
                  <a:srgbClr val="00FF00"/>
                </a:solidFill>
              </a:rPr>
              <a:t> </a:t>
            </a:r>
            <a:r>
              <a:rPr lang="en-US" altLang="en-US"/>
              <a:t>flow in single file through an illuminated volume</a:t>
            </a:r>
          </a:p>
          <a:p>
            <a:pPr eaLnBrk="1" hangingPunct="1">
              <a:defRPr/>
            </a:pPr>
            <a:r>
              <a:rPr lang="en-US" altLang="en-US"/>
              <a:t>In most instruments, accomplished by injecting sample into a </a:t>
            </a:r>
            <a:r>
              <a:rPr lang="en-US" altLang="en-US" b="1">
                <a:solidFill>
                  <a:srgbClr val="FF3300"/>
                </a:solidFill>
              </a:rPr>
              <a:t>sheath fluid</a:t>
            </a:r>
            <a:r>
              <a:rPr lang="en-US" altLang="en-US" b="1">
                <a:solidFill>
                  <a:schemeClr val="accent2"/>
                </a:solidFill>
              </a:rPr>
              <a:t> </a:t>
            </a:r>
            <a:r>
              <a:rPr lang="en-US" altLang="en-US"/>
              <a:t>as it passes through a small (50-300 µm) </a:t>
            </a:r>
            <a:r>
              <a:rPr lang="en-US" altLang="en-US" b="1">
                <a:solidFill>
                  <a:srgbClr val="FF3300"/>
                </a:solidFill>
              </a:rPr>
              <a:t>orifice</a:t>
            </a:r>
            <a:endParaRPr lang="en-US" altLang="en-US" b="1">
              <a:solidFill>
                <a:schemeClr val="accent2"/>
              </a:solidFill>
            </a:endParaRPr>
          </a:p>
        </p:txBody>
      </p:sp>
    </p:spTree>
  </p:cSld>
  <p:clrMapOvr>
    <a:masterClrMapping/>
  </p:clrMapOvr>
  <p:transition>
    <p:zoom/>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TotalTime>
  <Words>2453</Words>
  <Application>Microsoft Macintosh PowerPoint</Application>
  <PresentationFormat>On-screen Show (4:3)</PresentationFormat>
  <Paragraphs>483</Paragraphs>
  <Slides>56</Slides>
  <Notes>50</Notes>
  <HiddenSlides>0</HiddenSlides>
  <MMClips>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3" baseType="lpstr">
      <vt:lpstr>Arial</vt:lpstr>
      <vt:lpstr>Century Schoolbook</vt:lpstr>
      <vt:lpstr>Comic Sans MS</vt:lpstr>
      <vt:lpstr>Symbol</vt:lpstr>
      <vt:lpstr>Times New Roman</vt:lpstr>
      <vt:lpstr>Default Design</vt:lpstr>
      <vt:lpstr>Equation</vt:lpstr>
      <vt:lpstr>BMS 631 – LECTURE 8  Flow Cytometry: Theory</vt:lpstr>
      <vt:lpstr>Basics of Flow Cytometry</vt:lpstr>
      <vt:lpstr>Flow Cytometry:  The use of focused light (lasers) to interrogate cells delivered by a hydrodynamically focused fluidics system.</vt:lpstr>
      <vt:lpstr>Hydrodynamic Focusing </vt:lpstr>
      <vt:lpstr>Fluidics - Differential Pressure System</vt:lpstr>
      <vt:lpstr>Fluidics Systems</vt:lpstr>
      <vt:lpstr>Technical Components</vt:lpstr>
      <vt:lpstr>Hydrodynamics and Fluid Systems</vt:lpstr>
      <vt:lpstr>Fluidics</vt:lpstr>
      <vt:lpstr>Fluidics</vt:lpstr>
      <vt:lpstr>Fluidics - Laminar Flow</vt:lpstr>
      <vt:lpstr>Fluidics</vt:lpstr>
      <vt:lpstr>Fluidics</vt:lpstr>
      <vt:lpstr>Fluidics – how was this determined?</vt:lpstr>
      <vt:lpstr>Fluidics</vt:lpstr>
      <vt:lpstr>Fluidics - Differential Pressure System</vt:lpstr>
      <vt:lpstr>Fluidics - Differential Pressure System</vt:lpstr>
      <vt:lpstr>Fluidics - Volumetric Injection System</vt:lpstr>
      <vt:lpstr>Fluidics – Peristaltic Pump Systems</vt:lpstr>
      <vt:lpstr>Syringe systems</vt:lpstr>
      <vt:lpstr>Fluidics - Volumetric Injection System</vt:lpstr>
      <vt:lpstr>Hydrodynamic Systems – Steen system</vt:lpstr>
      <vt:lpstr>Attune Syringe System</vt:lpstr>
      <vt:lpstr>Attune Fluidics System</vt:lpstr>
      <vt:lpstr>CytoFlex Fluidics System</vt:lpstr>
      <vt:lpstr>CytoFlex Flow Chamber</vt:lpstr>
      <vt:lpstr>Coulter XL</vt:lpstr>
      <vt:lpstr>Fluidics - Particle Orientation and Deformation</vt:lpstr>
      <vt:lpstr>Fluidics - Particle Orientation and Deformation</vt:lpstr>
      <vt:lpstr>Fluidics - Flow Chambers</vt:lpstr>
      <vt:lpstr>Closed flow chambers – e.g. Beckman Elite, Altra, XL</vt:lpstr>
      <vt:lpstr>Fluidics - Flow Chambers</vt:lpstr>
      <vt:lpstr>Example of manufacturer of chambers</vt:lpstr>
      <vt:lpstr>Fluidics - Flow Chambers</vt:lpstr>
      <vt:lpstr>Fluidics - Flow Chambers</vt:lpstr>
      <vt:lpstr>Hydrodynamic Systems</vt:lpstr>
      <vt:lpstr>Hydrodynamically focused fluidics</vt:lpstr>
      <vt:lpstr>Hydrodynamically focused fluidics</vt:lpstr>
      <vt:lpstr>Hydrodynamic Systems</vt:lpstr>
      <vt:lpstr>Hydrodynamic Systems – Increase Sample Pressure</vt:lpstr>
      <vt:lpstr>Acoustic Systems – e.g. Attune</vt:lpstr>
      <vt:lpstr>PowerPoint Presentation</vt:lpstr>
      <vt:lpstr>PowerPoint Presentation</vt:lpstr>
      <vt:lpstr>Inside a Flow Chamber and Nozzle</vt:lpstr>
      <vt:lpstr>Inside a nozzle</vt:lpstr>
      <vt:lpstr>PowerPoint Presentation</vt:lpstr>
      <vt:lpstr>PowerPoint Presentation</vt:lpstr>
      <vt:lpstr>What happens when the channel is blocked?</vt:lpstr>
      <vt:lpstr>Flow chamber blockage</vt:lpstr>
      <vt:lpstr>Note about Analyzers</vt:lpstr>
      <vt:lpstr>Bryte Fluidic Systems Detectors</vt:lpstr>
      <vt:lpstr>PowerPoint Presentation</vt:lpstr>
      <vt:lpstr>Sheath and waste systems</vt:lpstr>
      <vt:lpstr>Cytorial on Fluidics</vt:lpstr>
      <vt:lpstr>Cytoflex fluidics</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8  Flow Cytometry: Theory</dc:title>
  <dc:creator>J.Paul Robinson</dc:creator>
  <cp:lastModifiedBy>Robinson, Joseph Paul</cp:lastModifiedBy>
  <cp:revision>46</cp:revision>
  <cp:lastPrinted>2013-03-18T01:46:28Z</cp:lastPrinted>
  <dcterms:created xsi:type="dcterms:W3CDTF">2018-01-22T03:11:42Z</dcterms:created>
  <dcterms:modified xsi:type="dcterms:W3CDTF">2023-01-18T22:28:54Z</dcterms:modified>
</cp:coreProperties>
</file>